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4"/>
  </p:sldMasterIdLst>
  <p:notesMasterIdLst>
    <p:notesMasterId r:id="rId25"/>
  </p:notesMasterIdLst>
  <p:handoutMasterIdLst>
    <p:handoutMasterId r:id="rId26"/>
  </p:handoutMasterIdLst>
  <p:sldIdLst>
    <p:sldId id="3385" r:id="rId5"/>
    <p:sldId id="3425" r:id="rId6"/>
    <p:sldId id="3426" r:id="rId7"/>
    <p:sldId id="3427" r:id="rId8"/>
    <p:sldId id="3437" r:id="rId9"/>
    <p:sldId id="3441" r:id="rId10"/>
    <p:sldId id="3440" r:id="rId11"/>
    <p:sldId id="3403" r:id="rId12"/>
    <p:sldId id="3428" r:id="rId13"/>
    <p:sldId id="3429" r:id="rId14"/>
    <p:sldId id="3438" r:id="rId15"/>
    <p:sldId id="3412" r:id="rId16"/>
    <p:sldId id="3430" r:id="rId17"/>
    <p:sldId id="3434" r:id="rId18"/>
    <p:sldId id="3432" r:id="rId19"/>
    <p:sldId id="3435" r:id="rId20"/>
    <p:sldId id="3436" r:id="rId21"/>
    <p:sldId id="3443" r:id="rId22"/>
    <p:sldId id="3401" r:id="rId23"/>
    <p:sldId id="3439" r:id="rId24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torre MSgt Carlos A" initials="LMCA" lastIdx="1" clrIdx="0">
    <p:extLst>
      <p:ext uri="{19B8F6BF-5375-455C-9EA6-DF929625EA0E}">
        <p15:presenceInfo xmlns:p15="http://schemas.microsoft.com/office/powerpoint/2012/main" userId="Latorre MSgt Carlos 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FFD5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38F07D0-38AC-4635-A880-A279501DF9FF}" v="3" dt="2024-05-03T18:56:25.86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350" autoAdjust="0"/>
    <p:restoredTop sz="89252" autoAdjust="0"/>
  </p:normalViewPr>
  <p:slideViewPr>
    <p:cSldViewPr snapToGrid="0">
      <p:cViewPr varScale="1">
        <p:scale>
          <a:sx n="96" d="100"/>
          <a:sy n="96" d="100"/>
        </p:scale>
        <p:origin x="804" y="9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-1308"/>
    </p:cViewPr>
  </p:sorterViewPr>
  <p:notesViewPr>
    <p:cSldViewPr snapToGrid="0">
      <p:cViewPr varScale="1">
        <p:scale>
          <a:sx n="87" d="100"/>
          <a:sy n="87" d="100"/>
        </p:scale>
        <p:origin x="3840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33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bst LtCol Scott L" userId="a8524566-8061-4925-b3ac-87bfa9229562" providerId="ADAL" clId="{338F07D0-38AC-4635-A880-A279501DF9FF}"/>
    <pc:docChg chg="custSel delSld modSld">
      <pc:chgData name="Pabst LtCol Scott L" userId="a8524566-8061-4925-b3ac-87bfa9229562" providerId="ADAL" clId="{338F07D0-38AC-4635-A880-A279501DF9FF}" dt="2024-05-03T18:56:31.269" v="142" actId="1076"/>
      <pc:docMkLst>
        <pc:docMk/>
      </pc:docMkLst>
      <pc:sldChg chg="modSp mod">
        <pc:chgData name="Pabst LtCol Scott L" userId="a8524566-8061-4925-b3ac-87bfa9229562" providerId="ADAL" clId="{338F07D0-38AC-4635-A880-A279501DF9FF}" dt="2024-05-03T18:55:46.451" v="90" actId="313"/>
        <pc:sldMkLst>
          <pc:docMk/>
          <pc:sldMk cId="892307380" sldId="3401"/>
        </pc:sldMkLst>
        <pc:spChg chg="mod">
          <ac:chgData name="Pabst LtCol Scott L" userId="a8524566-8061-4925-b3ac-87bfa9229562" providerId="ADAL" clId="{338F07D0-38AC-4635-A880-A279501DF9FF}" dt="2024-05-03T18:55:46.451" v="90" actId="313"/>
          <ac:spMkLst>
            <pc:docMk/>
            <pc:sldMk cId="892307380" sldId="3401"/>
            <ac:spMk id="5" creationId="{00000000-0000-0000-0000-000000000000}"/>
          </ac:spMkLst>
        </pc:spChg>
      </pc:sldChg>
      <pc:sldChg chg="modSp mod">
        <pc:chgData name="Pabst LtCol Scott L" userId="a8524566-8061-4925-b3ac-87bfa9229562" providerId="ADAL" clId="{338F07D0-38AC-4635-A880-A279501DF9FF}" dt="2024-05-03T18:52:22.299" v="21" actId="20577"/>
        <pc:sldMkLst>
          <pc:docMk/>
          <pc:sldMk cId="1934978873" sldId="3412"/>
        </pc:sldMkLst>
        <pc:spChg chg="mod">
          <ac:chgData name="Pabst LtCol Scott L" userId="a8524566-8061-4925-b3ac-87bfa9229562" providerId="ADAL" clId="{338F07D0-38AC-4635-A880-A279501DF9FF}" dt="2024-05-03T18:52:22.299" v="21" actId="20577"/>
          <ac:spMkLst>
            <pc:docMk/>
            <pc:sldMk cId="1934978873" sldId="3412"/>
            <ac:spMk id="2" creationId="{00000000-0000-0000-0000-000000000000}"/>
          </ac:spMkLst>
        </pc:spChg>
      </pc:sldChg>
      <pc:sldChg chg="modSp mod">
        <pc:chgData name="Pabst LtCol Scott L" userId="a8524566-8061-4925-b3ac-87bfa9229562" providerId="ADAL" clId="{338F07D0-38AC-4635-A880-A279501DF9FF}" dt="2024-05-03T18:49:32.939" v="0" actId="207"/>
        <pc:sldMkLst>
          <pc:docMk/>
          <pc:sldMk cId="386079295" sldId="3426"/>
        </pc:sldMkLst>
        <pc:spChg chg="mod">
          <ac:chgData name="Pabst LtCol Scott L" userId="a8524566-8061-4925-b3ac-87bfa9229562" providerId="ADAL" clId="{338F07D0-38AC-4635-A880-A279501DF9FF}" dt="2024-05-03T18:49:32.939" v="0" actId="207"/>
          <ac:spMkLst>
            <pc:docMk/>
            <pc:sldMk cId="386079295" sldId="3426"/>
            <ac:spMk id="5" creationId="{00000000-0000-0000-0000-000000000000}"/>
          </ac:spMkLst>
        </pc:spChg>
      </pc:sldChg>
      <pc:sldChg chg="modSp mod">
        <pc:chgData name="Pabst LtCol Scott L" userId="a8524566-8061-4925-b3ac-87bfa9229562" providerId="ADAL" clId="{338F07D0-38AC-4635-A880-A279501DF9FF}" dt="2024-05-03T18:53:07.046" v="24" actId="20577"/>
        <pc:sldMkLst>
          <pc:docMk/>
          <pc:sldMk cId="2952358880" sldId="3435"/>
        </pc:sldMkLst>
        <pc:spChg chg="mod">
          <ac:chgData name="Pabst LtCol Scott L" userId="a8524566-8061-4925-b3ac-87bfa9229562" providerId="ADAL" clId="{338F07D0-38AC-4635-A880-A279501DF9FF}" dt="2024-05-03T18:53:07.046" v="24" actId="20577"/>
          <ac:spMkLst>
            <pc:docMk/>
            <pc:sldMk cId="2952358880" sldId="3435"/>
            <ac:spMk id="109" creationId="{00000000-0000-0000-0000-000000000000}"/>
          </ac:spMkLst>
        </pc:spChg>
      </pc:sldChg>
      <pc:sldChg chg="modSp mod">
        <pc:chgData name="Pabst LtCol Scott L" userId="a8524566-8061-4925-b3ac-87bfa9229562" providerId="ADAL" clId="{338F07D0-38AC-4635-A880-A279501DF9FF}" dt="2024-05-03T18:53:13.638" v="29" actId="20577"/>
        <pc:sldMkLst>
          <pc:docMk/>
          <pc:sldMk cId="1630927613" sldId="3436"/>
        </pc:sldMkLst>
        <pc:spChg chg="mod">
          <ac:chgData name="Pabst LtCol Scott L" userId="a8524566-8061-4925-b3ac-87bfa9229562" providerId="ADAL" clId="{338F07D0-38AC-4635-A880-A279501DF9FF}" dt="2024-05-03T18:53:13.638" v="29" actId="20577"/>
          <ac:spMkLst>
            <pc:docMk/>
            <pc:sldMk cId="1630927613" sldId="3436"/>
            <ac:spMk id="109" creationId="{00000000-0000-0000-0000-000000000000}"/>
          </ac:spMkLst>
        </pc:spChg>
      </pc:sldChg>
      <pc:sldChg chg="addSp modSp mod">
        <pc:chgData name="Pabst LtCol Scott L" userId="a8524566-8061-4925-b3ac-87bfa9229562" providerId="ADAL" clId="{338F07D0-38AC-4635-A880-A279501DF9FF}" dt="2024-05-03T18:56:31.269" v="142" actId="1076"/>
        <pc:sldMkLst>
          <pc:docMk/>
          <pc:sldMk cId="3100236097" sldId="3439"/>
        </pc:sldMkLst>
        <pc:spChg chg="mod">
          <ac:chgData name="Pabst LtCol Scott L" userId="a8524566-8061-4925-b3ac-87bfa9229562" providerId="ADAL" clId="{338F07D0-38AC-4635-A880-A279501DF9FF}" dt="2024-05-03T18:56:17.721" v="139" actId="20577"/>
          <ac:spMkLst>
            <pc:docMk/>
            <pc:sldMk cId="3100236097" sldId="3439"/>
            <ac:spMk id="2" creationId="{00000000-0000-0000-0000-000000000000}"/>
          </ac:spMkLst>
        </pc:spChg>
        <pc:spChg chg="mod">
          <ac:chgData name="Pabst LtCol Scott L" userId="a8524566-8061-4925-b3ac-87bfa9229562" providerId="ADAL" clId="{338F07D0-38AC-4635-A880-A279501DF9FF}" dt="2024-05-03T18:56:25.864" v="141" actId="164"/>
          <ac:spMkLst>
            <pc:docMk/>
            <pc:sldMk cId="3100236097" sldId="3439"/>
            <ac:spMk id="3" creationId="{0CBB113E-F332-09E7-F7A6-D048AD13EDBE}"/>
          </ac:spMkLst>
        </pc:spChg>
        <pc:spChg chg="mod">
          <ac:chgData name="Pabst LtCol Scott L" userId="a8524566-8061-4925-b3ac-87bfa9229562" providerId="ADAL" clId="{338F07D0-38AC-4635-A880-A279501DF9FF}" dt="2024-05-03T18:56:25.864" v="141" actId="164"/>
          <ac:spMkLst>
            <pc:docMk/>
            <pc:sldMk cId="3100236097" sldId="3439"/>
            <ac:spMk id="7" creationId="{AB4C9DAA-2542-9327-5C88-DC85F3ADF714}"/>
          </ac:spMkLst>
        </pc:spChg>
        <pc:grpChg chg="add mod">
          <ac:chgData name="Pabst LtCol Scott L" userId="a8524566-8061-4925-b3ac-87bfa9229562" providerId="ADAL" clId="{338F07D0-38AC-4635-A880-A279501DF9FF}" dt="2024-05-03T18:56:31.269" v="142" actId="1076"/>
          <ac:grpSpMkLst>
            <pc:docMk/>
            <pc:sldMk cId="3100236097" sldId="3439"/>
            <ac:grpSpMk id="8" creationId="{E1865A18-AE8D-B058-D18C-706692F3DFFB}"/>
          </ac:grpSpMkLst>
        </pc:grpChg>
      </pc:sldChg>
      <pc:sldChg chg="addSp modSp mod">
        <pc:chgData name="Pabst LtCol Scott L" userId="a8524566-8061-4925-b3ac-87bfa9229562" providerId="ADAL" clId="{338F07D0-38AC-4635-A880-A279501DF9FF}" dt="2024-05-03T18:51:38.771" v="11" actId="1076"/>
        <pc:sldMkLst>
          <pc:docMk/>
          <pc:sldMk cId="2420373460" sldId="3440"/>
        </pc:sldMkLst>
        <pc:spChg chg="mod">
          <ac:chgData name="Pabst LtCol Scott L" userId="a8524566-8061-4925-b3ac-87bfa9229562" providerId="ADAL" clId="{338F07D0-38AC-4635-A880-A279501DF9FF}" dt="2024-05-03T18:51:11.712" v="4" actId="21"/>
          <ac:spMkLst>
            <pc:docMk/>
            <pc:sldMk cId="2420373460" sldId="3440"/>
            <ac:spMk id="2" creationId="{42D69BB5-C6FB-978F-C37F-0C791CE683E4}"/>
          </ac:spMkLst>
        </pc:spChg>
        <pc:spChg chg="add mod">
          <ac:chgData name="Pabst LtCol Scott L" userId="a8524566-8061-4925-b3ac-87bfa9229562" providerId="ADAL" clId="{338F07D0-38AC-4635-A880-A279501DF9FF}" dt="2024-05-03T18:51:38.771" v="11" actId="1076"/>
          <ac:spMkLst>
            <pc:docMk/>
            <pc:sldMk cId="2420373460" sldId="3440"/>
            <ac:spMk id="5" creationId="{CD4C730A-8025-43D4-4C73-DFFB5B392D7B}"/>
          </ac:spMkLst>
        </pc:spChg>
      </pc:sldChg>
      <pc:sldChg chg="modSp mod">
        <pc:chgData name="Pabst LtCol Scott L" userId="a8524566-8061-4925-b3ac-87bfa9229562" providerId="ADAL" clId="{338F07D0-38AC-4635-A880-A279501DF9FF}" dt="2024-05-03T18:49:43.866" v="1" actId="1076"/>
        <pc:sldMkLst>
          <pc:docMk/>
          <pc:sldMk cId="1634187858" sldId="3441"/>
        </pc:sldMkLst>
        <pc:spChg chg="mod">
          <ac:chgData name="Pabst LtCol Scott L" userId="a8524566-8061-4925-b3ac-87bfa9229562" providerId="ADAL" clId="{338F07D0-38AC-4635-A880-A279501DF9FF}" dt="2024-05-03T18:49:43.866" v="1" actId="1076"/>
          <ac:spMkLst>
            <pc:docMk/>
            <pc:sldMk cId="1634187858" sldId="3441"/>
            <ac:spMk id="2" creationId="{00000000-0000-0000-0000-000000000000}"/>
          </ac:spMkLst>
        </pc:spChg>
      </pc:sldChg>
      <pc:sldChg chg="del">
        <pc:chgData name="Pabst LtCol Scott L" userId="a8524566-8061-4925-b3ac-87bfa9229562" providerId="ADAL" clId="{338F07D0-38AC-4635-A880-A279501DF9FF}" dt="2024-05-03T18:53:54.357" v="33" actId="2696"/>
        <pc:sldMkLst>
          <pc:docMk/>
          <pc:sldMk cId="885290501" sldId="3442"/>
        </pc:sldMkLst>
      </pc:sldChg>
      <pc:sldChg chg="addSp delSp modSp mod">
        <pc:chgData name="Pabst LtCol Scott L" userId="a8524566-8061-4925-b3ac-87bfa9229562" providerId="ADAL" clId="{338F07D0-38AC-4635-A880-A279501DF9FF}" dt="2024-05-03T18:54:41.727" v="61" actId="1076"/>
        <pc:sldMkLst>
          <pc:docMk/>
          <pc:sldMk cId="3720434423" sldId="3443"/>
        </pc:sldMkLst>
        <pc:spChg chg="del">
          <ac:chgData name="Pabst LtCol Scott L" userId="a8524566-8061-4925-b3ac-87bfa9229562" providerId="ADAL" clId="{338F07D0-38AC-4635-A880-A279501DF9FF}" dt="2024-05-03T18:53:39.796" v="30" actId="478"/>
          <ac:spMkLst>
            <pc:docMk/>
            <pc:sldMk cId="3720434423" sldId="3443"/>
            <ac:spMk id="2" creationId="{00000000-0000-0000-0000-000000000000}"/>
          </ac:spMkLst>
        </pc:spChg>
        <pc:spChg chg="mod">
          <ac:chgData name="Pabst LtCol Scott L" userId="a8524566-8061-4925-b3ac-87bfa9229562" providerId="ADAL" clId="{338F07D0-38AC-4635-A880-A279501DF9FF}" dt="2024-05-03T18:54:41.727" v="61" actId="1076"/>
          <ac:spMkLst>
            <pc:docMk/>
            <pc:sldMk cId="3720434423" sldId="3443"/>
            <ac:spMk id="18" creationId="{4104E421-D367-357E-BEF6-50D64CB6C394}"/>
          </ac:spMkLst>
        </pc:spChg>
        <pc:spChg chg="add del mod">
          <ac:chgData name="Pabst LtCol Scott L" userId="a8524566-8061-4925-b3ac-87bfa9229562" providerId="ADAL" clId="{338F07D0-38AC-4635-A880-A279501DF9FF}" dt="2024-05-03T18:53:44.505" v="32" actId="478"/>
          <ac:spMkLst>
            <pc:docMk/>
            <pc:sldMk cId="3720434423" sldId="3443"/>
            <ac:spMk id="79" creationId="{E95A7CA5-F218-5E02-3E46-91E443AF853E}"/>
          </ac:spMkLst>
        </pc:spChg>
        <pc:spChg chg="add mod">
          <ac:chgData name="Pabst LtCol Scott L" userId="a8524566-8061-4925-b3ac-87bfa9229562" providerId="ADAL" clId="{338F07D0-38AC-4635-A880-A279501DF9FF}" dt="2024-05-03T18:54:08.297" v="48" actId="20577"/>
          <ac:spMkLst>
            <pc:docMk/>
            <pc:sldMk cId="3720434423" sldId="3443"/>
            <ac:spMk id="81" creationId="{05E6088C-EDE5-0A97-7888-96137532F07F}"/>
          </ac:spMkLst>
        </pc:spChg>
        <pc:spChg chg="mod">
          <ac:chgData name="Pabst LtCol Scott L" userId="a8524566-8061-4925-b3ac-87bfa9229562" providerId="ADAL" clId="{338F07D0-38AC-4635-A880-A279501DF9FF}" dt="2024-05-03T18:54:34.055" v="60" actId="1076"/>
          <ac:spMkLst>
            <pc:docMk/>
            <pc:sldMk cId="3720434423" sldId="3443"/>
            <ac:spMk id="196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1"/>
          </a:xfrm>
          <a:prstGeom prst="rect">
            <a:avLst/>
          </a:prstGeom>
        </p:spPr>
        <p:txBody>
          <a:bodyPr vert="horz" lIns="93317" tIns="46659" rIns="93317" bIns="4665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7071"/>
          </a:xfrm>
          <a:prstGeom prst="rect">
            <a:avLst/>
          </a:prstGeom>
        </p:spPr>
        <p:txBody>
          <a:bodyPr vert="horz" lIns="93317" tIns="46659" rIns="93317" bIns="46659" rtlCol="0"/>
          <a:lstStyle>
            <a:lvl1pPr algn="r">
              <a:defRPr sz="1200"/>
            </a:lvl1pPr>
          </a:lstStyle>
          <a:p>
            <a:fld id="{D3A74241-FD8A-40DB-A282-9E779FD4C208}" type="datetimeFigureOut">
              <a:rPr lang="en-US" smtClean="0"/>
              <a:t>5/3/2024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31"/>
            <a:ext cx="3043343" cy="467070"/>
          </a:xfrm>
          <a:prstGeom prst="rect">
            <a:avLst/>
          </a:prstGeom>
        </p:spPr>
        <p:txBody>
          <a:bodyPr vert="horz" lIns="93317" tIns="46659" rIns="93317" bIns="4665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2" y="8842031"/>
            <a:ext cx="3043343" cy="467070"/>
          </a:xfrm>
          <a:prstGeom prst="rect">
            <a:avLst/>
          </a:prstGeom>
        </p:spPr>
        <p:txBody>
          <a:bodyPr vert="horz" lIns="93317" tIns="46659" rIns="93317" bIns="46659" rtlCol="0" anchor="b"/>
          <a:lstStyle>
            <a:lvl1pPr algn="r">
              <a:defRPr sz="1200"/>
            </a:lvl1pPr>
          </a:lstStyle>
          <a:p>
            <a:fld id="{BE9D5D04-A771-4854-9CAD-79D537BCB2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7579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1"/>
          </a:xfrm>
          <a:prstGeom prst="rect">
            <a:avLst/>
          </a:prstGeom>
        </p:spPr>
        <p:txBody>
          <a:bodyPr vert="horz" lIns="93317" tIns="46659" rIns="93317" bIns="4665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1"/>
          </a:xfrm>
          <a:prstGeom prst="rect">
            <a:avLst/>
          </a:prstGeom>
        </p:spPr>
        <p:txBody>
          <a:bodyPr vert="horz" lIns="93317" tIns="46659" rIns="93317" bIns="46659" rtlCol="0"/>
          <a:lstStyle>
            <a:lvl1pPr algn="r">
              <a:defRPr sz="1200"/>
            </a:lvl1pPr>
          </a:lstStyle>
          <a:p>
            <a:fld id="{843A5D27-7B07-4EE6-AFBB-6DD13A64CFCE}" type="datetimeFigureOut">
              <a:rPr lang="en-US" smtClean="0"/>
              <a:t>5/3/2024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7638" y="1163638"/>
            <a:ext cx="4187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17" tIns="46659" rIns="93317" bIns="4665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9"/>
          </a:xfrm>
          <a:prstGeom prst="rect">
            <a:avLst/>
          </a:prstGeom>
        </p:spPr>
        <p:txBody>
          <a:bodyPr vert="horz" lIns="93317" tIns="46659" rIns="93317" bIns="4665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1"/>
            <a:ext cx="3043343" cy="467070"/>
          </a:xfrm>
          <a:prstGeom prst="rect">
            <a:avLst/>
          </a:prstGeom>
        </p:spPr>
        <p:txBody>
          <a:bodyPr vert="horz" lIns="93317" tIns="46659" rIns="93317" bIns="4665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1"/>
            <a:ext cx="3043343" cy="467070"/>
          </a:xfrm>
          <a:prstGeom prst="rect">
            <a:avLst/>
          </a:prstGeom>
        </p:spPr>
        <p:txBody>
          <a:bodyPr vert="horz" lIns="93317" tIns="46659" rIns="93317" bIns="46659" rtlCol="0" anchor="b"/>
          <a:lstStyle>
            <a:lvl1pPr algn="r">
              <a:defRPr sz="1200"/>
            </a:lvl1pPr>
          </a:lstStyle>
          <a:p>
            <a:fld id="{43FC367F-4C41-4D34-897A-AEA53D0CD8A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68257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4463" y="1162050"/>
            <a:ext cx="41814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95B45E0-1638-4BB4-B495-EB97CA5F2DF4}" type="slidenum">
              <a:rPr lang="en-US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137413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4463" y="1162050"/>
            <a:ext cx="41814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95B45E0-1638-4BB4-B495-EB97CA5F2DF4}" type="slidenum">
              <a:rPr lang="en-US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388497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4463" y="1162050"/>
            <a:ext cx="41814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95B45E0-1638-4BB4-B495-EB97CA5F2DF4}" type="slidenum">
              <a:rPr lang="en-US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601853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4463" y="1162050"/>
            <a:ext cx="41814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95B45E0-1638-4BB4-B495-EB97CA5F2DF4}" type="slidenum">
              <a:rPr lang="en-US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7064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4463" y="1162050"/>
            <a:ext cx="41814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95B45E0-1638-4BB4-B495-EB97CA5F2DF4}" type="slidenum">
              <a:rPr lang="en-US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892056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4463" y="1162050"/>
            <a:ext cx="41814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95B45E0-1638-4BB4-B495-EB97CA5F2DF4}" type="slidenum">
              <a:rPr lang="en-US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639340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4463" y="1162050"/>
            <a:ext cx="41814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95B45E0-1638-4BB4-B495-EB97CA5F2DF4}" type="slidenum">
              <a:rPr lang="en-US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56624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4463" y="1162050"/>
            <a:ext cx="41814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95B45E0-1638-4BB4-B495-EB97CA5F2DF4}" type="slidenum">
              <a:rPr lang="en-US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224018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4463" y="1162050"/>
            <a:ext cx="41814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95B45E0-1638-4BB4-B495-EB97CA5F2DF4}" type="slidenum">
              <a:rPr lang="en-US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875088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4463" y="1162050"/>
            <a:ext cx="41814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95B45E0-1638-4BB4-B495-EB97CA5F2DF4}" type="slidenum">
              <a:rPr lang="en-US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98384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4463" y="1162050"/>
            <a:ext cx="41814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9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95B45E0-1638-4BB4-B495-EB97CA5F2DF4}" type="slidenum">
              <a:rPr lang="en-US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36966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4463" y="1162050"/>
            <a:ext cx="41814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95B45E0-1638-4BB4-B495-EB97CA5F2DF4}" type="slidenum">
              <a:rPr lang="en-US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53620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4463" y="1162050"/>
            <a:ext cx="41814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95B45E0-1638-4BB4-B495-EB97CA5F2DF4}" type="slidenum">
              <a:rPr lang="en-US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42894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4463" y="1162050"/>
            <a:ext cx="41814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95B45E0-1638-4BB4-B495-EB97CA5F2DF4}" type="slidenum">
              <a:rPr lang="en-US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19336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4463" y="1162050"/>
            <a:ext cx="41814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95B45E0-1638-4BB4-B495-EB97CA5F2DF4}" type="slidenum">
              <a:rPr lang="en-US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23581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4463" y="1162050"/>
            <a:ext cx="41814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95B45E0-1638-4BB4-B495-EB97CA5F2DF4}" type="slidenum">
              <a:rPr lang="en-US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74784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4463" y="1162050"/>
            <a:ext cx="41814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95B45E0-1638-4BB4-B495-EB97CA5F2DF4}" type="slidenum">
              <a:rPr lang="en-US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22863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4463" y="1162050"/>
            <a:ext cx="41814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95B45E0-1638-4BB4-B495-EB97CA5F2DF4}" type="slidenum">
              <a:rPr lang="en-US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52904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file:///O:\Graphics\BRIEFS\CSSARS\pics&amp;logos\redbar.JPG" TargetMode="External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file:///O:\Graphics\BRIEFS\CSSARS\pics&amp;logos\redbar.JPG" TargetMode="External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file:///O:\Graphics\BRIEFS\CSSARS\pics&amp;logos\redbar.JPG" TargetMode="External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76200" y="76200"/>
            <a:ext cx="8763000" cy="1219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prstClr val="white"/>
              </a:solidFill>
            </a:endParaRPr>
          </a:p>
        </p:txBody>
      </p:sp>
      <p:sp>
        <p:nvSpPr>
          <p:cNvPr id="4" name="Rectangle 3"/>
          <p:cNvSpPr/>
          <p:nvPr userDrawn="1"/>
        </p:nvSpPr>
        <p:spPr>
          <a:xfrm>
            <a:off x="3048000" y="6326196"/>
            <a:ext cx="3048000" cy="503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8772525" y="6570671"/>
            <a:ext cx="304800" cy="249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prstClr val="white"/>
              </a:solidFill>
            </a:endParaRPr>
          </a:p>
        </p:txBody>
      </p:sp>
      <p:pic>
        <p:nvPicPr>
          <p:cNvPr id="8" name="Picture 5" descr="O:\Graphics\BRIEFS\CSSARS\pics&amp;logos\redbar.JPG"/>
          <p:cNvPicPr>
            <a:picLocks noChangeAspect="1" noChangeArrowheads="1"/>
          </p:cNvPicPr>
          <p:nvPr userDrawn="1"/>
        </p:nvPicPr>
        <p:blipFill>
          <a:blip r:embed="rId2" r:link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1" r="3773"/>
          <a:stretch>
            <a:fillRect/>
          </a:stretch>
        </p:blipFill>
        <p:spPr bwMode="auto">
          <a:xfrm>
            <a:off x="-12107" y="15041"/>
            <a:ext cx="25479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Box 6"/>
          <p:cNvSpPr txBox="1">
            <a:spLocks noChangeArrowheads="1"/>
          </p:cNvSpPr>
          <p:nvPr userDrawn="1"/>
        </p:nvSpPr>
        <p:spPr bwMode="auto">
          <a:xfrm>
            <a:off x="2759937" y="62452"/>
            <a:ext cx="5486400" cy="34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buClr>
                <a:srgbClr val="FF0000"/>
              </a:buClr>
              <a:buFont typeface="Wingdings 2" pitchFamily="18" charset="2"/>
              <a:buNone/>
              <a:defRPr/>
            </a:pPr>
            <a:r>
              <a:rPr lang="en-US" altLang="en-US" sz="825" b="1" dirty="0">
                <a:solidFill>
                  <a:srgbClr val="00B050"/>
                </a:solidFill>
                <a:cs typeface="Arial" charset="0"/>
              </a:rPr>
              <a:t>UNCLASSIFIED</a:t>
            </a:r>
          </a:p>
          <a:p>
            <a:pPr algn="ctr">
              <a:buClr>
                <a:srgbClr val="FF0000"/>
              </a:buClr>
              <a:buFont typeface="Wingdings 2" pitchFamily="18" charset="2"/>
              <a:buNone/>
              <a:defRPr/>
            </a:pPr>
            <a:endParaRPr lang="en-US" altLang="en-US" sz="825" b="1" dirty="0">
              <a:solidFill>
                <a:srgbClr val="00B050"/>
              </a:solidFill>
              <a:cs typeface="Arial" charset="0"/>
            </a:endParaRPr>
          </a:p>
        </p:txBody>
      </p:sp>
      <p:sp>
        <p:nvSpPr>
          <p:cNvPr id="7" name="Text Box 6"/>
          <p:cNvSpPr txBox="1">
            <a:spLocks noChangeArrowheads="1"/>
          </p:cNvSpPr>
          <p:nvPr userDrawn="1"/>
        </p:nvSpPr>
        <p:spPr bwMode="auto">
          <a:xfrm>
            <a:off x="2759937" y="6570671"/>
            <a:ext cx="5486400" cy="21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buClr>
                <a:srgbClr val="FF0000"/>
              </a:buClr>
              <a:buFont typeface="Wingdings 2" pitchFamily="18" charset="2"/>
              <a:buNone/>
              <a:defRPr/>
            </a:pPr>
            <a:r>
              <a:rPr lang="en-US" altLang="en-US" sz="825" b="1" dirty="0">
                <a:solidFill>
                  <a:srgbClr val="00B050"/>
                </a:solidFill>
                <a:cs typeface="Arial" charset="0"/>
              </a:rPr>
              <a:t>UNCLASSIFIED</a:t>
            </a:r>
          </a:p>
        </p:txBody>
      </p:sp>
    </p:spTree>
    <p:extLst>
      <p:ext uri="{BB962C8B-B14F-4D97-AF65-F5344CB8AC3E}">
        <p14:creationId xmlns:p14="http://schemas.microsoft.com/office/powerpoint/2010/main" val="1769155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crony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Acronym List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>
            <a:normAutofit/>
          </a:bodyPr>
          <a:lstStyle>
            <a:lvl1pPr>
              <a:defRPr lang="en-US" smtClean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lang="en-US" smtClean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lang="en-US" smtClean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lang="en-US" smtClean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lang="en-US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Slide Number Placeholder 3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704220" y="6449688"/>
            <a:ext cx="1447800" cy="408312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B3F943D1-D1AE-4341-9105-56E97F7A3E1D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3698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Box 6"/>
          <p:cNvSpPr txBox="1">
            <a:spLocks noChangeArrowheads="1"/>
          </p:cNvSpPr>
          <p:nvPr userDrawn="1"/>
        </p:nvSpPr>
        <p:spPr bwMode="auto">
          <a:xfrm>
            <a:off x="2013563" y="6132076"/>
            <a:ext cx="7062787" cy="21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buClr>
                <a:srgbClr val="FF0000"/>
              </a:buClr>
              <a:buFont typeface="Wingdings 2" pitchFamily="18" charset="2"/>
              <a:buNone/>
              <a:defRPr/>
            </a:pPr>
            <a:r>
              <a:rPr lang="en-US" altLang="en-US" sz="825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Official Use Only / FOIA(b)(5)</a:t>
            </a:r>
          </a:p>
        </p:txBody>
      </p:sp>
      <p:sp>
        <p:nvSpPr>
          <p:cNvPr id="2" name="Rectangle 1"/>
          <p:cNvSpPr/>
          <p:nvPr userDrawn="1"/>
        </p:nvSpPr>
        <p:spPr>
          <a:xfrm>
            <a:off x="76200" y="76200"/>
            <a:ext cx="8763000" cy="1219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prstClr val="white"/>
              </a:solidFill>
            </a:endParaRPr>
          </a:p>
        </p:txBody>
      </p:sp>
      <p:sp>
        <p:nvSpPr>
          <p:cNvPr id="4" name="Rectangle 3"/>
          <p:cNvSpPr/>
          <p:nvPr userDrawn="1"/>
        </p:nvSpPr>
        <p:spPr>
          <a:xfrm>
            <a:off x="3048000" y="6326196"/>
            <a:ext cx="3048000" cy="503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prstClr val="white"/>
              </a:solidFill>
            </a:endParaRPr>
          </a:p>
        </p:txBody>
      </p:sp>
      <p:sp>
        <p:nvSpPr>
          <p:cNvPr id="12" name="Rectangle 1"/>
          <p:cNvSpPr>
            <a:spLocks noChangeArrowheads="1"/>
          </p:cNvSpPr>
          <p:nvPr userDrawn="1"/>
        </p:nvSpPr>
        <p:spPr bwMode="auto">
          <a:xfrm>
            <a:off x="2015942" y="6394498"/>
            <a:ext cx="705802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tabLst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en-US" altLang="en-US" sz="600" b="1" dirty="0">
                <a:solidFill>
                  <a:prstClr val="black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Distribution Statement: LIMITED DISTRIBUTION // FOR OFFICIAL USE ONLY // </a:t>
            </a:r>
          </a:p>
          <a:p>
            <a:pPr algn="ctr">
              <a:defRPr/>
            </a:pPr>
            <a:r>
              <a:rPr lang="en-US" altLang="en-US" sz="600" b="1" dirty="0">
                <a:solidFill>
                  <a:prstClr val="black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PRE-DECISIONAL – NOT RELEASABLE UNDER FOIA.  This document constitutes pre-decisional, deliberative </a:t>
            </a:r>
          </a:p>
          <a:p>
            <a:pPr algn="ctr">
              <a:defRPr/>
            </a:pPr>
            <a:r>
              <a:rPr lang="en-US" altLang="en-US" sz="600" b="1" dirty="0">
                <a:solidFill>
                  <a:prstClr val="black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opinion and recommendations.  Not releasable under FOIA pursuant to 5 U.S.C. 552(b)(5).</a:t>
            </a:r>
            <a:endParaRPr lang="en-US" altLang="en-US" sz="12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8772525" y="6570671"/>
            <a:ext cx="304800" cy="249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prstClr val="white"/>
              </a:solidFill>
            </a:endParaRPr>
          </a:p>
        </p:txBody>
      </p:sp>
      <p:pic>
        <p:nvPicPr>
          <p:cNvPr id="9" name="Picture 5" descr="O:\Graphics\BRIEFS\CSSARS\pics&amp;logos\redbar.JPG"/>
          <p:cNvPicPr>
            <a:picLocks noChangeAspect="1" noChangeArrowheads="1"/>
          </p:cNvPicPr>
          <p:nvPr userDrawn="1"/>
        </p:nvPicPr>
        <p:blipFill>
          <a:blip r:embed="rId2" r:link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1" r="3773"/>
          <a:stretch>
            <a:fillRect/>
          </a:stretch>
        </p:blipFill>
        <p:spPr bwMode="auto">
          <a:xfrm>
            <a:off x="-12107" y="15041"/>
            <a:ext cx="25479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2774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895606"/>
            <a:ext cx="7772400" cy="1362075"/>
          </a:xfrm>
        </p:spPr>
        <p:txBody>
          <a:bodyPr anchor="t"/>
          <a:lstStyle>
            <a:lvl1pPr algn="ctr">
              <a:defRPr sz="30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Slide Number Placeholder 3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704220" y="6449688"/>
            <a:ext cx="1447800" cy="408312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B3F943D1-D1AE-4341-9105-56E97F7A3E1D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8024" y="650073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8390A85-1AE2-4EE5-B685-A0B6C03164B8}" type="datetime1">
              <a:rPr lang="en-US" smtClean="0"/>
              <a:t>5/3/2024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0994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Quad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 userDrawn="1"/>
        </p:nvCxnSpPr>
        <p:spPr>
          <a:xfrm>
            <a:off x="4543425" y="1371600"/>
            <a:ext cx="0" cy="48006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838200" y="3810000"/>
            <a:ext cx="7924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 Placeholder 2"/>
          <p:cNvSpPr>
            <a:spLocks noGrp="1"/>
          </p:cNvSpPr>
          <p:nvPr>
            <p:ph type="body" idx="1"/>
          </p:nvPr>
        </p:nvSpPr>
        <p:spPr>
          <a:xfrm rot="10800000" flipV="1">
            <a:off x="323851" y="1371600"/>
            <a:ext cx="4114800" cy="495298"/>
          </a:xfrm>
        </p:spPr>
        <p:txBody>
          <a:bodyPr anchor="ctr"/>
          <a:lstStyle>
            <a:lvl1pPr marL="0" indent="0" algn="ctr">
              <a:buNone/>
              <a:defRPr sz="135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Content Placeholder 3"/>
          <p:cNvSpPr>
            <a:spLocks noGrp="1"/>
          </p:cNvSpPr>
          <p:nvPr>
            <p:ph sz="half" idx="2"/>
          </p:nvPr>
        </p:nvSpPr>
        <p:spPr>
          <a:xfrm rot="10800000" flipV="1">
            <a:off x="323851" y="1905000"/>
            <a:ext cx="4114800" cy="186690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500" dirty="0" smtClean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lang="en-US" sz="1350" dirty="0" smtClean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lang="en-US" sz="1200" dirty="0" smtClean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lang="en-US" sz="1050" dirty="0" smtClean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lang="en-US" sz="900" dirty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2"/>
          <p:cNvSpPr>
            <a:spLocks noGrp="1"/>
          </p:cNvSpPr>
          <p:nvPr>
            <p:ph type="body" idx="10"/>
          </p:nvPr>
        </p:nvSpPr>
        <p:spPr>
          <a:xfrm rot="10800000" flipV="1">
            <a:off x="304801" y="3886200"/>
            <a:ext cx="4114800" cy="495298"/>
          </a:xfrm>
        </p:spPr>
        <p:txBody>
          <a:bodyPr anchor="ctr"/>
          <a:lstStyle>
            <a:lvl1pPr marL="0" indent="0" algn="ctr">
              <a:buNone/>
              <a:defRPr sz="135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Content Placeholder 3"/>
          <p:cNvSpPr>
            <a:spLocks noGrp="1"/>
          </p:cNvSpPr>
          <p:nvPr>
            <p:ph sz="half" idx="11"/>
          </p:nvPr>
        </p:nvSpPr>
        <p:spPr>
          <a:xfrm rot="10800000" flipV="1">
            <a:off x="304801" y="4419600"/>
            <a:ext cx="4114800" cy="182880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500" dirty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1143000" y="0"/>
            <a:ext cx="7543800" cy="90963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7" name="Text Placeholder 2"/>
          <p:cNvSpPr>
            <a:spLocks noGrp="1"/>
          </p:cNvSpPr>
          <p:nvPr>
            <p:ph type="body" idx="12"/>
          </p:nvPr>
        </p:nvSpPr>
        <p:spPr>
          <a:xfrm rot="10800000" flipV="1">
            <a:off x="4648200" y="1371600"/>
            <a:ext cx="4114800" cy="495298"/>
          </a:xfrm>
        </p:spPr>
        <p:txBody>
          <a:bodyPr anchor="ctr"/>
          <a:lstStyle>
            <a:lvl1pPr marL="0" indent="0" algn="ctr">
              <a:buNone/>
              <a:defRPr sz="135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Content Placeholder 3"/>
          <p:cNvSpPr>
            <a:spLocks noGrp="1"/>
          </p:cNvSpPr>
          <p:nvPr>
            <p:ph sz="half" idx="13"/>
          </p:nvPr>
        </p:nvSpPr>
        <p:spPr>
          <a:xfrm rot="10800000" flipV="1">
            <a:off x="4648200" y="1905000"/>
            <a:ext cx="4114800" cy="186690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500" dirty="0" smtClean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lang="en-US" sz="1350" dirty="0" smtClean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lang="en-US" sz="1200" dirty="0" smtClean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lang="en-US" sz="1050" dirty="0" smtClean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lang="en-US" sz="900" dirty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Text Placeholder 2"/>
          <p:cNvSpPr>
            <a:spLocks noGrp="1"/>
          </p:cNvSpPr>
          <p:nvPr>
            <p:ph type="body" idx="14"/>
          </p:nvPr>
        </p:nvSpPr>
        <p:spPr>
          <a:xfrm rot="10800000" flipV="1">
            <a:off x="4648200" y="3886200"/>
            <a:ext cx="4114800" cy="495298"/>
          </a:xfrm>
        </p:spPr>
        <p:txBody>
          <a:bodyPr anchor="ctr"/>
          <a:lstStyle>
            <a:lvl1pPr marL="0" indent="0" algn="ctr">
              <a:buNone/>
              <a:defRPr sz="135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Content Placeholder 3"/>
          <p:cNvSpPr>
            <a:spLocks noGrp="1"/>
          </p:cNvSpPr>
          <p:nvPr>
            <p:ph sz="half" idx="15"/>
          </p:nvPr>
        </p:nvSpPr>
        <p:spPr>
          <a:xfrm rot="10800000" flipV="1">
            <a:off x="4648200" y="4419600"/>
            <a:ext cx="4114800" cy="182880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500" dirty="0" smtClean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lang="en-US" sz="1350" dirty="0" smtClean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lang="en-US" sz="1200" dirty="0" smtClean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lang="en-US" sz="1050" dirty="0" smtClean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lang="en-US" sz="900" dirty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2" name="Slide Number Placeholder 21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704220" y="6449688"/>
            <a:ext cx="1447800" cy="408312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B3F943D1-D1AE-4341-9105-56E97F7A3E1D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3" name="Date Placeholder 3"/>
          <p:cNvSpPr>
            <a:spLocks noGrp="1"/>
          </p:cNvSpPr>
          <p:nvPr>
            <p:ph type="dt" sz="half" idx="16"/>
          </p:nvPr>
        </p:nvSpPr>
        <p:spPr>
          <a:xfrm>
            <a:off x="8024" y="650073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A16D7EF6-5B8C-45B2-B3A5-33C442871074}" type="datetime1">
              <a:rPr lang="en-US" smtClean="0"/>
              <a:t>5/3/2024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29336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Requirement Qua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143000" y="0"/>
            <a:ext cx="7543800" cy="90963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038600" y="1066800"/>
            <a:ext cx="0" cy="51054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295400"/>
            <a:ext cx="3505200" cy="381000"/>
          </a:xfrm>
        </p:spPr>
        <p:txBody>
          <a:bodyPr anchor="ctr"/>
          <a:lstStyle>
            <a:lvl1pPr marL="169065" indent="-169065">
              <a:buFont typeface="Wingdings" panose="05000000000000000000" pitchFamily="2" charset="2"/>
              <a:buChar char="Ø"/>
              <a:defRPr sz="15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n-US" dirty="0"/>
              <a:t>Attributes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57200" y="1676400"/>
            <a:ext cx="3505200" cy="4495800"/>
          </a:xfrm>
        </p:spPr>
        <p:txBody>
          <a:bodyPr vert="horz" lIns="91440" tIns="45720" rIns="91440" bIns="45720" rtlCol="0">
            <a:normAutofit/>
          </a:bodyPr>
          <a:lstStyle>
            <a:lvl2pPr>
              <a:defRPr lang="en-US" sz="1350" dirty="0" smtClean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lang="en-US" sz="1200" dirty="0" smtClean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lang="en-US" sz="1050" dirty="0" smtClean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lang="en-US" sz="900" dirty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038600" y="1600200"/>
            <a:ext cx="46482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4038600" y="2143874"/>
            <a:ext cx="46482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038600" y="3733800"/>
            <a:ext cx="46482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 Placeholder 2"/>
          <p:cNvSpPr>
            <a:spLocks noGrp="1"/>
          </p:cNvSpPr>
          <p:nvPr>
            <p:ph type="body" idx="10" hasCustomPrompt="1"/>
          </p:nvPr>
        </p:nvSpPr>
        <p:spPr>
          <a:xfrm>
            <a:off x="4114800" y="3818562"/>
            <a:ext cx="4572000" cy="381000"/>
          </a:xfrm>
        </p:spPr>
        <p:txBody>
          <a:bodyPr anchor="ctr">
            <a:normAutofit/>
          </a:bodyPr>
          <a:lstStyle>
            <a:lvl1pPr marL="169065" indent="-169065">
              <a:buFont typeface="Wingdings" panose="05000000000000000000" pitchFamily="2" charset="2"/>
              <a:buChar char="Ø"/>
              <a:defRPr sz="135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n-US" dirty="0"/>
              <a:t>Analytic Underpinnings</a:t>
            </a:r>
          </a:p>
        </p:txBody>
      </p:sp>
      <p:sp>
        <p:nvSpPr>
          <p:cNvPr id="19" name="Content Placeholder 3"/>
          <p:cNvSpPr>
            <a:spLocks noGrp="1"/>
          </p:cNvSpPr>
          <p:nvPr>
            <p:ph sz="half" idx="11" hasCustomPrompt="1"/>
          </p:nvPr>
        </p:nvSpPr>
        <p:spPr>
          <a:xfrm>
            <a:off x="4114800" y="4199562"/>
            <a:ext cx="4572000" cy="1952090"/>
          </a:xfrm>
        </p:spPr>
        <p:txBody>
          <a:bodyPr vert="horz" lIns="91440" tIns="45720" rIns="91440" bIns="45720" rtlCol="0">
            <a:normAutofit/>
          </a:bodyPr>
          <a:lstStyle>
            <a:lvl2pPr>
              <a:defRPr lang="en-US" sz="1350" dirty="0" smtClean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lang="en-US" sz="1200" dirty="0" smtClean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lang="en-US" sz="1050" dirty="0" smtClean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lang="en-US" sz="900" dirty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Text Placeholder 2"/>
          <p:cNvSpPr>
            <a:spLocks noGrp="1"/>
          </p:cNvSpPr>
          <p:nvPr>
            <p:ph type="body" idx="12" hasCustomPrompt="1"/>
          </p:nvPr>
        </p:nvSpPr>
        <p:spPr>
          <a:xfrm>
            <a:off x="4114800" y="2178977"/>
            <a:ext cx="4876800" cy="381000"/>
          </a:xfrm>
        </p:spPr>
        <p:txBody>
          <a:bodyPr anchor="ctr">
            <a:noAutofit/>
          </a:bodyPr>
          <a:lstStyle>
            <a:lvl1pPr marL="169065" indent="-169065">
              <a:buFont typeface="Wingdings" panose="05000000000000000000" pitchFamily="2" charset="2"/>
              <a:buChar char="Ø"/>
              <a:defRPr sz="12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n-US" dirty="0"/>
              <a:t>Sources/Where did this attribute come from?</a:t>
            </a:r>
          </a:p>
        </p:txBody>
      </p:sp>
      <p:sp>
        <p:nvSpPr>
          <p:cNvPr id="21" name="Content Placeholder 3"/>
          <p:cNvSpPr>
            <a:spLocks noGrp="1"/>
          </p:cNvSpPr>
          <p:nvPr>
            <p:ph sz="half" idx="13" hasCustomPrompt="1"/>
          </p:nvPr>
        </p:nvSpPr>
        <p:spPr>
          <a:xfrm>
            <a:off x="4114800" y="2559985"/>
            <a:ext cx="4572000" cy="1059523"/>
          </a:xfrm>
        </p:spPr>
        <p:txBody>
          <a:bodyPr vert="horz" lIns="91440" tIns="45720" rIns="91440" bIns="45720" rtlCol="0">
            <a:noAutofit/>
          </a:bodyPr>
          <a:lstStyle>
            <a:lvl2pPr>
              <a:defRPr lang="en-US" sz="1350" dirty="0" smtClean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lang="en-US" sz="1200" dirty="0" smtClean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lang="en-US" sz="1050" dirty="0" smtClean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lang="en-US" sz="900" dirty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2" name="Text Placeholder 2"/>
          <p:cNvSpPr>
            <a:spLocks noGrp="1"/>
          </p:cNvSpPr>
          <p:nvPr>
            <p:ph type="body" idx="14" hasCustomPrompt="1"/>
          </p:nvPr>
        </p:nvSpPr>
        <p:spPr>
          <a:xfrm>
            <a:off x="4127643" y="1157556"/>
            <a:ext cx="1434958" cy="381000"/>
          </a:xfrm>
        </p:spPr>
        <p:txBody>
          <a:bodyPr anchor="ctr">
            <a:noAutofit/>
          </a:bodyPr>
          <a:lstStyle>
            <a:lvl1pPr marL="169065" indent="-169065">
              <a:buFont typeface="Wingdings" panose="05000000000000000000" pitchFamily="2" charset="2"/>
              <a:buChar char="Ø"/>
              <a:defRPr sz="12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n-US" dirty="0"/>
              <a:t>Combat Function: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15" hasCustomPrompt="1"/>
          </p:nvPr>
        </p:nvSpPr>
        <p:spPr>
          <a:xfrm>
            <a:off x="4135348" y="1682392"/>
            <a:ext cx="893852" cy="381000"/>
          </a:xfrm>
        </p:spPr>
        <p:txBody>
          <a:bodyPr anchor="ctr">
            <a:noAutofit/>
          </a:bodyPr>
          <a:lstStyle>
            <a:lvl1pPr marL="169065" indent="-169065">
              <a:buFont typeface="Wingdings" panose="05000000000000000000" pitchFamily="2" charset="2"/>
              <a:buChar char="Ø"/>
              <a:defRPr sz="12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n-US" dirty="0"/>
              <a:t>Tier:</a:t>
            </a:r>
          </a:p>
        </p:txBody>
      </p:sp>
      <p:sp>
        <p:nvSpPr>
          <p:cNvPr id="16" name="TextBox 15"/>
          <p:cNvSpPr txBox="1"/>
          <p:nvPr userDrawn="1"/>
        </p:nvSpPr>
        <p:spPr>
          <a:xfrm>
            <a:off x="4973548" y="1716509"/>
            <a:ext cx="2743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2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 userDrawn="1"/>
        </p:nvSpPr>
        <p:spPr>
          <a:xfrm>
            <a:off x="4973550" y="1715161"/>
            <a:ext cx="32971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2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5" name="Slide Number Placeholder 2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704220" y="6449688"/>
            <a:ext cx="1447800" cy="408312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B3F943D1-D1AE-4341-9105-56E97F7A3E1D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6" name="Date Placeholder 3"/>
          <p:cNvSpPr>
            <a:spLocks noGrp="1"/>
          </p:cNvSpPr>
          <p:nvPr>
            <p:ph type="dt" sz="half" idx="16"/>
          </p:nvPr>
        </p:nvSpPr>
        <p:spPr>
          <a:xfrm>
            <a:off x="8024" y="650073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5B8B2870-F293-4A8B-9DDE-90A49AE7B37A}" type="datetime1">
              <a:rPr lang="en-US" smtClean="0"/>
              <a:t>5/3/2024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6684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371600"/>
            <a:ext cx="8229600" cy="4495800"/>
          </a:xfrm>
        </p:spPr>
        <p:txBody>
          <a:bodyPr>
            <a:normAutofit/>
          </a:bodyPr>
          <a:lstStyle>
            <a:lvl1pPr>
              <a:defRPr sz="1500"/>
            </a:lvl1pPr>
            <a:lvl2pPr marL="169065" indent="0">
              <a:buNone/>
              <a:defRPr sz="135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16718" indent="-170256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685783" indent="-169065">
              <a:defRPr sz="105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854848" indent="-169065">
              <a:defRPr sz="105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1"/>
            <a:endParaRPr lang="en-US" dirty="0"/>
          </a:p>
        </p:txBody>
      </p:sp>
      <p:sp>
        <p:nvSpPr>
          <p:cNvPr id="5" name="Slide Number Placeholder 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704220" y="6449688"/>
            <a:ext cx="1447800" cy="408312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B3F943D1-D1AE-4341-9105-56E97F7A3E1D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8024" y="650073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2DEFE02-56C7-4237-8856-4A6A1C279225}" type="datetime1">
              <a:rPr lang="en-US" smtClean="0"/>
              <a:t>5/3/2024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35671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Box 6"/>
          <p:cNvSpPr txBox="1">
            <a:spLocks noChangeArrowheads="1"/>
          </p:cNvSpPr>
          <p:nvPr userDrawn="1"/>
        </p:nvSpPr>
        <p:spPr bwMode="auto">
          <a:xfrm>
            <a:off x="2013563" y="6132076"/>
            <a:ext cx="7062787" cy="21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buClr>
                <a:srgbClr val="FF0000"/>
              </a:buClr>
              <a:buFont typeface="Wingdings 2" pitchFamily="18" charset="2"/>
              <a:buNone/>
              <a:defRPr/>
            </a:pPr>
            <a:r>
              <a:rPr lang="en-US" altLang="en-US" sz="825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Official Use Only / FOIA(b)(5)</a:t>
            </a:r>
          </a:p>
        </p:txBody>
      </p:sp>
      <p:sp>
        <p:nvSpPr>
          <p:cNvPr id="2" name="Rectangle 1"/>
          <p:cNvSpPr/>
          <p:nvPr userDrawn="1"/>
        </p:nvSpPr>
        <p:spPr>
          <a:xfrm>
            <a:off x="76200" y="76200"/>
            <a:ext cx="8763000" cy="1219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prstClr val="white"/>
              </a:solidFill>
            </a:endParaRPr>
          </a:p>
        </p:txBody>
      </p:sp>
      <p:sp>
        <p:nvSpPr>
          <p:cNvPr id="4" name="Rectangle 3"/>
          <p:cNvSpPr/>
          <p:nvPr userDrawn="1"/>
        </p:nvSpPr>
        <p:spPr>
          <a:xfrm>
            <a:off x="3048000" y="6326196"/>
            <a:ext cx="3048000" cy="503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prstClr val="white"/>
              </a:solidFill>
            </a:endParaRPr>
          </a:p>
        </p:txBody>
      </p:sp>
      <p:sp>
        <p:nvSpPr>
          <p:cNvPr id="12" name="Rectangle 1"/>
          <p:cNvSpPr>
            <a:spLocks noChangeArrowheads="1"/>
          </p:cNvSpPr>
          <p:nvPr userDrawn="1"/>
        </p:nvSpPr>
        <p:spPr bwMode="auto">
          <a:xfrm>
            <a:off x="2015942" y="6394498"/>
            <a:ext cx="705802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tabLst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en-US" altLang="en-US" sz="600" b="1" dirty="0">
                <a:solidFill>
                  <a:prstClr val="black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Distribution Statement: LIMITED DISTRIBUTION // FOR OFFICIAL USE ONLY // </a:t>
            </a:r>
          </a:p>
          <a:p>
            <a:pPr algn="ctr">
              <a:defRPr/>
            </a:pPr>
            <a:r>
              <a:rPr lang="en-US" altLang="en-US" sz="600" b="1" dirty="0">
                <a:solidFill>
                  <a:prstClr val="black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PRE-DECISIONAL – NOT RELEASABLE UNDER FOIA.  This document constitutes pre-decisional, deliberative </a:t>
            </a:r>
          </a:p>
          <a:p>
            <a:pPr algn="ctr">
              <a:defRPr/>
            </a:pPr>
            <a:r>
              <a:rPr lang="en-US" altLang="en-US" sz="600" b="1" dirty="0">
                <a:solidFill>
                  <a:prstClr val="black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opinion and recommendations.  Not releasable under FOIA pursuant to 5 U.S.C. 552(b)(5).</a:t>
            </a:r>
            <a:endParaRPr lang="en-US" altLang="en-US" sz="12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8772525" y="6570671"/>
            <a:ext cx="304800" cy="249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prstClr val="white"/>
              </a:solidFill>
            </a:endParaRPr>
          </a:p>
        </p:txBody>
      </p:sp>
      <p:pic>
        <p:nvPicPr>
          <p:cNvPr id="9" name="Picture 5" descr="O:\Graphics\BRIEFS\CSSARS\pics&amp;logos\redbar.JPG"/>
          <p:cNvPicPr>
            <a:picLocks noChangeAspect="1" noChangeArrowheads="1"/>
          </p:cNvPicPr>
          <p:nvPr userDrawn="1"/>
        </p:nvPicPr>
        <p:blipFill>
          <a:blip r:embed="rId2" r:link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1" r="3773"/>
          <a:stretch>
            <a:fillRect/>
          </a:stretch>
        </p:blipFill>
        <p:spPr bwMode="auto">
          <a:xfrm>
            <a:off x="-12107" y="15041"/>
            <a:ext cx="25479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752854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895606"/>
            <a:ext cx="7772400" cy="1362075"/>
          </a:xfrm>
        </p:spPr>
        <p:txBody>
          <a:bodyPr anchor="t"/>
          <a:lstStyle>
            <a:lvl1pPr algn="ctr">
              <a:defRPr sz="30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Slide Number Placeholder 3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704220" y="6449688"/>
            <a:ext cx="1447800" cy="408312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B3F943D1-D1AE-4341-9105-56E97F7A3E1D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8024" y="650073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DC903786-7B97-49CB-8185-D2F39AB7BE48}" type="datetime1">
              <a:rPr lang="en-US" smtClean="0"/>
              <a:t>5/3/2024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8811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Quad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 userDrawn="1"/>
        </p:nvCxnSpPr>
        <p:spPr>
          <a:xfrm>
            <a:off x="4543425" y="1371600"/>
            <a:ext cx="0" cy="48006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838200" y="3810000"/>
            <a:ext cx="7924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 Placeholder 2"/>
          <p:cNvSpPr>
            <a:spLocks noGrp="1"/>
          </p:cNvSpPr>
          <p:nvPr>
            <p:ph type="body" idx="1"/>
          </p:nvPr>
        </p:nvSpPr>
        <p:spPr>
          <a:xfrm rot="10800000" flipV="1">
            <a:off x="323851" y="1371600"/>
            <a:ext cx="4114800" cy="495298"/>
          </a:xfrm>
        </p:spPr>
        <p:txBody>
          <a:bodyPr anchor="ctr"/>
          <a:lstStyle>
            <a:lvl1pPr marL="0" indent="0" algn="ctr">
              <a:buNone/>
              <a:defRPr sz="135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Content Placeholder 3"/>
          <p:cNvSpPr>
            <a:spLocks noGrp="1"/>
          </p:cNvSpPr>
          <p:nvPr>
            <p:ph sz="half" idx="2"/>
          </p:nvPr>
        </p:nvSpPr>
        <p:spPr>
          <a:xfrm rot="10800000" flipV="1">
            <a:off x="323851" y="1905000"/>
            <a:ext cx="4114800" cy="186690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500" dirty="0" smtClean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lang="en-US" sz="1350" dirty="0" smtClean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lang="en-US" sz="1200" dirty="0" smtClean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lang="en-US" sz="1050" dirty="0" smtClean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lang="en-US" sz="900" dirty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2"/>
          <p:cNvSpPr>
            <a:spLocks noGrp="1"/>
          </p:cNvSpPr>
          <p:nvPr>
            <p:ph type="body" idx="10"/>
          </p:nvPr>
        </p:nvSpPr>
        <p:spPr>
          <a:xfrm rot="10800000" flipV="1">
            <a:off x="304801" y="3886200"/>
            <a:ext cx="4114800" cy="495298"/>
          </a:xfrm>
        </p:spPr>
        <p:txBody>
          <a:bodyPr anchor="ctr"/>
          <a:lstStyle>
            <a:lvl1pPr marL="0" indent="0" algn="ctr">
              <a:buNone/>
              <a:defRPr sz="135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Content Placeholder 3"/>
          <p:cNvSpPr>
            <a:spLocks noGrp="1"/>
          </p:cNvSpPr>
          <p:nvPr>
            <p:ph sz="half" idx="11"/>
          </p:nvPr>
        </p:nvSpPr>
        <p:spPr>
          <a:xfrm rot="10800000" flipV="1">
            <a:off x="304801" y="4419600"/>
            <a:ext cx="4114800" cy="182880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500" dirty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1143000" y="0"/>
            <a:ext cx="7543800" cy="90963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7" name="Text Placeholder 2"/>
          <p:cNvSpPr>
            <a:spLocks noGrp="1"/>
          </p:cNvSpPr>
          <p:nvPr>
            <p:ph type="body" idx="12"/>
          </p:nvPr>
        </p:nvSpPr>
        <p:spPr>
          <a:xfrm rot="10800000" flipV="1">
            <a:off x="4648200" y="1371600"/>
            <a:ext cx="4114800" cy="495298"/>
          </a:xfrm>
        </p:spPr>
        <p:txBody>
          <a:bodyPr anchor="ctr"/>
          <a:lstStyle>
            <a:lvl1pPr marL="0" indent="0" algn="ctr">
              <a:buNone/>
              <a:defRPr sz="135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Content Placeholder 3"/>
          <p:cNvSpPr>
            <a:spLocks noGrp="1"/>
          </p:cNvSpPr>
          <p:nvPr>
            <p:ph sz="half" idx="13"/>
          </p:nvPr>
        </p:nvSpPr>
        <p:spPr>
          <a:xfrm rot="10800000" flipV="1">
            <a:off x="4648200" y="1905000"/>
            <a:ext cx="4114800" cy="186690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500" dirty="0" smtClean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lang="en-US" sz="1350" dirty="0" smtClean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lang="en-US" sz="1200" dirty="0" smtClean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lang="en-US" sz="1050" dirty="0" smtClean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lang="en-US" sz="900" dirty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Text Placeholder 2"/>
          <p:cNvSpPr>
            <a:spLocks noGrp="1"/>
          </p:cNvSpPr>
          <p:nvPr>
            <p:ph type="body" idx="14"/>
          </p:nvPr>
        </p:nvSpPr>
        <p:spPr>
          <a:xfrm rot="10800000" flipV="1">
            <a:off x="4648200" y="3886200"/>
            <a:ext cx="4114800" cy="495298"/>
          </a:xfrm>
        </p:spPr>
        <p:txBody>
          <a:bodyPr anchor="ctr"/>
          <a:lstStyle>
            <a:lvl1pPr marL="0" indent="0" algn="ctr">
              <a:buNone/>
              <a:defRPr sz="135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Content Placeholder 3"/>
          <p:cNvSpPr>
            <a:spLocks noGrp="1"/>
          </p:cNvSpPr>
          <p:nvPr>
            <p:ph sz="half" idx="15"/>
          </p:nvPr>
        </p:nvSpPr>
        <p:spPr>
          <a:xfrm rot="10800000" flipV="1">
            <a:off x="4648200" y="4419600"/>
            <a:ext cx="4114800" cy="182880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500" dirty="0" smtClean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lang="en-US" sz="1350" dirty="0" smtClean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lang="en-US" sz="1200" dirty="0" smtClean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lang="en-US" sz="1050" dirty="0" smtClean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lang="en-US" sz="900" dirty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2" name="Slide Number Placeholder 21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704220" y="6449688"/>
            <a:ext cx="1447800" cy="408312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B3F943D1-D1AE-4341-9105-56E97F7A3E1D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3" name="Date Placeholder 3"/>
          <p:cNvSpPr>
            <a:spLocks noGrp="1"/>
          </p:cNvSpPr>
          <p:nvPr>
            <p:ph type="dt" sz="half" idx="16"/>
          </p:nvPr>
        </p:nvSpPr>
        <p:spPr>
          <a:xfrm>
            <a:off x="8024" y="650073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ED9E57A-F671-449B-AE35-0FAFE35A5A87}" type="datetime1">
              <a:rPr lang="en-US" smtClean="0"/>
              <a:t>5/3/2024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772994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Requirement Qua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143000" y="0"/>
            <a:ext cx="7543800" cy="90963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038600" y="1066800"/>
            <a:ext cx="0" cy="51054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295400"/>
            <a:ext cx="3505200" cy="381000"/>
          </a:xfrm>
        </p:spPr>
        <p:txBody>
          <a:bodyPr anchor="ctr"/>
          <a:lstStyle>
            <a:lvl1pPr marL="169065" indent="-169065">
              <a:buFont typeface="Wingdings" panose="05000000000000000000" pitchFamily="2" charset="2"/>
              <a:buChar char="Ø"/>
              <a:defRPr sz="15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n-US" dirty="0"/>
              <a:t>Attributes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57200" y="1676400"/>
            <a:ext cx="3505200" cy="4495800"/>
          </a:xfrm>
        </p:spPr>
        <p:txBody>
          <a:bodyPr vert="horz" lIns="91440" tIns="45720" rIns="91440" bIns="45720" rtlCol="0">
            <a:normAutofit/>
          </a:bodyPr>
          <a:lstStyle>
            <a:lvl2pPr>
              <a:defRPr lang="en-US" sz="1350" dirty="0" smtClean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lang="en-US" sz="1200" dirty="0" smtClean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lang="en-US" sz="1050" dirty="0" smtClean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lang="en-US" sz="900" dirty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038600" y="1600200"/>
            <a:ext cx="46482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4038600" y="2143874"/>
            <a:ext cx="46482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038600" y="3733800"/>
            <a:ext cx="46482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 Placeholder 2"/>
          <p:cNvSpPr>
            <a:spLocks noGrp="1"/>
          </p:cNvSpPr>
          <p:nvPr>
            <p:ph type="body" idx="10" hasCustomPrompt="1"/>
          </p:nvPr>
        </p:nvSpPr>
        <p:spPr>
          <a:xfrm>
            <a:off x="4114800" y="3818562"/>
            <a:ext cx="4572000" cy="381000"/>
          </a:xfrm>
        </p:spPr>
        <p:txBody>
          <a:bodyPr anchor="ctr">
            <a:normAutofit/>
          </a:bodyPr>
          <a:lstStyle>
            <a:lvl1pPr marL="169065" indent="-169065">
              <a:buFont typeface="Wingdings" panose="05000000000000000000" pitchFamily="2" charset="2"/>
              <a:buChar char="Ø"/>
              <a:defRPr sz="135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n-US" dirty="0"/>
              <a:t>Analytic Underpinnings</a:t>
            </a:r>
          </a:p>
        </p:txBody>
      </p:sp>
      <p:sp>
        <p:nvSpPr>
          <p:cNvPr id="19" name="Content Placeholder 3"/>
          <p:cNvSpPr>
            <a:spLocks noGrp="1"/>
          </p:cNvSpPr>
          <p:nvPr>
            <p:ph sz="half" idx="11" hasCustomPrompt="1"/>
          </p:nvPr>
        </p:nvSpPr>
        <p:spPr>
          <a:xfrm>
            <a:off x="4114800" y="4199562"/>
            <a:ext cx="4572000" cy="1952090"/>
          </a:xfrm>
        </p:spPr>
        <p:txBody>
          <a:bodyPr vert="horz" lIns="91440" tIns="45720" rIns="91440" bIns="45720" rtlCol="0">
            <a:normAutofit/>
          </a:bodyPr>
          <a:lstStyle>
            <a:lvl2pPr>
              <a:defRPr lang="en-US" sz="1350" dirty="0" smtClean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lang="en-US" sz="1200" dirty="0" smtClean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lang="en-US" sz="1050" dirty="0" smtClean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lang="en-US" sz="900" dirty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Text Placeholder 2"/>
          <p:cNvSpPr>
            <a:spLocks noGrp="1"/>
          </p:cNvSpPr>
          <p:nvPr>
            <p:ph type="body" idx="12" hasCustomPrompt="1"/>
          </p:nvPr>
        </p:nvSpPr>
        <p:spPr>
          <a:xfrm>
            <a:off x="4114800" y="2178977"/>
            <a:ext cx="4876800" cy="381000"/>
          </a:xfrm>
        </p:spPr>
        <p:txBody>
          <a:bodyPr anchor="ctr">
            <a:noAutofit/>
          </a:bodyPr>
          <a:lstStyle>
            <a:lvl1pPr marL="169065" indent="-169065">
              <a:buFont typeface="Wingdings" panose="05000000000000000000" pitchFamily="2" charset="2"/>
              <a:buChar char="Ø"/>
              <a:defRPr sz="12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n-US" dirty="0"/>
              <a:t>Sources/Where did this attribute come from?</a:t>
            </a:r>
          </a:p>
        </p:txBody>
      </p:sp>
      <p:sp>
        <p:nvSpPr>
          <p:cNvPr id="21" name="Content Placeholder 3"/>
          <p:cNvSpPr>
            <a:spLocks noGrp="1"/>
          </p:cNvSpPr>
          <p:nvPr>
            <p:ph sz="half" idx="13" hasCustomPrompt="1"/>
          </p:nvPr>
        </p:nvSpPr>
        <p:spPr>
          <a:xfrm>
            <a:off x="4114800" y="2559985"/>
            <a:ext cx="4572000" cy="1059523"/>
          </a:xfrm>
        </p:spPr>
        <p:txBody>
          <a:bodyPr vert="horz" lIns="91440" tIns="45720" rIns="91440" bIns="45720" rtlCol="0">
            <a:noAutofit/>
          </a:bodyPr>
          <a:lstStyle>
            <a:lvl2pPr>
              <a:defRPr lang="en-US" sz="1350" dirty="0" smtClean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lang="en-US" sz="1200" dirty="0" smtClean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lang="en-US" sz="1050" dirty="0" smtClean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lang="en-US" sz="900" dirty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2" name="Text Placeholder 2"/>
          <p:cNvSpPr>
            <a:spLocks noGrp="1"/>
          </p:cNvSpPr>
          <p:nvPr>
            <p:ph type="body" idx="14" hasCustomPrompt="1"/>
          </p:nvPr>
        </p:nvSpPr>
        <p:spPr>
          <a:xfrm>
            <a:off x="4127643" y="1157556"/>
            <a:ext cx="1434958" cy="381000"/>
          </a:xfrm>
        </p:spPr>
        <p:txBody>
          <a:bodyPr anchor="ctr">
            <a:noAutofit/>
          </a:bodyPr>
          <a:lstStyle>
            <a:lvl1pPr marL="169065" indent="-169065">
              <a:buFont typeface="Wingdings" panose="05000000000000000000" pitchFamily="2" charset="2"/>
              <a:buChar char="Ø"/>
              <a:defRPr sz="12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n-US" dirty="0"/>
              <a:t>Combat Function: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15" hasCustomPrompt="1"/>
          </p:nvPr>
        </p:nvSpPr>
        <p:spPr>
          <a:xfrm>
            <a:off x="4135348" y="1682392"/>
            <a:ext cx="893852" cy="381000"/>
          </a:xfrm>
        </p:spPr>
        <p:txBody>
          <a:bodyPr anchor="ctr">
            <a:noAutofit/>
          </a:bodyPr>
          <a:lstStyle>
            <a:lvl1pPr marL="169065" indent="-169065">
              <a:buFont typeface="Wingdings" panose="05000000000000000000" pitchFamily="2" charset="2"/>
              <a:buChar char="Ø"/>
              <a:defRPr sz="12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n-US" dirty="0"/>
              <a:t>Tier:</a:t>
            </a:r>
          </a:p>
        </p:txBody>
      </p:sp>
      <p:sp>
        <p:nvSpPr>
          <p:cNvPr id="16" name="TextBox 15"/>
          <p:cNvSpPr txBox="1"/>
          <p:nvPr userDrawn="1"/>
        </p:nvSpPr>
        <p:spPr>
          <a:xfrm>
            <a:off x="4973548" y="1716509"/>
            <a:ext cx="2743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2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 userDrawn="1"/>
        </p:nvSpPr>
        <p:spPr>
          <a:xfrm>
            <a:off x="4973550" y="1715161"/>
            <a:ext cx="32971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2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5" name="Slide Number Placeholder 2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704220" y="6449688"/>
            <a:ext cx="1447800" cy="408312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B3F943D1-D1AE-4341-9105-56E97F7A3E1D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6" name="Date Placeholder 3"/>
          <p:cNvSpPr>
            <a:spLocks noGrp="1"/>
          </p:cNvSpPr>
          <p:nvPr>
            <p:ph type="dt" sz="half" idx="16"/>
          </p:nvPr>
        </p:nvSpPr>
        <p:spPr>
          <a:xfrm>
            <a:off x="8024" y="650073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DA93312D-761C-43DA-A343-F5637827C317}" type="datetime1">
              <a:rPr lang="en-US" smtClean="0"/>
              <a:t>5/3/2024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0525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>
            <a:normAutofit/>
          </a:bodyPr>
          <a:lstStyle>
            <a:lvl1pPr>
              <a:defRPr lang="en-US" smtClean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lang="en-US" smtClean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lang="en-US" smtClean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lang="en-US" smtClean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lang="en-US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Slide Number Placeholder 3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704220" y="6449688"/>
            <a:ext cx="1447800" cy="408312"/>
          </a:xfrm>
          <a:prstGeom prst="rect">
            <a:avLst/>
          </a:prstGeom>
        </p:spPr>
        <p:txBody>
          <a:bodyPr/>
          <a:lstStyle>
            <a:lvl1pPr algn="r">
              <a:defRPr sz="1400"/>
            </a:lvl1pPr>
          </a:lstStyle>
          <a:p>
            <a:pPr>
              <a:defRPr/>
            </a:pPr>
            <a:fld id="{B3F943D1-D1AE-4341-9105-56E97F7A3E1D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37530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371600"/>
            <a:ext cx="8229600" cy="4495800"/>
          </a:xfrm>
        </p:spPr>
        <p:txBody>
          <a:bodyPr>
            <a:normAutofit/>
          </a:bodyPr>
          <a:lstStyle>
            <a:lvl1pPr>
              <a:defRPr sz="1500"/>
            </a:lvl1pPr>
            <a:lvl2pPr marL="169065" indent="0">
              <a:buNone/>
              <a:defRPr sz="135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16718" indent="-170256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685783" indent="-169065">
              <a:defRPr sz="105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854848" indent="-169065">
              <a:defRPr sz="105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1"/>
            <a:endParaRPr lang="en-US" dirty="0"/>
          </a:p>
        </p:txBody>
      </p:sp>
      <p:sp>
        <p:nvSpPr>
          <p:cNvPr id="5" name="Slide Number Placeholder 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704220" y="6449688"/>
            <a:ext cx="1447800" cy="408312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B3F943D1-D1AE-4341-9105-56E97F7A3E1D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8024" y="650073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A416CA-AADA-4B69-B84C-FC92101E56F8}" type="datetime1">
              <a:rPr lang="en-US" smtClean="0"/>
              <a:t>5/3/2024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570983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704220" y="6449688"/>
            <a:ext cx="1447800" cy="408312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B3F943D1-D1AE-4341-9105-56E97F7A3E1D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8024" y="650073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DC2BCC32-E3C4-4DD7-A95F-DD4F930E67D9}" type="datetime1">
              <a:rPr lang="en-US" smtClean="0"/>
              <a:t>5/3/2024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15719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8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350" b="1">
                <a:solidFill>
                  <a:srgbClr val="00B05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381000" y="6248408"/>
            <a:ext cx="2362200" cy="365125"/>
          </a:xfrm>
          <a:prstGeom prst="rect">
            <a:avLst/>
          </a:prstGeom>
        </p:spPr>
        <p:txBody>
          <a:bodyPr/>
          <a:lstStyle>
            <a:lvl1pPr>
              <a:defRPr sz="788"/>
            </a:lvl1pPr>
          </a:lstStyle>
          <a:p>
            <a:fld id="{16BED63E-7C5E-4FAD-AEB6-6FD25EDFB8C2}" type="datetime1">
              <a:rPr lang="en-US" sz="750" smtClean="0">
                <a:solidFill>
                  <a:prstClr val="black"/>
                </a:solidFill>
              </a:rPr>
              <a:t>5/3/2024</a:t>
            </a:fld>
            <a:endParaRPr lang="en-US" sz="750" dirty="0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704220" y="6449688"/>
            <a:ext cx="1447800" cy="408312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B3F943D1-D1AE-4341-9105-56E97F7A3E1D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2002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895606"/>
            <a:ext cx="7772400" cy="1362075"/>
          </a:xfrm>
        </p:spPr>
        <p:txBody>
          <a:bodyPr anchor="t"/>
          <a:lstStyle>
            <a:lvl1pPr algn="ctr">
              <a:defRPr sz="30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704220" y="6449688"/>
            <a:ext cx="1447800" cy="408312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B3F943D1-D1AE-4341-9105-56E97F7A3E1D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7115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4525963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 smtClean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lang="en-US" dirty="0" smtClean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lang="en-US" dirty="0" smtClean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lang="en-US" dirty="0" smtClean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lang="en-US" dirty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525963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mtClean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lang="en-US" smtClean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lang="en-US" smtClean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lang="en-US" smtClean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lang="en-US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Slide Number Placeholder 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704220" y="6449688"/>
            <a:ext cx="1447800" cy="408312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B3F943D1-D1AE-4341-9105-56E97F7A3E1D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271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95400"/>
            <a:ext cx="4040188" cy="639762"/>
          </a:xfrm>
        </p:spPr>
        <p:txBody>
          <a:bodyPr anchor="ctr"/>
          <a:lstStyle>
            <a:lvl1pPr marL="0" indent="0" algn="ctr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35162"/>
            <a:ext cx="4040188" cy="395128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 smtClean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lang="en-US" dirty="0" smtClean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lang="en-US" dirty="0" smtClean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lang="en-US" dirty="0" smtClean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lang="en-US" dirty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9" y="1295400"/>
            <a:ext cx="4041775" cy="639762"/>
          </a:xfrm>
        </p:spPr>
        <p:txBody>
          <a:bodyPr anchor="ctr"/>
          <a:lstStyle>
            <a:lvl1pPr marL="0" indent="0" algn="ctr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9" y="1935162"/>
            <a:ext cx="4041775" cy="395128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mtClean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lang="en-US" smtClean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lang="en-US" smtClean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lang="en-US" smtClean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lang="en-US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704220" y="6449688"/>
            <a:ext cx="1447800" cy="408312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B3F943D1-D1AE-4341-9105-56E97F7A3E1D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5911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ictur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704220" y="6481772"/>
            <a:ext cx="1447800" cy="408312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B3F943D1-D1AE-4341-9105-56E97F7A3E1D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2370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ad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 userDrawn="1"/>
        </p:nvCxnSpPr>
        <p:spPr>
          <a:xfrm>
            <a:off x="4543425" y="1371600"/>
            <a:ext cx="0" cy="48006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838200" y="3810000"/>
            <a:ext cx="7924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 Placeholder 2"/>
          <p:cNvSpPr>
            <a:spLocks noGrp="1"/>
          </p:cNvSpPr>
          <p:nvPr>
            <p:ph type="body" idx="1"/>
          </p:nvPr>
        </p:nvSpPr>
        <p:spPr>
          <a:xfrm rot="10800000" flipV="1">
            <a:off x="323851" y="1371600"/>
            <a:ext cx="4114800" cy="495298"/>
          </a:xfrm>
        </p:spPr>
        <p:txBody>
          <a:bodyPr anchor="ctr"/>
          <a:lstStyle>
            <a:lvl1pPr marL="0" indent="0" algn="ctr">
              <a:buNone/>
              <a:defRPr sz="135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Content Placeholder 3"/>
          <p:cNvSpPr>
            <a:spLocks noGrp="1"/>
          </p:cNvSpPr>
          <p:nvPr>
            <p:ph sz="half" idx="2"/>
          </p:nvPr>
        </p:nvSpPr>
        <p:spPr>
          <a:xfrm rot="10800000" flipV="1">
            <a:off x="323851" y="1905000"/>
            <a:ext cx="4114800" cy="186690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500" dirty="0" smtClean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lang="en-US" sz="1350" dirty="0" smtClean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lang="en-US" sz="1200" dirty="0" smtClean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lang="en-US" sz="1050" dirty="0" smtClean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lang="en-US" sz="900" dirty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2"/>
          <p:cNvSpPr>
            <a:spLocks noGrp="1"/>
          </p:cNvSpPr>
          <p:nvPr>
            <p:ph type="body" idx="10"/>
          </p:nvPr>
        </p:nvSpPr>
        <p:spPr>
          <a:xfrm rot="10800000" flipV="1">
            <a:off x="304801" y="3886200"/>
            <a:ext cx="4114800" cy="495298"/>
          </a:xfrm>
        </p:spPr>
        <p:txBody>
          <a:bodyPr anchor="ctr"/>
          <a:lstStyle>
            <a:lvl1pPr marL="0" indent="0" algn="ctr">
              <a:buNone/>
              <a:defRPr sz="135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Content Placeholder 3"/>
          <p:cNvSpPr>
            <a:spLocks noGrp="1"/>
          </p:cNvSpPr>
          <p:nvPr>
            <p:ph sz="half" idx="11"/>
          </p:nvPr>
        </p:nvSpPr>
        <p:spPr>
          <a:xfrm rot="10800000" flipV="1">
            <a:off x="304801" y="4419600"/>
            <a:ext cx="4114800" cy="182880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500" dirty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1143000" y="0"/>
            <a:ext cx="7543800" cy="90963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7" name="Text Placeholder 2"/>
          <p:cNvSpPr>
            <a:spLocks noGrp="1"/>
          </p:cNvSpPr>
          <p:nvPr>
            <p:ph type="body" idx="12"/>
          </p:nvPr>
        </p:nvSpPr>
        <p:spPr>
          <a:xfrm rot="10800000" flipV="1">
            <a:off x="4648200" y="1371600"/>
            <a:ext cx="4114800" cy="495298"/>
          </a:xfrm>
        </p:spPr>
        <p:txBody>
          <a:bodyPr anchor="ctr"/>
          <a:lstStyle>
            <a:lvl1pPr marL="0" indent="0" algn="ctr">
              <a:buNone/>
              <a:defRPr sz="135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Content Placeholder 3"/>
          <p:cNvSpPr>
            <a:spLocks noGrp="1"/>
          </p:cNvSpPr>
          <p:nvPr>
            <p:ph sz="half" idx="13"/>
          </p:nvPr>
        </p:nvSpPr>
        <p:spPr>
          <a:xfrm rot="10800000" flipV="1">
            <a:off x="4648200" y="1905000"/>
            <a:ext cx="4114800" cy="186690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500" dirty="0" smtClean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lang="en-US" sz="1350" dirty="0" smtClean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lang="en-US" sz="1200" dirty="0" smtClean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lang="en-US" sz="1050" dirty="0" smtClean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lang="en-US" sz="900" dirty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Text Placeholder 2"/>
          <p:cNvSpPr>
            <a:spLocks noGrp="1"/>
          </p:cNvSpPr>
          <p:nvPr>
            <p:ph type="body" idx="14"/>
          </p:nvPr>
        </p:nvSpPr>
        <p:spPr>
          <a:xfrm rot="10800000" flipV="1">
            <a:off x="4648200" y="3886200"/>
            <a:ext cx="4114800" cy="495298"/>
          </a:xfrm>
        </p:spPr>
        <p:txBody>
          <a:bodyPr anchor="ctr"/>
          <a:lstStyle>
            <a:lvl1pPr marL="0" indent="0" algn="ctr">
              <a:buNone/>
              <a:defRPr sz="135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Content Placeholder 3"/>
          <p:cNvSpPr>
            <a:spLocks noGrp="1"/>
          </p:cNvSpPr>
          <p:nvPr>
            <p:ph sz="half" idx="15"/>
          </p:nvPr>
        </p:nvSpPr>
        <p:spPr>
          <a:xfrm rot="10800000" flipV="1">
            <a:off x="4648200" y="4419600"/>
            <a:ext cx="4114800" cy="182880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500" dirty="0" smtClean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lang="en-US" sz="1350" dirty="0" smtClean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lang="en-US" sz="1200" dirty="0" smtClean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lang="en-US" sz="1050" dirty="0" smtClean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lang="en-US" sz="900" dirty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Slide Number Placeholder 20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704220" y="6449688"/>
            <a:ext cx="1447800" cy="408312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B3F943D1-D1AE-4341-9105-56E97F7A3E1D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7822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quirement Qua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143000" y="0"/>
            <a:ext cx="7543800" cy="90963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038600" y="1066800"/>
            <a:ext cx="0" cy="51054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295400"/>
            <a:ext cx="3505200" cy="381000"/>
          </a:xfrm>
        </p:spPr>
        <p:txBody>
          <a:bodyPr anchor="ctr"/>
          <a:lstStyle>
            <a:lvl1pPr marL="169065" indent="-169065">
              <a:buFont typeface="Wingdings" panose="05000000000000000000" pitchFamily="2" charset="2"/>
              <a:buChar char="Ø"/>
              <a:defRPr sz="15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n-US" dirty="0"/>
              <a:t>Attributes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57200" y="1676400"/>
            <a:ext cx="3505200" cy="4495800"/>
          </a:xfrm>
        </p:spPr>
        <p:txBody>
          <a:bodyPr vert="horz" lIns="91440" tIns="45720" rIns="91440" bIns="45720" rtlCol="0">
            <a:normAutofit/>
          </a:bodyPr>
          <a:lstStyle>
            <a:lvl2pPr>
              <a:defRPr lang="en-US" sz="1350" dirty="0" smtClean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lang="en-US" sz="1200" dirty="0" smtClean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lang="en-US" sz="1050" dirty="0" smtClean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lang="en-US" sz="900" dirty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038600" y="1600200"/>
            <a:ext cx="46482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4038600" y="2143874"/>
            <a:ext cx="46482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038600" y="3733800"/>
            <a:ext cx="46482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 Placeholder 2"/>
          <p:cNvSpPr>
            <a:spLocks noGrp="1"/>
          </p:cNvSpPr>
          <p:nvPr>
            <p:ph type="body" idx="10" hasCustomPrompt="1"/>
          </p:nvPr>
        </p:nvSpPr>
        <p:spPr>
          <a:xfrm>
            <a:off x="4114800" y="3818562"/>
            <a:ext cx="4572000" cy="381000"/>
          </a:xfrm>
        </p:spPr>
        <p:txBody>
          <a:bodyPr anchor="ctr">
            <a:normAutofit/>
          </a:bodyPr>
          <a:lstStyle>
            <a:lvl1pPr marL="169065" indent="-169065">
              <a:buFont typeface="Wingdings" panose="05000000000000000000" pitchFamily="2" charset="2"/>
              <a:buChar char="Ø"/>
              <a:defRPr sz="135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n-US" dirty="0"/>
              <a:t>Analytic Underpinnings</a:t>
            </a:r>
          </a:p>
        </p:txBody>
      </p:sp>
      <p:sp>
        <p:nvSpPr>
          <p:cNvPr id="19" name="Content Placeholder 3"/>
          <p:cNvSpPr>
            <a:spLocks noGrp="1"/>
          </p:cNvSpPr>
          <p:nvPr>
            <p:ph sz="half" idx="11" hasCustomPrompt="1"/>
          </p:nvPr>
        </p:nvSpPr>
        <p:spPr>
          <a:xfrm>
            <a:off x="4114800" y="4199562"/>
            <a:ext cx="4572000" cy="1952090"/>
          </a:xfrm>
        </p:spPr>
        <p:txBody>
          <a:bodyPr vert="horz" lIns="91440" tIns="45720" rIns="91440" bIns="45720" rtlCol="0">
            <a:normAutofit/>
          </a:bodyPr>
          <a:lstStyle>
            <a:lvl2pPr>
              <a:defRPr lang="en-US" sz="1350" dirty="0" smtClean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lang="en-US" sz="1200" dirty="0" smtClean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lang="en-US" sz="1050" dirty="0" smtClean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lang="en-US" sz="900" dirty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Text Placeholder 2"/>
          <p:cNvSpPr>
            <a:spLocks noGrp="1"/>
          </p:cNvSpPr>
          <p:nvPr>
            <p:ph type="body" idx="12" hasCustomPrompt="1"/>
          </p:nvPr>
        </p:nvSpPr>
        <p:spPr>
          <a:xfrm>
            <a:off x="4114800" y="2178977"/>
            <a:ext cx="4876800" cy="381000"/>
          </a:xfrm>
        </p:spPr>
        <p:txBody>
          <a:bodyPr anchor="ctr">
            <a:noAutofit/>
          </a:bodyPr>
          <a:lstStyle>
            <a:lvl1pPr marL="169065" indent="-169065">
              <a:buFont typeface="Wingdings" panose="05000000000000000000" pitchFamily="2" charset="2"/>
              <a:buChar char="Ø"/>
              <a:defRPr sz="12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n-US" dirty="0"/>
              <a:t>Sources/Where did this attribute come from?</a:t>
            </a:r>
          </a:p>
        </p:txBody>
      </p:sp>
      <p:sp>
        <p:nvSpPr>
          <p:cNvPr id="21" name="Content Placeholder 3"/>
          <p:cNvSpPr>
            <a:spLocks noGrp="1"/>
          </p:cNvSpPr>
          <p:nvPr>
            <p:ph sz="half" idx="13" hasCustomPrompt="1"/>
          </p:nvPr>
        </p:nvSpPr>
        <p:spPr>
          <a:xfrm>
            <a:off x="4114800" y="2559985"/>
            <a:ext cx="4572000" cy="1059523"/>
          </a:xfrm>
        </p:spPr>
        <p:txBody>
          <a:bodyPr vert="horz" lIns="91440" tIns="45720" rIns="91440" bIns="45720" rtlCol="0">
            <a:noAutofit/>
          </a:bodyPr>
          <a:lstStyle>
            <a:lvl2pPr>
              <a:defRPr lang="en-US" sz="1350" dirty="0" smtClean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lang="en-US" sz="1200" dirty="0" smtClean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lang="en-US" sz="1050" dirty="0" smtClean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lang="en-US" sz="900" dirty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2" name="Text Placeholder 2"/>
          <p:cNvSpPr>
            <a:spLocks noGrp="1"/>
          </p:cNvSpPr>
          <p:nvPr>
            <p:ph type="body" idx="14" hasCustomPrompt="1"/>
          </p:nvPr>
        </p:nvSpPr>
        <p:spPr>
          <a:xfrm>
            <a:off x="4127643" y="1157556"/>
            <a:ext cx="1434958" cy="381000"/>
          </a:xfrm>
        </p:spPr>
        <p:txBody>
          <a:bodyPr anchor="ctr">
            <a:noAutofit/>
          </a:bodyPr>
          <a:lstStyle>
            <a:lvl1pPr marL="169065" indent="-169065">
              <a:buFont typeface="Wingdings" panose="05000000000000000000" pitchFamily="2" charset="2"/>
              <a:buChar char="Ø"/>
              <a:defRPr sz="12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n-US" dirty="0"/>
              <a:t>Combat Function: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15" hasCustomPrompt="1"/>
          </p:nvPr>
        </p:nvSpPr>
        <p:spPr>
          <a:xfrm>
            <a:off x="4135348" y="1682392"/>
            <a:ext cx="893852" cy="381000"/>
          </a:xfrm>
        </p:spPr>
        <p:txBody>
          <a:bodyPr anchor="ctr">
            <a:noAutofit/>
          </a:bodyPr>
          <a:lstStyle>
            <a:lvl1pPr marL="169065" indent="-169065">
              <a:buFont typeface="Wingdings" panose="05000000000000000000" pitchFamily="2" charset="2"/>
              <a:buChar char="Ø"/>
              <a:defRPr sz="12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n-US" dirty="0"/>
              <a:t>Tier:</a:t>
            </a:r>
          </a:p>
        </p:txBody>
      </p:sp>
      <p:sp>
        <p:nvSpPr>
          <p:cNvPr id="16" name="TextBox 15"/>
          <p:cNvSpPr txBox="1"/>
          <p:nvPr userDrawn="1"/>
        </p:nvSpPr>
        <p:spPr>
          <a:xfrm>
            <a:off x="4973548" y="1716509"/>
            <a:ext cx="2743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2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 userDrawn="1"/>
        </p:nvSpPr>
        <p:spPr>
          <a:xfrm>
            <a:off x="4973550" y="1715161"/>
            <a:ext cx="32971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2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4" name="Slide Number Placeholder 23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704220" y="6449688"/>
            <a:ext cx="1447800" cy="408312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B3F943D1-D1AE-4341-9105-56E97F7A3E1D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8284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371600"/>
            <a:ext cx="8229600" cy="4495800"/>
          </a:xfrm>
        </p:spPr>
        <p:txBody>
          <a:bodyPr>
            <a:normAutofit/>
          </a:bodyPr>
          <a:lstStyle>
            <a:lvl1pPr>
              <a:defRPr sz="1500"/>
            </a:lvl1pPr>
            <a:lvl2pPr marL="169065" indent="0">
              <a:buNone/>
              <a:defRPr sz="135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16718" indent="-170256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685783" indent="-169065">
              <a:defRPr sz="105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854848" indent="-169065">
              <a:defRPr sz="105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704220" y="6449688"/>
            <a:ext cx="1447800" cy="408312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B3F943D1-D1AE-4341-9105-56E97F7A3E1D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8024" y="650073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D10E1E5C-5CBE-4AD5-9E71-7F4C9CF99FDC}" type="datetime1">
              <a:rPr lang="en-US" smtClean="0"/>
              <a:t>5/3/2024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4972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image" Target="file:///C:\TEMP\Usmc.GIF" TargetMode="Externa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0"/>
            <a:ext cx="7543800" cy="9096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920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1046"/>
          <p:cNvSpPr>
            <a:spLocks noChangeArrowheads="1"/>
          </p:cNvSpPr>
          <p:nvPr/>
        </p:nvSpPr>
        <p:spPr bwMode="auto">
          <a:xfrm>
            <a:off x="381000" y="909638"/>
            <a:ext cx="8305800" cy="76200"/>
          </a:xfrm>
          <a:prstGeom prst="rect">
            <a:avLst/>
          </a:prstGeom>
          <a:gradFill rotWithShape="1">
            <a:gsLst>
              <a:gs pos="0">
                <a:srgbClr val="FF0000"/>
              </a:gs>
              <a:gs pos="100000">
                <a:srgbClr val="760000"/>
              </a:gs>
            </a:gsLst>
            <a:lin ang="540000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20000"/>
              </a:spcBef>
              <a:buClr>
                <a:srgbClr val="FF0000"/>
              </a:buClr>
              <a:buFont typeface="Wingdings 2" pitchFamily="18" charset="2"/>
              <a:buChar char="è"/>
              <a:defRPr/>
            </a:pPr>
            <a:endParaRPr lang="en-US" altLang="en-US" sz="1500" b="1" dirty="0">
              <a:solidFill>
                <a:srgbClr val="000000"/>
              </a:solidFill>
            </a:endParaRPr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1828800" y="6596394"/>
            <a:ext cx="5486400" cy="21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buClr>
                <a:srgbClr val="FF0000"/>
              </a:buClr>
              <a:buFont typeface="Wingdings 2" pitchFamily="18" charset="2"/>
              <a:buNone/>
              <a:defRPr/>
            </a:pPr>
            <a:r>
              <a:rPr lang="en-US" altLang="en-US" sz="825" b="1" dirty="0">
                <a:solidFill>
                  <a:srgbClr val="00B050"/>
                </a:solidFill>
                <a:cs typeface="Arial" charset="0"/>
              </a:rPr>
              <a:t>UNCLASSIFIED</a:t>
            </a:r>
          </a:p>
        </p:txBody>
      </p:sp>
      <p:pic>
        <p:nvPicPr>
          <p:cNvPr id="9" name="Picture 5" descr="C:\TEMP\Usmc.GIF"/>
          <p:cNvPicPr>
            <a:picLocks noChangeAspect="1" noChangeArrowheads="1"/>
          </p:cNvPicPr>
          <p:nvPr userDrawn="1"/>
        </p:nvPicPr>
        <p:blipFill>
          <a:blip r:embed="rId24" r:link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01600"/>
            <a:ext cx="1066800" cy="1062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Slide Number Placeholder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704220" y="6449688"/>
            <a:ext cx="1447800" cy="408312"/>
          </a:xfrm>
          <a:prstGeom prst="rect">
            <a:avLst/>
          </a:prstGeom>
        </p:spPr>
        <p:txBody>
          <a:bodyPr/>
          <a:lstStyle>
            <a:lvl1pPr algn="r">
              <a:defRPr sz="1400"/>
            </a:lvl1pPr>
          </a:lstStyle>
          <a:p>
            <a:pPr>
              <a:defRPr/>
            </a:pPr>
            <a:fld id="{B3F943D1-D1AE-4341-9105-56E97F7A3E1D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Text Box 6"/>
          <p:cNvSpPr txBox="1">
            <a:spLocks noChangeArrowheads="1"/>
          </p:cNvSpPr>
          <p:nvPr userDrawn="1"/>
        </p:nvSpPr>
        <p:spPr bwMode="auto">
          <a:xfrm>
            <a:off x="1828800" y="0"/>
            <a:ext cx="5486400" cy="21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buClr>
                <a:srgbClr val="FF0000"/>
              </a:buClr>
              <a:buFont typeface="Wingdings 2" pitchFamily="18" charset="2"/>
              <a:buNone/>
              <a:defRPr/>
            </a:pPr>
            <a:r>
              <a:rPr lang="en-US" altLang="en-US" sz="825" b="1" dirty="0">
                <a:solidFill>
                  <a:srgbClr val="00B050"/>
                </a:solidFill>
                <a:cs typeface="Arial" charset="0"/>
              </a:rPr>
              <a:t>UNCLASSIFIED</a:t>
            </a:r>
          </a:p>
        </p:txBody>
      </p:sp>
    </p:spTree>
    <p:extLst>
      <p:ext uri="{BB962C8B-B14F-4D97-AF65-F5344CB8AC3E}">
        <p14:creationId xmlns:p14="http://schemas.microsoft.com/office/powerpoint/2010/main" val="1893089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5" r:id="rId11"/>
    <p:sldLayoutId id="2147483686" r:id="rId12"/>
    <p:sldLayoutId id="2147483687" r:id="rId13"/>
    <p:sldLayoutId id="2147483688" r:id="rId14"/>
    <p:sldLayoutId id="2147483689" r:id="rId15"/>
    <p:sldLayoutId id="2147483691" r:id="rId16"/>
    <p:sldLayoutId id="2147483692" r:id="rId17"/>
    <p:sldLayoutId id="2147483693" r:id="rId18"/>
    <p:sldLayoutId id="2147483694" r:id="rId19"/>
    <p:sldLayoutId id="2147483695" r:id="rId20"/>
    <p:sldLayoutId id="2147483696" r:id="rId21"/>
    <p:sldLayoutId id="2147483697" r:id="rId22"/>
  </p:sldLayoutIdLst>
  <p:hf hdr="0" ftr="0"/>
  <p:txStyles>
    <p:titleStyle>
      <a:lvl1pPr algn="ctr" defTabSz="685783" rtl="0" eaLnBrk="1" latinLnBrk="0" hangingPunct="1">
        <a:spcBef>
          <a:spcPct val="0"/>
        </a:spcBef>
        <a:buNone/>
        <a:defRPr sz="24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57168" indent="-257168" algn="l" defTabSz="685783" rtl="0" eaLnBrk="1" latinLnBrk="0" hangingPunct="1">
        <a:spcBef>
          <a:spcPts val="0"/>
        </a:spcBef>
        <a:spcAft>
          <a:spcPts val="225"/>
        </a:spcAft>
        <a:buFont typeface="Wingdings" panose="05000000000000000000" pitchFamily="2" charset="2"/>
        <a:buChar char="Ø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428615" indent="-171446" algn="l" defTabSz="685783" rtl="0" eaLnBrk="1" latinLnBrk="0" hangingPunct="1">
        <a:spcBef>
          <a:spcPts val="0"/>
        </a:spcBef>
        <a:spcAft>
          <a:spcPts val="225"/>
        </a:spcAft>
        <a:buFont typeface="Courier New" panose="02070309020205020404" pitchFamily="49" charset="0"/>
        <a:buChar char="o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600060" indent="-171446" algn="l" defTabSz="685783" rtl="0" eaLnBrk="1" latinLnBrk="0" hangingPunct="1">
        <a:spcBef>
          <a:spcPts val="0"/>
        </a:spcBef>
        <a:spcAft>
          <a:spcPts val="225"/>
        </a:spcAft>
        <a:buFont typeface="Wingdings" panose="05000000000000000000" pitchFamily="2" charset="2"/>
        <a:buChar char="§"/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771506" indent="-171446" algn="l" defTabSz="685783" rtl="0" eaLnBrk="1" latinLnBrk="0" hangingPunct="1">
        <a:spcBef>
          <a:spcPts val="0"/>
        </a:spcBef>
        <a:spcAft>
          <a:spcPts val="225"/>
        </a:spcAft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942952" indent="-171446" algn="l" defTabSz="685783" rtl="0" eaLnBrk="1" latinLnBrk="0" hangingPunct="1">
        <a:spcBef>
          <a:spcPts val="0"/>
        </a:spcBef>
        <a:spcAft>
          <a:spcPts val="225"/>
        </a:spcAft>
        <a:buFont typeface="Calibri" panose="020F0502020204030204" pitchFamily="34" charset="0"/>
        <a:buChar char="‒"/>
        <a:defRPr sz="10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03" indent="-171446" algn="l" defTabSz="685783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08272" y="2603469"/>
            <a:ext cx="4383701" cy="32316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/>
              <a:t>CY25 </a:t>
            </a:r>
          </a:p>
          <a:p>
            <a:pPr algn="ctr"/>
            <a:r>
              <a:rPr lang="en-US" sz="3200" b="1" dirty="0"/>
              <a:t>IMA Structure Review</a:t>
            </a:r>
          </a:p>
          <a:p>
            <a:pPr algn="ctr"/>
            <a:endParaRPr lang="en-US" sz="2800" b="1" dirty="0"/>
          </a:p>
          <a:p>
            <a:pPr algn="ctr"/>
            <a:endParaRPr lang="en-US" sz="2800" b="1" dirty="0"/>
          </a:p>
          <a:p>
            <a:pPr algn="ctr"/>
            <a:endParaRPr lang="en-US" sz="2800" b="1" dirty="0"/>
          </a:p>
          <a:p>
            <a:pPr algn="ctr"/>
            <a:endParaRPr lang="en-US" sz="2800" b="1" dirty="0"/>
          </a:p>
          <a:p>
            <a:pPr algn="ctr"/>
            <a:endParaRPr lang="en-US" sz="2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731688" y="5573513"/>
            <a:ext cx="1164693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Updated 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</a:rPr>
              <a:t>3 May 2024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EEB354F-28A9-7DB2-9A4A-AFE3A0E3FCB9}"/>
              </a:ext>
            </a:extLst>
          </p:cNvPr>
          <p:cNvSpPr txBox="1"/>
          <p:nvPr/>
        </p:nvSpPr>
        <p:spPr>
          <a:xfrm>
            <a:off x="3308273" y="4669277"/>
            <a:ext cx="2196435" cy="12464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LtCol Scott Pabst</a:t>
            </a:r>
          </a:p>
          <a:p>
            <a:r>
              <a:rPr lang="en-US" sz="1100" b="1" dirty="0"/>
              <a:t>Reserve Issues Coordinator</a:t>
            </a:r>
          </a:p>
          <a:p>
            <a:r>
              <a:rPr lang="en-US" sz="1100" b="1" dirty="0"/>
              <a:t>Total Force Structure Division</a:t>
            </a:r>
          </a:p>
          <a:p>
            <a:r>
              <a:rPr lang="en-US" sz="1100" b="1" dirty="0"/>
              <a:t>DC CD&amp;I, HQMC</a:t>
            </a:r>
          </a:p>
          <a:p>
            <a:r>
              <a:rPr lang="en-US" sz="1200" b="1" dirty="0">
                <a:solidFill>
                  <a:srgbClr val="0070C0"/>
                </a:solidFill>
              </a:rPr>
              <a:t>Comm: 703-432-8460</a:t>
            </a:r>
          </a:p>
          <a:p>
            <a:r>
              <a:rPr lang="en-US" sz="1200" b="1" dirty="0">
                <a:solidFill>
                  <a:srgbClr val="0070C0"/>
                </a:solidFill>
              </a:rPr>
              <a:t>scott.pabst@usmc.mil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C1B2128-5B52-090F-6203-DF1016B58E88}"/>
              </a:ext>
            </a:extLst>
          </p:cNvPr>
          <p:cNvSpPr txBox="1"/>
          <p:nvPr/>
        </p:nvSpPr>
        <p:spPr>
          <a:xfrm>
            <a:off x="5504709" y="4669277"/>
            <a:ext cx="2637260" cy="12464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MSgt Cleo Shinard</a:t>
            </a:r>
          </a:p>
          <a:p>
            <a:r>
              <a:rPr lang="en-US" sz="1100" b="1" dirty="0"/>
              <a:t>Reserve Branch Capabilities Analyst</a:t>
            </a:r>
          </a:p>
          <a:p>
            <a:r>
              <a:rPr lang="en-US" sz="1100" b="1" dirty="0"/>
              <a:t>Total Force Structure Division</a:t>
            </a:r>
          </a:p>
          <a:p>
            <a:r>
              <a:rPr lang="en-US" sz="1100" b="1" dirty="0"/>
              <a:t>DC CD&amp;I, HQMC</a:t>
            </a:r>
          </a:p>
          <a:p>
            <a:r>
              <a:rPr lang="en-US" sz="1200" b="1" dirty="0">
                <a:solidFill>
                  <a:srgbClr val="0070C0"/>
                </a:solidFill>
              </a:rPr>
              <a:t>Comm: 703-784-6046</a:t>
            </a:r>
          </a:p>
          <a:p>
            <a:r>
              <a:rPr lang="en-US" sz="1200" b="1" dirty="0">
                <a:solidFill>
                  <a:srgbClr val="0070C0"/>
                </a:solidFill>
              </a:rPr>
              <a:t>cleo.shinard@usmc.mil</a:t>
            </a:r>
          </a:p>
        </p:txBody>
      </p:sp>
    </p:spTree>
    <p:extLst>
      <p:ext uri="{BB962C8B-B14F-4D97-AF65-F5344CB8AC3E}">
        <p14:creationId xmlns:p14="http://schemas.microsoft.com/office/powerpoint/2010/main" val="3368651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998" y="0"/>
            <a:ext cx="7543800" cy="909638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IMA </a:t>
            </a:r>
            <a:r>
              <a:rPr lang="en-US" dirty="0"/>
              <a:t>Validation</a:t>
            </a:r>
            <a:r>
              <a:rPr lang="en-US" dirty="0">
                <a:solidFill>
                  <a:schemeClr val="tx1"/>
                </a:solidFill>
              </a:rPr>
              <a:t> Criteria</a:t>
            </a:r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B3F943D1-D1AE-4341-9105-56E97F7A3E1D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10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12572" y="1365139"/>
            <a:ext cx="8148722" cy="5191640"/>
          </a:xfrm>
          <a:prstGeom prst="rect">
            <a:avLst/>
          </a:prstGeom>
        </p:spPr>
        <p:txBody>
          <a:bodyPr wrap="square">
            <a:normAutofit/>
          </a:bodyPr>
          <a:lstStyle/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400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DC CD&amp;I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will validate that the billet aligns with IMA requirement criteria.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400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DC PP&amp;O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will validate that the requirement aligns to Service plans. Not required for S/T billets.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400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DC M&amp;RA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will validate that the current and/or planned IRR population can support the billet, considering the full SelRes requirement. Will determine if S/T billets are warranted for manpower management.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buFont typeface="Wingdings" panose="05000000000000000000" pitchFamily="2" charset="2"/>
              <a:buChar char="Ø"/>
            </a:pP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683304" y="2797596"/>
            <a:ext cx="4103097" cy="3652092"/>
          </a:xfrm>
          <a:prstGeom prst="rect">
            <a:avLst/>
          </a:prstGeom>
        </p:spPr>
        <p:txBody>
          <a:bodyPr wrap="square">
            <a:normAutofit/>
          </a:bodyPr>
          <a:lstStyle/>
          <a:p>
            <a:pPr algn="ctr"/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31653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6945" y="2797596"/>
            <a:ext cx="7543800" cy="909638"/>
          </a:xfrm>
        </p:spPr>
        <p:txBody>
          <a:bodyPr>
            <a:normAutofit/>
          </a:bodyPr>
          <a:lstStyle/>
          <a:p>
            <a:r>
              <a:rPr lang="en-US" sz="3200" dirty="0"/>
              <a:t>IMA Review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B3F943D1-D1AE-4341-9105-56E97F7A3E1D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11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683304" y="2797596"/>
            <a:ext cx="4103097" cy="3652092"/>
          </a:xfrm>
          <a:prstGeom prst="rect">
            <a:avLst/>
          </a:prstGeom>
        </p:spPr>
        <p:txBody>
          <a:bodyPr wrap="square">
            <a:normAutofit/>
          </a:bodyPr>
          <a:lstStyle/>
          <a:p>
            <a:pPr algn="ctr"/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7650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998" y="0"/>
            <a:ext cx="7543800" cy="909638"/>
          </a:xfrm>
        </p:spPr>
        <p:txBody>
          <a:bodyPr/>
          <a:lstStyle/>
          <a:p>
            <a:r>
              <a:rPr lang="en-US" dirty="0"/>
              <a:t>Annual Structure Review Cycle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B3F943D1-D1AE-4341-9105-56E97F7A3E1D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12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7132283" y="5092691"/>
            <a:ext cx="1080162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February ASR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1698195" y="909638"/>
            <a:ext cx="5749259" cy="4989884"/>
            <a:chOff x="70711" y="1077999"/>
            <a:chExt cx="3159697" cy="3394144"/>
          </a:xfrm>
        </p:grpSpPr>
        <p:grpSp>
          <p:nvGrpSpPr>
            <p:cNvPr id="86" name="Group 85"/>
            <p:cNvGrpSpPr>
              <a:grpSpLocks noChangeAspect="1"/>
            </p:cNvGrpSpPr>
            <p:nvPr/>
          </p:nvGrpSpPr>
          <p:grpSpPr>
            <a:xfrm>
              <a:off x="70711" y="1445329"/>
              <a:ext cx="3159697" cy="3026814"/>
              <a:chOff x="4721224" y="2793347"/>
              <a:chExt cx="3706896" cy="3551000"/>
            </a:xfrm>
          </p:grpSpPr>
          <p:grpSp>
            <p:nvGrpSpPr>
              <p:cNvPr id="67" name="Group 66"/>
              <p:cNvGrpSpPr/>
              <p:nvPr/>
            </p:nvGrpSpPr>
            <p:grpSpPr>
              <a:xfrm>
                <a:off x="4721224" y="2793347"/>
                <a:ext cx="3706896" cy="3551000"/>
                <a:chOff x="4337040" y="2797595"/>
                <a:chExt cx="3706896" cy="3551000"/>
              </a:xfrm>
            </p:grpSpPr>
            <p:sp>
              <p:nvSpPr>
                <p:cNvPr id="59" name="Bent Arrow 58"/>
                <p:cNvSpPr/>
                <p:nvPr/>
              </p:nvSpPr>
              <p:spPr>
                <a:xfrm>
                  <a:off x="4503175" y="2797595"/>
                  <a:ext cx="1829891" cy="1553701"/>
                </a:xfrm>
                <a:prstGeom prst="bentArrow">
                  <a:avLst>
                    <a:gd name="adj1" fmla="val 27482"/>
                    <a:gd name="adj2" fmla="val 24627"/>
                    <a:gd name="adj3" fmla="val 27980"/>
                    <a:gd name="adj4" fmla="val 43750"/>
                  </a:avLst>
                </a:prstGeom>
                <a:solidFill>
                  <a:srgbClr val="99CCFF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64" name="Bent Arrow 63"/>
                <p:cNvSpPr/>
                <p:nvPr/>
              </p:nvSpPr>
              <p:spPr>
                <a:xfrm rot="5400000">
                  <a:off x="6419510" y="3026649"/>
                  <a:ext cx="1681071" cy="1567781"/>
                </a:xfrm>
                <a:prstGeom prst="bentArrow">
                  <a:avLst>
                    <a:gd name="adj1" fmla="val 25000"/>
                    <a:gd name="adj2" fmla="val 24627"/>
                    <a:gd name="adj3" fmla="val 27980"/>
                    <a:gd name="adj4" fmla="val 43750"/>
                  </a:avLst>
                </a:prstGeom>
                <a:solidFill>
                  <a:srgbClr val="99CCFF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65" name="Bent Arrow 64"/>
                <p:cNvSpPr/>
                <p:nvPr/>
              </p:nvSpPr>
              <p:spPr>
                <a:xfrm rot="10800000">
                  <a:off x="6184245" y="4828072"/>
                  <a:ext cx="1681071" cy="1520523"/>
                </a:xfrm>
                <a:prstGeom prst="bentArrow">
                  <a:avLst>
                    <a:gd name="adj1" fmla="val 26986"/>
                    <a:gd name="adj2" fmla="val 24627"/>
                    <a:gd name="adj3" fmla="val 27980"/>
                    <a:gd name="adj4" fmla="val 43750"/>
                  </a:avLst>
                </a:prstGeom>
                <a:solidFill>
                  <a:srgbClr val="99CCFF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66" name="Bent Arrow 65"/>
                <p:cNvSpPr/>
                <p:nvPr/>
              </p:nvSpPr>
              <p:spPr>
                <a:xfrm rot="16200000">
                  <a:off x="4351413" y="4518986"/>
                  <a:ext cx="1681071" cy="1709818"/>
                </a:xfrm>
                <a:prstGeom prst="bentArrow">
                  <a:avLst>
                    <a:gd name="adj1" fmla="val 25000"/>
                    <a:gd name="adj2" fmla="val 24627"/>
                    <a:gd name="adj3" fmla="val 27980"/>
                    <a:gd name="adj4" fmla="val 43750"/>
                  </a:avLst>
                </a:prstGeom>
                <a:solidFill>
                  <a:srgbClr val="99CCFF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 dirty="0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68" name="TextBox 67"/>
              <p:cNvSpPr txBox="1"/>
              <p:nvPr/>
            </p:nvSpPr>
            <p:spPr>
              <a:xfrm>
                <a:off x="5380228" y="3005489"/>
                <a:ext cx="845872" cy="31928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2000" dirty="0"/>
                  <a:t>4th Qtr</a:t>
                </a:r>
              </a:p>
            </p:txBody>
          </p:sp>
          <p:sp>
            <p:nvSpPr>
              <p:cNvPr id="69" name="TextBox 68"/>
              <p:cNvSpPr txBox="1"/>
              <p:nvPr/>
            </p:nvSpPr>
            <p:spPr>
              <a:xfrm>
                <a:off x="6983837" y="3004238"/>
                <a:ext cx="845872" cy="31928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2000" dirty="0"/>
                  <a:t>1st Qtr</a:t>
                </a:r>
              </a:p>
            </p:txBody>
          </p:sp>
          <p:sp>
            <p:nvSpPr>
              <p:cNvPr id="70" name="TextBox 69"/>
              <p:cNvSpPr txBox="1"/>
              <p:nvPr/>
            </p:nvSpPr>
            <p:spPr>
              <a:xfrm>
                <a:off x="6983837" y="5822844"/>
                <a:ext cx="845872" cy="31928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2000" dirty="0"/>
                  <a:t>2nd Qtr</a:t>
                </a:r>
              </a:p>
            </p:txBody>
          </p:sp>
          <p:sp>
            <p:nvSpPr>
              <p:cNvPr id="71" name="TextBox 70"/>
              <p:cNvSpPr txBox="1"/>
              <p:nvPr/>
            </p:nvSpPr>
            <p:spPr>
              <a:xfrm>
                <a:off x="5329384" y="5822844"/>
                <a:ext cx="845872" cy="31928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2000" dirty="0"/>
                  <a:t>3rd Qtr</a:t>
                </a:r>
              </a:p>
            </p:txBody>
          </p:sp>
          <p:sp>
            <p:nvSpPr>
              <p:cNvPr id="72" name="5-Point Star 71"/>
              <p:cNvSpPr/>
              <p:nvPr/>
            </p:nvSpPr>
            <p:spPr>
              <a:xfrm>
                <a:off x="4937777" y="3085158"/>
                <a:ext cx="442451" cy="445565"/>
              </a:xfrm>
              <a:prstGeom prst="star5">
                <a:avLst/>
              </a:prstGeom>
              <a:solidFill>
                <a:srgbClr val="FFFF00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 dirty="0"/>
              </a:p>
            </p:txBody>
          </p:sp>
          <p:sp>
            <p:nvSpPr>
              <p:cNvPr id="73" name="5-Point Star 72"/>
              <p:cNvSpPr/>
              <p:nvPr/>
            </p:nvSpPr>
            <p:spPr>
              <a:xfrm>
                <a:off x="7782459" y="5588650"/>
                <a:ext cx="442451" cy="445565"/>
              </a:xfrm>
              <a:prstGeom prst="star5">
                <a:avLst/>
              </a:prstGeom>
              <a:solidFill>
                <a:srgbClr val="FFFF00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 dirty="0"/>
              </a:p>
            </p:txBody>
          </p:sp>
          <p:sp>
            <p:nvSpPr>
              <p:cNvPr id="74" name="TextBox 73"/>
              <p:cNvSpPr txBox="1"/>
              <p:nvPr/>
            </p:nvSpPr>
            <p:spPr>
              <a:xfrm>
                <a:off x="5555705" y="3618069"/>
                <a:ext cx="2025445" cy="613832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5875">
                <a:solidFill>
                  <a:schemeClr val="tx1"/>
                </a:solidFill>
              </a:ln>
            </p:spPr>
            <p:txBody>
              <a:bodyPr wrap="square" rtlCol="0" anchor="ctr">
                <a:noAutofit/>
              </a:bodyPr>
              <a:lstStyle/>
              <a:p>
                <a:pPr algn="ctr"/>
                <a:r>
                  <a:rPr lang="en-US" dirty="0"/>
                  <a:t>Structure Management</a:t>
                </a:r>
              </a:p>
            </p:txBody>
          </p:sp>
          <p:sp>
            <p:nvSpPr>
              <p:cNvPr id="75" name="TextBox 74"/>
              <p:cNvSpPr txBox="1"/>
              <p:nvPr/>
            </p:nvSpPr>
            <p:spPr>
              <a:xfrm>
                <a:off x="5422881" y="4956338"/>
                <a:ext cx="1093577" cy="613832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5875">
                <a:solidFill>
                  <a:schemeClr val="tx1"/>
                </a:solidFill>
              </a:ln>
            </p:spPr>
            <p:txBody>
              <a:bodyPr wrap="square" rtlCol="0" anchor="ctr">
                <a:noAutofit/>
              </a:bodyPr>
              <a:lstStyle/>
              <a:p>
                <a:pPr algn="ctr"/>
                <a:r>
                  <a:rPr lang="en-US" dirty="0"/>
                  <a:t>Manning Reconciliation</a:t>
                </a:r>
              </a:p>
            </p:txBody>
          </p:sp>
          <p:sp>
            <p:nvSpPr>
              <p:cNvPr id="76" name="TextBox 75"/>
              <p:cNvSpPr txBox="1"/>
              <p:nvPr/>
            </p:nvSpPr>
            <p:spPr>
              <a:xfrm>
                <a:off x="6717251" y="4956339"/>
                <a:ext cx="1093577" cy="613832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5875">
                <a:solidFill>
                  <a:schemeClr val="tx1"/>
                </a:solidFill>
              </a:ln>
            </p:spPr>
            <p:txBody>
              <a:bodyPr wrap="square" rtlCol="0" anchor="ctr">
                <a:noAutofit/>
              </a:bodyPr>
              <a:lstStyle/>
              <a:p>
                <a:pPr algn="ctr"/>
                <a:r>
                  <a:rPr lang="en-US" dirty="0"/>
                  <a:t>Staffing Reconciliation</a:t>
                </a:r>
              </a:p>
            </p:txBody>
          </p:sp>
          <p:cxnSp>
            <p:nvCxnSpPr>
              <p:cNvPr id="77" name="Straight Arrow Connector 76"/>
              <p:cNvCxnSpPr>
                <a:stCxn id="74" idx="2"/>
                <a:endCxn id="76" idx="0"/>
              </p:cNvCxnSpPr>
              <p:nvPr/>
            </p:nvCxnSpPr>
            <p:spPr>
              <a:xfrm>
                <a:off x="6568428" y="4231901"/>
                <a:ext cx="695612" cy="724438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Arrow Connector 79"/>
              <p:cNvCxnSpPr>
                <a:stCxn id="76" idx="1"/>
                <a:endCxn id="75" idx="3"/>
              </p:cNvCxnSpPr>
              <p:nvPr/>
            </p:nvCxnSpPr>
            <p:spPr>
              <a:xfrm flipH="1" flipV="1">
                <a:off x="6516458" y="5263254"/>
                <a:ext cx="200793" cy="1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Arrow Connector 82"/>
              <p:cNvCxnSpPr>
                <a:stCxn id="75" idx="0"/>
                <a:endCxn id="74" idx="2"/>
              </p:cNvCxnSpPr>
              <p:nvPr/>
            </p:nvCxnSpPr>
            <p:spPr>
              <a:xfrm flipV="1">
                <a:off x="5969670" y="4231901"/>
                <a:ext cx="598758" cy="724437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5" name="TextBox 54"/>
            <p:cNvSpPr txBox="1"/>
            <p:nvPr/>
          </p:nvSpPr>
          <p:spPr>
            <a:xfrm>
              <a:off x="168962" y="1077999"/>
              <a:ext cx="3035106" cy="33855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sz="1600" u="sng" dirty="0"/>
            </a:p>
          </p:txBody>
        </p:sp>
      </p:grpSp>
      <p:sp>
        <p:nvSpPr>
          <p:cNvPr id="57" name="TextBox 56"/>
          <p:cNvSpPr txBox="1"/>
          <p:nvPr/>
        </p:nvSpPr>
        <p:spPr>
          <a:xfrm>
            <a:off x="1053221" y="1832907"/>
            <a:ext cx="962168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August ASR</a:t>
            </a:r>
          </a:p>
        </p:txBody>
      </p:sp>
    </p:spTree>
    <p:extLst>
      <p:ext uri="{BB962C8B-B14F-4D97-AF65-F5344CB8AC3E}">
        <p14:creationId xmlns:p14="http://schemas.microsoft.com/office/powerpoint/2010/main" val="19349788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5769" y="168616"/>
            <a:ext cx="7543800" cy="909638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IMA Review Processes</a:t>
            </a:r>
            <a:br>
              <a:rPr lang="en-US" sz="2000" u="sng" dirty="0"/>
            </a:b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B3F943D1-D1AE-4341-9105-56E97F7A3E1D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13</a:t>
            </a:fld>
            <a:endParaRPr lang="en-US" dirty="0">
              <a:solidFill>
                <a:prstClr val="black"/>
              </a:solidFill>
            </a:endParaRPr>
          </a:p>
        </p:txBody>
      </p:sp>
      <p:grpSp>
        <p:nvGrpSpPr>
          <p:cNvPr id="86" name="Group 85"/>
          <p:cNvGrpSpPr>
            <a:grpSpLocks noChangeAspect="1"/>
          </p:cNvGrpSpPr>
          <p:nvPr/>
        </p:nvGrpSpPr>
        <p:grpSpPr>
          <a:xfrm>
            <a:off x="274944" y="1444727"/>
            <a:ext cx="2127763" cy="2060551"/>
            <a:chOff x="4761292" y="2793348"/>
            <a:chExt cx="3666828" cy="3550999"/>
          </a:xfrm>
        </p:grpSpPr>
        <p:grpSp>
          <p:nvGrpSpPr>
            <p:cNvPr id="67" name="Group 66"/>
            <p:cNvGrpSpPr/>
            <p:nvPr/>
          </p:nvGrpSpPr>
          <p:grpSpPr>
            <a:xfrm>
              <a:off x="4761292" y="2793348"/>
              <a:ext cx="3666828" cy="3550999"/>
              <a:chOff x="4377108" y="2797596"/>
              <a:chExt cx="3666828" cy="3550999"/>
            </a:xfrm>
          </p:grpSpPr>
          <p:sp>
            <p:nvSpPr>
              <p:cNvPr id="59" name="Bent Arrow 58"/>
              <p:cNvSpPr/>
              <p:nvPr/>
            </p:nvSpPr>
            <p:spPr>
              <a:xfrm>
                <a:off x="4503175" y="2797596"/>
                <a:ext cx="1681071" cy="1427122"/>
              </a:xfrm>
              <a:prstGeom prst="bentArrow">
                <a:avLst>
                  <a:gd name="adj1" fmla="val 25000"/>
                  <a:gd name="adj2" fmla="val 24627"/>
                  <a:gd name="adj3" fmla="val 27980"/>
                  <a:gd name="adj4" fmla="val 43750"/>
                </a:avLst>
              </a:prstGeom>
              <a:gradFill flip="none" rotWithShape="1">
                <a:gsLst>
                  <a:gs pos="40000">
                    <a:srgbClr val="99CCFF"/>
                  </a:gs>
                  <a:gs pos="58000">
                    <a:srgbClr val="FFFF00"/>
                  </a:gs>
                </a:gsLst>
                <a:lin ang="16200000" scaled="1"/>
                <a:tileRect/>
              </a:gra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4" name="Bent Arrow 63"/>
              <p:cNvSpPr/>
              <p:nvPr/>
            </p:nvSpPr>
            <p:spPr>
              <a:xfrm rot="5400000">
                <a:off x="6489839" y="3096978"/>
                <a:ext cx="1681071" cy="1427122"/>
              </a:xfrm>
              <a:prstGeom prst="bentArrow">
                <a:avLst>
                  <a:gd name="adj1" fmla="val 25000"/>
                  <a:gd name="adj2" fmla="val 24627"/>
                  <a:gd name="adj3" fmla="val 27980"/>
                  <a:gd name="adj4" fmla="val 43750"/>
                </a:avLst>
              </a:prstGeom>
              <a:solidFill>
                <a:srgbClr val="FFFF00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5" name="Bent Arrow 64"/>
              <p:cNvSpPr/>
              <p:nvPr/>
            </p:nvSpPr>
            <p:spPr>
              <a:xfrm rot="10800000">
                <a:off x="6184246" y="4921473"/>
                <a:ext cx="1681071" cy="1427122"/>
              </a:xfrm>
              <a:prstGeom prst="bentArrow">
                <a:avLst>
                  <a:gd name="adj1" fmla="val 25000"/>
                  <a:gd name="adj2" fmla="val 24627"/>
                  <a:gd name="adj3" fmla="val 27980"/>
                  <a:gd name="adj4" fmla="val 43750"/>
                </a:avLst>
              </a:prstGeom>
              <a:gradFill flip="none" rotWithShape="1">
                <a:gsLst>
                  <a:gs pos="60000">
                    <a:srgbClr val="99CCFF"/>
                  </a:gs>
                  <a:gs pos="38000">
                    <a:srgbClr val="FFFF00"/>
                  </a:gs>
                </a:gsLst>
                <a:lin ang="16200000" scaled="1"/>
                <a:tileRect/>
              </a:gra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6" name="Bent Arrow 65"/>
              <p:cNvSpPr/>
              <p:nvPr/>
            </p:nvSpPr>
            <p:spPr>
              <a:xfrm rot="16200000">
                <a:off x="4250133" y="4660333"/>
                <a:ext cx="1681071" cy="1427122"/>
              </a:xfrm>
              <a:prstGeom prst="bentArrow">
                <a:avLst>
                  <a:gd name="adj1" fmla="val 25000"/>
                  <a:gd name="adj2" fmla="val 24627"/>
                  <a:gd name="adj3" fmla="val 27980"/>
                  <a:gd name="adj4" fmla="val 43750"/>
                </a:avLst>
              </a:prstGeom>
              <a:solidFill>
                <a:srgbClr val="99CCFF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68" name="TextBox 67"/>
            <p:cNvSpPr txBox="1"/>
            <p:nvPr/>
          </p:nvSpPr>
          <p:spPr>
            <a:xfrm>
              <a:off x="5304958" y="2985419"/>
              <a:ext cx="845872" cy="31832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700" dirty="0"/>
                <a:t>4th Qtr</a:t>
              </a: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7000997" y="2985419"/>
              <a:ext cx="845872" cy="31832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700" dirty="0"/>
                <a:t>1st Qtr</a:t>
              </a: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6982510" y="5860122"/>
              <a:ext cx="845872" cy="31832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700" dirty="0"/>
                <a:t>2nd Qtr</a:t>
              </a: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5328057" y="5860122"/>
              <a:ext cx="845872" cy="31832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700" dirty="0"/>
                <a:t>3rd Qtr</a:t>
              </a:r>
            </a:p>
          </p:txBody>
        </p:sp>
        <p:sp>
          <p:nvSpPr>
            <p:cNvPr id="72" name="5-Point Star 71"/>
            <p:cNvSpPr/>
            <p:nvPr/>
          </p:nvSpPr>
          <p:spPr>
            <a:xfrm>
              <a:off x="4885607" y="3139306"/>
              <a:ext cx="442451" cy="445565"/>
            </a:xfrm>
            <a:prstGeom prst="star5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dirty="0"/>
            </a:p>
          </p:txBody>
        </p:sp>
        <p:sp>
          <p:nvSpPr>
            <p:cNvPr id="73" name="5-Point Star 72"/>
            <p:cNvSpPr/>
            <p:nvPr/>
          </p:nvSpPr>
          <p:spPr>
            <a:xfrm>
              <a:off x="7765946" y="5568236"/>
              <a:ext cx="442451" cy="445565"/>
            </a:xfrm>
            <a:prstGeom prst="star5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dirty="0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5555705" y="3618069"/>
              <a:ext cx="2025445" cy="562632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txBody>
            <a:bodyPr wrap="square" rtlCol="0" anchor="ctr">
              <a:noAutofit/>
            </a:bodyPr>
            <a:lstStyle/>
            <a:p>
              <a:pPr algn="ctr"/>
              <a:r>
                <a:rPr lang="en-US" sz="900" dirty="0"/>
                <a:t>Structure Management</a:t>
              </a: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5422881" y="4971700"/>
              <a:ext cx="1093577" cy="56263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 anchor="ctr">
              <a:noAutofit/>
            </a:bodyPr>
            <a:lstStyle/>
            <a:p>
              <a:pPr algn="ctr"/>
              <a:r>
                <a:rPr lang="en-US" sz="900" dirty="0"/>
                <a:t>Manning Recon</a:t>
              </a: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6717251" y="4971701"/>
              <a:ext cx="1093577" cy="56263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 anchor="ctr">
              <a:noAutofit/>
            </a:bodyPr>
            <a:lstStyle/>
            <a:p>
              <a:pPr algn="ctr"/>
              <a:r>
                <a:rPr lang="en-US" sz="900" dirty="0"/>
                <a:t>Staffing Recon</a:t>
              </a:r>
            </a:p>
          </p:txBody>
        </p:sp>
        <p:cxnSp>
          <p:nvCxnSpPr>
            <p:cNvPr id="77" name="Straight Arrow Connector 76"/>
            <p:cNvCxnSpPr>
              <a:stCxn id="74" idx="2"/>
              <a:endCxn id="76" idx="0"/>
            </p:cNvCxnSpPr>
            <p:nvPr/>
          </p:nvCxnSpPr>
          <p:spPr>
            <a:xfrm>
              <a:off x="6568428" y="4231901"/>
              <a:ext cx="695612" cy="73980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Arrow Connector 79"/>
            <p:cNvCxnSpPr>
              <a:stCxn id="76" idx="1"/>
              <a:endCxn id="75" idx="3"/>
            </p:cNvCxnSpPr>
            <p:nvPr/>
          </p:nvCxnSpPr>
          <p:spPr>
            <a:xfrm flipH="1" flipV="1">
              <a:off x="6516458" y="5278615"/>
              <a:ext cx="200792" cy="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Arrow Connector 82"/>
            <p:cNvCxnSpPr>
              <a:stCxn id="75" idx="0"/>
              <a:endCxn id="74" idx="2"/>
            </p:cNvCxnSpPr>
            <p:nvPr/>
          </p:nvCxnSpPr>
          <p:spPr>
            <a:xfrm flipV="1">
              <a:off x="5969671" y="4231901"/>
              <a:ext cx="598757" cy="739798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Group 22"/>
          <p:cNvGrpSpPr/>
          <p:nvPr/>
        </p:nvGrpSpPr>
        <p:grpSpPr>
          <a:xfrm>
            <a:off x="2674438" y="1506673"/>
            <a:ext cx="5437958" cy="925429"/>
            <a:chOff x="183196" y="1289698"/>
            <a:chExt cx="5437958" cy="925429"/>
          </a:xfrm>
        </p:grpSpPr>
        <p:sp>
          <p:nvSpPr>
            <p:cNvPr id="94" name="TextBox 93"/>
            <p:cNvSpPr txBox="1"/>
            <p:nvPr/>
          </p:nvSpPr>
          <p:spPr>
            <a:xfrm>
              <a:off x="183196" y="1514168"/>
              <a:ext cx="1248147" cy="523220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/>
                <a:t>New Requirement</a:t>
              </a:r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1643226" y="1514168"/>
              <a:ext cx="1542737" cy="52322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 algn="ctr"/>
              <a:r>
                <a:rPr lang="en-US" sz="1400" dirty="0"/>
                <a:t>Validation </a:t>
              </a:r>
            </a:p>
            <a:p>
              <a:pPr algn="ctr"/>
              <a:r>
                <a:rPr lang="en-US" sz="1100" dirty="0"/>
                <a:t>(CDD, PP&amp;O, M&amp;RA)</a:t>
              </a:r>
            </a:p>
          </p:txBody>
        </p:sp>
        <p:sp>
          <p:nvSpPr>
            <p:cNvPr id="99" name="Flowchart: Decision 98"/>
            <p:cNvSpPr/>
            <p:nvPr/>
          </p:nvSpPr>
          <p:spPr>
            <a:xfrm>
              <a:off x="3442109" y="1478817"/>
              <a:ext cx="737803" cy="593922"/>
            </a:xfrm>
            <a:prstGeom prst="flowChartDecision">
              <a:avLst/>
            </a:prstGeom>
            <a:solidFill>
              <a:srgbClr val="FFC0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en-US" sz="1000" dirty="0">
                  <a:solidFill>
                    <a:schemeClr val="tx1"/>
                  </a:solidFill>
                </a:rPr>
                <a:t>Comp?</a:t>
              </a:r>
            </a:p>
          </p:txBody>
        </p:sp>
        <p:sp>
          <p:nvSpPr>
            <p:cNvPr id="107" name="TextBox 106"/>
            <p:cNvSpPr txBox="1"/>
            <p:nvPr/>
          </p:nvSpPr>
          <p:spPr>
            <a:xfrm>
              <a:off x="4436058" y="1324089"/>
              <a:ext cx="1185096" cy="303158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 algn="ctr"/>
              <a:r>
                <a:rPr lang="en-US" sz="1400" dirty="0"/>
                <a:t>Chargeable</a:t>
              </a:r>
              <a:endParaRPr lang="en-US" sz="1100" dirty="0"/>
            </a:p>
          </p:txBody>
        </p:sp>
        <p:sp>
          <p:nvSpPr>
            <p:cNvPr id="116" name="TextBox 115"/>
            <p:cNvSpPr txBox="1"/>
            <p:nvPr/>
          </p:nvSpPr>
          <p:spPr>
            <a:xfrm>
              <a:off x="4436058" y="1920051"/>
              <a:ext cx="1185096" cy="295076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 algn="ctr"/>
              <a:r>
                <a:rPr lang="en-US" sz="1400" dirty="0"/>
                <a:t>Contingency</a:t>
              </a:r>
              <a:endParaRPr lang="en-US" sz="1100" dirty="0"/>
            </a:p>
          </p:txBody>
        </p:sp>
        <p:cxnSp>
          <p:nvCxnSpPr>
            <p:cNvPr id="120" name="Straight Arrow Connector 119"/>
            <p:cNvCxnSpPr>
              <a:stCxn id="99" idx="2"/>
              <a:endCxn id="116" idx="1"/>
            </p:cNvCxnSpPr>
            <p:nvPr/>
          </p:nvCxnSpPr>
          <p:spPr>
            <a:xfrm flipV="1">
              <a:off x="3811011" y="2067589"/>
              <a:ext cx="625047" cy="515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Arrow Connector 120"/>
            <p:cNvCxnSpPr>
              <a:stCxn id="99" idx="0"/>
              <a:endCxn id="107" idx="1"/>
            </p:cNvCxnSpPr>
            <p:nvPr/>
          </p:nvCxnSpPr>
          <p:spPr>
            <a:xfrm flipV="1">
              <a:off x="3811011" y="1475668"/>
              <a:ext cx="625047" cy="3149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Arrow Connector 121"/>
            <p:cNvCxnSpPr>
              <a:stCxn id="97" idx="3"/>
              <a:endCxn id="99" idx="1"/>
            </p:cNvCxnSpPr>
            <p:nvPr/>
          </p:nvCxnSpPr>
          <p:spPr>
            <a:xfrm>
              <a:off x="3185963" y="1775778"/>
              <a:ext cx="256146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Arrow Connector 122"/>
            <p:cNvCxnSpPr>
              <a:stCxn id="94" idx="3"/>
              <a:endCxn id="97" idx="1"/>
            </p:cNvCxnSpPr>
            <p:nvPr/>
          </p:nvCxnSpPr>
          <p:spPr>
            <a:xfrm>
              <a:off x="1431343" y="1775778"/>
              <a:ext cx="211883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4" name="TextBox 123"/>
            <p:cNvSpPr txBox="1"/>
            <p:nvPr/>
          </p:nvSpPr>
          <p:spPr>
            <a:xfrm>
              <a:off x="4011265" y="1289698"/>
              <a:ext cx="337293" cy="24622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/>
                <a:t>Y</a:t>
              </a:r>
            </a:p>
          </p:txBody>
        </p:sp>
        <p:sp>
          <p:nvSpPr>
            <p:cNvPr id="126" name="TextBox 125"/>
            <p:cNvSpPr txBox="1"/>
            <p:nvPr/>
          </p:nvSpPr>
          <p:spPr>
            <a:xfrm>
              <a:off x="4011265" y="1879720"/>
              <a:ext cx="337293" cy="24622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/>
                <a:t>N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2674439" y="2712041"/>
            <a:ext cx="4291321" cy="523220"/>
            <a:chOff x="144737" y="2594654"/>
            <a:chExt cx="4291321" cy="523220"/>
          </a:xfrm>
        </p:grpSpPr>
        <p:sp>
          <p:nvSpPr>
            <p:cNvPr id="95" name="TextBox 94"/>
            <p:cNvSpPr txBox="1"/>
            <p:nvPr/>
          </p:nvSpPr>
          <p:spPr>
            <a:xfrm>
              <a:off x="144737" y="2594654"/>
              <a:ext cx="1248147" cy="523220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/>
                <a:t>Attribute Change</a:t>
              </a:r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1604766" y="2598461"/>
              <a:ext cx="1581197" cy="51941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 algn="ctr"/>
              <a:r>
                <a:rPr lang="en-US" sz="1400" dirty="0"/>
                <a:t>Staffing</a:t>
              </a:r>
            </a:p>
            <a:p>
              <a:pPr algn="ctr"/>
              <a:r>
                <a:rPr lang="en-US" sz="1100" dirty="0"/>
                <a:t>(Various)</a:t>
              </a:r>
              <a:endParaRPr lang="en-US" sz="1400" dirty="0"/>
            </a:p>
          </p:txBody>
        </p:sp>
        <p:sp>
          <p:nvSpPr>
            <p:cNvPr id="127" name="TextBox 126"/>
            <p:cNvSpPr txBox="1"/>
            <p:nvPr/>
          </p:nvSpPr>
          <p:spPr>
            <a:xfrm>
              <a:off x="3440371" y="2705834"/>
              <a:ext cx="995687" cy="292795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tx1"/>
              </a:solidFill>
            </a:ln>
          </p:spPr>
          <p:txBody>
            <a:bodyPr wrap="square" rtlCol="0" anchor="ctr">
              <a:noAutofit/>
            </a:bodyPr>
            <a:lstStyle/>
            <a:p>
              <a:pPr algn="ctr"/>
              <a:r>
                <a:rPr lang="en-US" sz="1400" dirty="0"/>
                <a:t>Approve</a:t>
              </a:r>
            </a:p>
          </p:txBody>
        </p:sp>
        <p:cxnSp>
          <p:nvCxnSpPr>
            <p:cNvPr id="128" name="Straight Arrow Connector 127"/>
            <p:cNvCxnSpPr>
              <a:stCxn id="98" idx="3"/>
              <a:endCxn id="127" idx="1"/>
            </p:cNvCxnSpPr>
            <p:nvPr/>
          </p:nvCxnSpPr>
          <p:spPr>
            <a:xfrm flipV="1">
              <a:off x="3185963" y="2852232"/>
              <a:ext cx="254408" cy="5936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Straight Arrow Connector 128"/>
            <p:cNvCxnSpPr>
              <a:stCxn id="95" idx="3"/>
              <a:endCxn id="98" idx="1"/>
            </p:cNvCxnSpPr>
            <p:nvPr/>
          </p:nvCxnSpPr>
          <p:spPr>
            <a:xfrm>
              <a:off x="1392884" y="2856264"/>
              <a:ext cx="211882" cy="1904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0" name="Group 129"/>
          <p:cNvGrpSpPr>
            <a:grpSpLocks noChangeAspect="1"/>
          </p:cNvGrpSpPr>
          <p:nvPr/>
        </p:nvGrpSpPr>
        <p:grpSpPr>
          <a:xfrm>
            <a:off x="209762" y="4200630"/>
            <a:ext cx="2127763" cy="2060551"/>
            <a:chOff x="4761292" y="2793348"/>
            <a:chExt cx="3666828" cy="3550999"/>
          </a:xfrm>
        </p:grpSpPr>
        <p:grpSp>
          <p:nvGrpSpPr>
            <p:cNvPr id="136" name="Group 135"/>
            <p:cNvGrpSpPr/>
            <p:nvPr/>
          </p:nvGrpSpPr>
          <p:grpSpPr>
            <a:xfrm>
              <a:off x="4761292" y="2793348"/>
              <a:ext cx="3666828" cy="3550999"/>
              <a:chOff x="4377108" y="2797596"/>
              <a:chExt cx="3666828" cy="3550999"/>
            </a:xfrm>
          </p:grpSpPr>
          <p:sp>
            <p:nvSpPr>
              <p:cNvPr id="179" name="Bent Arrow 178"/>
              <p:cNvSpPr/>
              <p:nvPr/>
            </p:nvSpPr>
            <p:spPr>
              <a:xfrm>
                <a:off x="4503175" y="2797596"/>
                <a:ext cx="1681071" cy="1427122"/>
              </a:xfrm>
              <a:prstGeom prst="bentArrow">
                <a:avLst>
                  <a:gd name="adj1" fmla="val 25000"/>
                  <a:gd name="adj2" fmla="val 24627"/>
                  <a:gd name="adj3" fmla="val 27980"/>
                  <a:gd name="adj4" fmla="val 43750"/>
                </a:avLst>
              </a:prstGeom>
              <a:solidFill>
                <a:srgbClr val="99CCFF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80" name="Bent Arrow 179"/>
              <p:cNvSpPr/>
              <p:nvPr/>
            </p:nvSpPr>
            <p:spPr>
              <a:xfrm rot="5400000">
                <a:off x="6489839" y="3096978"/>
                <a:ext cx="1681071" cy="1427122"/>
              </a:xfrm>
              <a:prstGeom prst="bentArrow">
                <a:avLst>
                  <a:gd name="adj1" fmla="val 25000"/>
                  <a:gd name="adj2" fmla="val 24627"/>
                  <a:gd name="adj3" fmla="val 27980"/>
                  <a:gd name="adj4" fmla="val 43750"/>
                </a:avLst>
              </a:prstGeom>
              <a:solidFill>
                <a:srgbClr val="99CCFF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81" name="Bent Arrow 180"/>
              <p:cNvSpPr/>
              <p:nvPr/>
            </p:nvSpPr>
            <p:spPr>
              <a:xfrm rot="10800000">
                <a:off x="6184246" y="4921473"/>
                <a:ext cx="1681071" cy="1427122"/>
              </a:xfrm>
              <a:prstGeom prst="bentArrow">
                <a:avLst>
                  <a:gd name="adj1" fmla="val 25000"/>
                  <a:gd name="adj2" fmla="val 24627"/>
                  <a:gd name="adj3" fmla="val 27980"/>
                  <a:gd name="adj4" fmla="val 43750"/>
                </a:avLst>
              </a:prstGeom>
              <a:gradFill>
                <a:gsLst>
                  <a:gs pos="35000">
                    <a:srgbClr val="99CCFF"/>
                  </a:gs>
                  <a:gs pos="59000">
                    <a:srgbClr val="FFFF00"/>
                  </a:gs>
                </a:gsLst>
                <a:lin ang="16200000" scaled="1"/>
              </a:gra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82" name="Bent Arrow 181"/>
              <p:cNvSpPr/>
              <p:nvPr/>
            </p:nvSpPr>
            <p:spPr>
              <a:xfrm rot="16200000">
                <a:off x="4250133" y="4660333"/>
                <a:ext cx="1681071" cy="1427122"/>
              </a:xfrm>
              <a:prstGeom prst="bentArrow">
                <a:avLst>
                  <a:gd name="adj1" fmla="val 25000"/>
                  <a:gd name="adj2" fmla="val 24627"/>
                  <a:gd name="adj3" fmla="val 27980"/>
                  <a:gd name="adj4" fmla="val 43750"/>
                </a:avLst>
              </a:prstGeom>
              <a:gradFill>
                <a:gsLst>
                  <a:gs pos="67000">
                    <a:srgbClr val="99CCFF"/>
                  </a:gs>
                  <a:gs pos="41000">
                    <a:srgbClr val="FFFF00"/>
                  </a:gs>
                </a:gsLst>
                <a:lin ang="16200000" scaled="1"/>
              </a:gra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49" name="TextBox 148"/>
            <p:cNvSpPr txBox="1"/>
            <p:nvPr/>
          </p:nvSpPr>
          <p:spPr>
            <a:xfrm>
              <a:off x="5304958" y="2985419"/>
              <a:ext cx="845872" cy="31832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700" dirty="0"/>
                <a:t>4th Qtr</a:t>
              </a:r>
            </a:p>
          </p:txBody>
        </p:sp>
        <p:sp>
          <p:nvSpPr>
            <p:cNvPr id="168" name="TextBox 167"/>
            <p:cNvSpPr txBox="1"/>
            <p:nvPr/>
          </p:nvSpPr>
          <p:spPr>
            <a:xfrm>
              <a:off x="7000997" y="2985419"/>
              <a:ext cx="845872" cy="31832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700" dirty="0"/>
                <a:t>1st Qtr</a:t>
              </a:r>
            </a:p>
          </p:txBody>
        </p:sp>
        <p:sp>
          <p:nvSpPr>
            <p:cNvPr id="169" name="TextBox 168"/>
            <p:cNvSpPr txBox="1"/>
            <p:nvPr/>
          </p:nvSpPr>
          <p:spPr>
            <a:xfrm>
              <a:off x="6982510" y="5860122"/>
              <a:ext cx="845872" cy="31832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700" dirty="0"/>
                <a:t>2nd Qtr</a:t>
              </a:r>
            </a:p>
          </p:txBody>
        </p:sp>
        <p:sp>
          <p:nvSpPr>
            <p:cNvPr id="170" name="TextBox 169"/>
            <p:cNvSpPr txBox="1"/>
            <p:nvPr/>
          </p:nvSpPr>
          <p:spPr>
            <a:xfrm>
              <a:off x="5328057" y="5860122"/>
              <a:ext cx="845872" cy="31832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700" dirty="0"/>
                <a:t>3rd Qtr</a:t>
              </a:r>
            </a:p>
          </p:txBody>
        </p:sp>
        <p:sp>
          <p:nvSpPr>
            <p:cNvPr id="171" name="5-Point Star 170"/>
            <p:cNvSpPr/>
            <p:nvPr/>
          </p:nvSpPr>
          <p:spPr>
            <a:xfrm>
              <a:off x="4885607" y="3139306"/>
              <a:ext cx="442451" cy="445565"/>
            </a:xfrm>
            <a:prstGeom prst="star5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dirty="0"/>
            </a:p>
          </p:txBody>
        </p:sp>
        <p:sp>
          <p:nvSpPr>
            <p:cNvPr id="172" name="5-Point Star 171"/>
            <p:cNvSpPr/>
            <p:nvPr/>
          </p:nvSpPr>
          <p:spPr>
            <a:xfrm>
              <a:off x="7765946" y="5568236"/>
              <a:ext cx="442451" cy="445565"/>
            </a:xfrm>
            <a:prstGeom prst="star5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dirty="0"/>
            </a:p>
          </p:txBody>
        </p:sp>
        <p:sp>
          <p:nvSpPr>
            <p:cNvPr id="173" name="TextBox 172"/>
            <p:cNvSpPr txBox="1"/>
            <p:nvPr/>
          </p:nvSpPr>
          <p:spPr>
            <a:xfrm>
              <a:off x="5555705" y="3618069"/>
              <a:ext cx="2025445" cy="56263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 anchor="ctr">
              <a:noAutofit/>
            </a:bodyPr>
            <a:lstStyle>
              <a:defPPr>
                <a:defRPr lang="en-US"/>
              </a:defPPr>
              <a:lvl1pPr algn="ctr">
                <a:defRPr sz="900"/>
              </a:lvl1pPr>
            </a:lstStyle>
            <a:p>
              <a:r>
                <a:rPr lang="en-US" dirty="0"/>
                <a:t>Structure Management</a:t>
              </a:r>
            </a:p>
          </p:txBody>
        </p:sp>
        <p:sp>
          <p:nvSpPr>
            <p:cNvPr id="174" name="TextBox 173"/>
            <p:cNvSpPr txBox="1"/>
            <p:nvPr/>
          </p:nvSpPr>
          <p:spPr>
            <a:xfrm>
              <a:off x="5422881" y="4971700"/>
              <a:ext cx="1093577" cy="56263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 anchor="ctr">
              <a:noAutofit/>
            </a:bodyPr>
            <a:lstStyle/>
            <a:p>
              <a:pPr algn="ctr"/>
              <a:r>
                <a:rPr lang="en-US" sz="900" dirty="0"/>
                <a:t>Manning Recon</a:t>
              </a:r>
            </a:p>
          </p:txBody>
        </p:sp>
        <p:sp>
          <p:nvSpPr>
            <p:cNvPr id="175" name="TextBox 174"/>
            <p:cNvSpPr txBox="1"/>
            <p:nvPr/>
          </p:nvSpPr>
          <p:spPr>
            <a:xfrm>
              <a:off x="6717251" y="4971701"/>
              <a:ext cx="1093577" cy="562632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txBody>
            <a:bodyPr wrap="square" rtlCol="0" anchor="ctr">
              <a:noAutofit/>
            </a:bodyPr>
            <a:lstStyle>
              <a:defPPr>
                <a:defRPr lang="en-US"/>
              </a:defPPr>
              <a:lvl1pPr algn="ctr">
                <a:defRPr sz="900"/>
              </a:lvl1pPr>
            </a:lstStyle>
            <a:p>
              <a:r>
                <a:rPr lang="en-US" dirty="0"/>
                <a:t>Staffing Recon</a:t>
              </a:r>
            </a:p>
          </p:txBody>
        </p:sp>
        <p:cxnSp>
          <p:nvCxnSpPr>
            <p:cNvPr id="176" name="Straight Arrow Connector 175"/>
            <p:cNvCxnSpPr>
              <a:stCxn id="173" idx="2"/>
              <a:endCxn id="175" idx="0"/>
            </p:cNvCxnSpPr>
            <p:nvPr/>
          </p:nvCxnSpPr>
          <p:spPr>
            <a:xfrm>
              <a:off x="6568428" y="4231901"/>
              <a:ext cx="695612" cy="73980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Arrow Connector 176"/>
            <p:cNvCxnSpPr>
              <a:stCxn id="175" idx="1"/>
              <a:endCxn id="174" idx="3"/>
            </p:cNvCxnSpPr>
            <p:nvPr/>
          </p:nvCxnSpPr>
          <p:spPr>
            <a:xfrm flipH="1" flipV="1">
              <a:off x="6516458" y="5278615"/>
              <a:ext cx="200792" cy="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Arrow Connector 177"/>
            <p:cNvCxnSpPr>
              <a:stCxn id="174" idx="0"/>
              <a:endCxn id="173" idx="2"/>
            </p:cNvCxnSpPr>
            <p:nvPr/>
          </p:nvCxnSpPr>
          <p:spPr>
            <a:xfrm flipV="1">
              <a:off x="5969671" y="4231901"/>
              <a:ext cx="598757" cy="739798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8" name="Group 47"/>
          <p:cNvGrpSpPr/>
          <p:nvPr/>
        </p:nvGrpSpPr>
        <p:grpSpPr>
          <a:xfrm>
            <a:off x="2674438" y="4633940"/>
            <a:ext cx="6209277" cy="993970"/>
            <a:chOff x="2674438" y="4470315"/>
            <a:chExt cx="6209277" cy="993970"/>
          </a:xfrm>
        </p:grpSpPr>
        <p:sp>
          <p:nvSpPr>
            <p:cNvPr id="183" name="TextBox 182"/>
            <p:cNvSpPr txBox="1"/>
            <p:nvPr/>
          </p:nvSpPr>
          <p:spPr>
            <a:xfrm>
              <a:off x="2674438" y="4761234"/>
              <a:ext cx="1320046" cy="523220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/>
                <a:t>Flag billets </a:t>
              </a:r>
            </a:p>
            <a:p>
              <a:pPr algn="ctr"/>
              <a:r>
                <a:rPr lang="en-US" sz="1400" dirty="0"/>
                <a:t>not staffed 3yr</a:t>
              </a:r>
            </a:p>
          </p:txBody>
        </p:sp>
        <p:sp>
          <p:nvSpPr>
            <p:cNvPr id="184" name="TextBox 183"/>
            <p:cNvSpPr txBox="1"/>
            <p:nvPr/>
          </p:nvSpPr>
          <p:spPr>
            <a:xfrm>
              <a:off x="4245813" y="4761234"/>
              <a:ext cx="855576" cy="52322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/>
                <a:t>MajCom</a:t>
              </a:r>
            </a:p>
            <a:p>
              <a:pPr algn="ctr"/>
              <a:r>
                <a:rPr lang="en-US" sz="1400" dirty="0"/>
                <a:t>Review</a:t>
              </a:r>
            </a:p>
          </p:txBody>
        </p:sp>
        <p:sp>
          <p:nvSpPr>
            <p:cNvPr id="185" name="Flowchart: Decision 184"/>
            <p:cNvSpPr/>
            <p:nvPr/>
          </p:nvSpPr>
          <p:spPr>
            <a:xfrm>
              <a:off x="5352718" y="4726372"/>
              <a:ext cx="737803" cy="593922"/>
            </a:xfrm>
            <a:prstGeom prst="flowChartDecision">
              <a:avLst/>
            </a:prstGeom>
            <a:solidFill>
              <a:srgbClr val="FFC0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en-US" sz="1000" dirty="0">
                  <a:solidFill>
                    <a:schemeClr val="tx1"/>
                  </a:solidFill>
                </a:rPr>
                <a:t>ETP?</a:t>
              </a:r>
            </a:p>
          </p:txBody>
        </p:sp>
        <p:cxnSp>
          <p:nvCxnSpPr>
            <p:cNvPr id="186" name="Straight Arrow Connector 185"/>
            <p:cNvCxnSpPr>
              <a:stCxn id="185" idx="2"/>
              <a:endCxn id="192" idx="1"/>
            </p:cNvCxnSpPr>
            <p:nvPr/>
          </p:nvCxnSpPr>
          <p:spPr>
            <a:xfrm flipV="1">
              <a:off x="5721620" y="5317888"/>
              <a:ext cx="620336" cy="2406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Arrow Connector 186"/>
            <p:cNvCxnSpPr>
              <a:stCxn id="185" idx="0"/>
              <a:endCxn id="190" idx="1"/>
            </p:cNvCxnSpPr>
            <p:nvPr/>
          </p:nvCxnSpPr>
          <p:spPr>
            <a:xfrm>
              <a:off x="5721620" y="4726372"/>
              <a:ext cx="620336" cy="5553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8" name="TextBox 187"/>
            <p:cNvSpPr txBox="1"/>
            <p:nvPr/>
          </p:nvSpPr>
          <p:spPr>
            <a:xfrm>
              <a:off x="5921874" y="4518003"/>
              <a:ext cx="337293" cy="24622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/>
                <a:t>Y</a:t>
              </a:r>
            </a:p>
          </p:txBody>
        </p:sp>
        <p:sp>
          <p:nvSpPr>
            <p:cNvPr id="189" name="TextBox 188"/>
            <p:cNvSpPr txBox="1"/>
            <p:nvPr/>
          </p:nvSpPr>
          <p:spPr>
            <a:xfrm>
              <a:off x="5921874" y="5117650"/>
              <a:ext cx="337293" cy="24622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/>
                <a:t>N</a:t>
              </a:r>
            </a:p>
          </p:txBody>
        </p:sp>
        <p:sp>
          <p:nvSpPr>
            <p:cNvPr id="190" name="TextBox 189"/>
            <p:cNvSpPr txBox="1"/>
            <p:nvPr/>
          </p:nvSpPr>
          <p:spPr>
            <a:xfrm>
              <a:off x="6341956" y="4470315"/>
              <a:ext cx="1542737" cy="52322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 algn="ctr"/>
              <a:r>
                <a:rPr lang="en-US" sz="1400" dirty="0"/>
                <a:t>Validation* </a:t>
              </a:r>
            </a:p>
            <a:p>
              <a:pPr algn="ctr"/>
              <a:r>
                <a:rPr lang="en-US" sz="1100" dirty="0"/>
                <a:t>(CDD, PP&amp;O, M&amp;RA)</a:t>
              </a:r>
            </a:p>
          </p:txBody>
        </p:sp>
        <p:sp>
          <p:nvSpPr>
            <p:cNvPr id="191" name="TextBox 190"/>
            <p:cNvSpPr txBox="1"/>
            <p:nvPr/>
          </p:nvSpPr>
          <p:spPr>
            <a:xfrm>
              <a:off x="7682481" y="5169209"/>
              <a:ext cx="1201234" cy="295076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 algn="ctr"/>
              <a:r>
                <a:rPr lang="en-US" sz="1400" dirty="0"/>
                <a:t>Contingency</a:t>
              </a:r>
              <a:endParaRPr lang="en-US" sz="1100" dirty="0"/>
            </a:p>
          </p:txBody>
        </p:sp>
        <p:sp>
          <p:nvSpPr>
            <p:cNvPr id="192" name="TextBox 191"/>
            <p:cNvSpPr txBox="1"/>
            <p:nvPr/>
          </p:nvSpPr>
          <p:spPr>
            <a:xfrm>
              <a:off x="6341956" y="5171490"/>
              <a:ext cx="995687" cy="292795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tx1"/>
              </a:solidFill>
            </a:ln>
          </p:spPr>
          <p:txBody>
            <a:bodyPr wrap="square" rtlCol="0" anchor="ctr">
              <a:noAutofit/>
            </a:bodyPr>
            <a:lstStyle/>
            <a:p>
              <a:pPr algn="ctr"/>
              <a:r>
                <a:rPr lang="en-US" sz="1400" dirty="0"/>
                <a:t>Delete</a:t>
              </a:r>
            </a:p>
          </p:txBody>
        </p:sp>
        <p:cxnSp>
          <p:nvCxnSpPr>
            <p:cNvPr id="193" name="Straight Arrow Connector 192"/>
            <p:cNvCxnSpPr>
              <a:stCxn id="183" idx="3"/>
              <a:endCxn id="184" idx="1"/>
            </p:cNvCxnSpPr>
            <p:nvPr/>
          </p:nvCxnSpPr>
          <p:spPr>
            <a:xfrm>
              <a:off x="3994484" y="5022844"/>
              <a:ext cx="251329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4" name="Straight Arrow Connector 193"/>
            <p:cNvCxnSpPr>
              <a:stCxn id="184" idx="3"/>
              <a:endCxn id="185" idx="1"/>
            </p:cNvCxnSpPr>
            <p:nvPr/>
          </p:nvCxnSpPr>
          <p:spPr>
            <a:xfrm>
              <a:off x="5101389" y="5022844"/>
              <a:ext cx="251329" cy="489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5" name="Straight Arrow Connector 194"/>
            <p:cNvCxnSpPr>
              <a:stCxn id="190" idx="3"/>
              <a:endCxn id="191" idx="0"/>
            </p:cNvCxnSpPr>
            <p:nvPr/>
          </p:nvCxnSpPr>
          <p:spPr>
            <a:xfrm>
              <a:off x="7884693" y="4731925"/>
              <a:ext cx="398405" cy="437284"/>
            </a:xfrm>
            <a:prstGeom prst="bentConnector2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6" name="TextBox 195"/>
          <p:cNvSpPr txBox="1"/>
          <p:nvPr/>
        </p:nvSpPr>
        <p:spPr>
          <a:xfrm>
            <a:off x="3134632" y="1034852"/>
            <a:ext cx="2946074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u="sng" dirty="0"/>
              <a:t>Structure Management</a:t>
            </a:r>
          </a:p>
        </p:txBody>
      </p:sp>
      <p:sp>
        <p:nvSpPr>
          <p:cNvPr id="197" name="TextBox 196"/>
          <p:cNvSpPr txBox="1"/>
          <p:nvPr/>
        </p:nvSpPr>
        <p:spPr>
          <a:xfrm>
            <a:off x="3134632" y="3938261"/>
            <a:ext cx="2946074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u="sng" dirty="0"/>
              <a:t>Staffing Reconciliation</a:t>
            </a:r>
          </a:p>
        </p:txBody>
      </p:sp>
      <p:sp>
        <p:nvSpPr>
          <p:cNvPr id="198" name="TextBox 197"/>
          <p:cNvSpPr txBox="1"/>
          <p:nvPr/>
        </p:nvSpPr>
        <p:spPr>
          <a:xfrm>
            <a:off x="5764553" y="6537767"/>
            <a:ext cx="3113446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*Validation only required once every 3 years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35B6CDF-75A0-2A83-E697-B113C686B588}"/>
              </a:ext>
            </a:extLst>
          </p:cNvPr>
          <p:cNvSpPr txBox="1"/>
          <p:nvPr/>
        </p:nvSpPr>
        <p:spPr>
          <a:xfrm rot="487522">
            <a:off x="3528103" y="5473487"/>
            <a:ext cx="2223686" cy="338554"/>
          </a:xfrm>
          <a:prstGeom prst="rect">
            <a:avLst/>
          </a:prstGeom>
          <a:solidFill>
            <a:srgbClr val="FFFF00"/>
          </a:solidFill>
          <a:ln w="31750">
            <a:solidFill>
              <a:srgbClr val="FF0000"/>
            </a:solidFill>
            <a:prstDash val="dash"/>
          </a:ln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Anyone could approve</a:t>
            </a:r>
          </a:p>
        </p:txBody>
      </p:sp>
    </p:spTree>
    <p:extLst>
      <p:ext uri="{BB962C8B-B14F-4D97-AF65-F5344CB8AC3E}">
        <p14:creationId xmlns:p14="http://schemas.microsoft.com/office/powerpoint/2010/main" val="26329945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5769" y="168616"/>
            <a:ext cx="7543800" cy="909638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IMA Review Processes</a:t>
            </a:r>
            <a:br>
              <a:rPr lang="en-US" sz="2000" u="sng" dirty="0"/>
            </a:b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B3F943D1-D1AE-4341-9105-56E97F7A3E1D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14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96" name="TextBox 195"/>
          <p:cNvSpPr txBox="1"/>
          <p:nvPr/>
        </p:nvSpPr>
        <p:spPr>
          <a:xfrm>
            <a:off x="3188399" y="1146386"/>
            <a:ext cx="2946074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u="sng" dirty="0"/>
              <a:t>Manning Reconciliation</a:t>
            </a:r>
          </a:p>
        </p:txBody>
      </p:sp>
      <p:grpSp>
        <p:nvGrpSpPr>
          <p:cNvPr id="78" name="Group 77"/>
          <p:cNvGrpSpPr>
            <a:grpSpLocks noChangeAspect="1"/>
          </p:cNvGrpSpPr>
          <p:nvPr/>
        </p:nvGrpSpPr>
        <p:grpSpPr>
          <a:xfrm>
            <a:off x="306515" y="4467873"/>
            <a:ext cx="2127763" cy="2060551"/>
            <a:chOff x="4761292" y="2793348"/>
            <a:chExt cx="3666828" cy="3550999"/>
          </a:xfrm>
        </p:grpSpPr>
        <p:grpSp>
          <p:nvGrpSpPr>
            <p:cNvPr id="79" name="Group 78"/>
            <p:cNvGrpSpPr/>
            <p:nvPr/>
          </p:nvGrpSpPr>
          <p:grpSpPr>
            <a:xfrm>
              <a:off x="4761292" y="2793348"/>
              <a:ext cx="3666828" cy="3550999"/>
              <a:chOff x="4377108" y="2797596"/>
              <a:chExt cx="3666828" cy="3550999"/>
            </a:xfrm>
          </p:grpSpPr>
          <p:sp>
            <p:nvSpPr>
              <p:cNvPr id="100" name="Bent Arrow 99"/>
              <p:cNvSpPr/>
              <p:nvPr/>
            </p:nvSpPr>
            <p:spPr>
              <a:xfrm>
                <a:off x="4503175" y="2797596"/>
                <a:ext cx="1681071" cy="1427122"/>
              </a:xfrm>
              <a:prstGeom prst="bentArrow">
                <a:avLst>
                  <a:gd name="adj1" fmla="val 25000"/>
                  <a:gd name="adj2" fmla="val 24627"/>
                  <a:gd name="adj3" fmla="val 27980"/>
                  <a:gd name="adj4" fmla="val 43750"/>
                </a:avLst>
              </a:prstGeom>
              <a:gradFill>
                <a:gsLst>
                  <a:gs pos="58000">
                    <a:srgbClr val="99CCFF"/>
                  </a:gs>
                  <a:gs pos="42000">
                    <a:srgbClr val="FFFF00"/>
                  </a:gs>
                </a:gsLst>
                <a:lin ang="16200000" scaled="1"/>
              </a:gra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1" name="Bent Arrow 100"/>
              <p:cNvSpPr/>
              <p:nvPr/>
            </p:nvSpPr>
            <p:spPr>
              <a:xfrm rot="5400000">
                <a:off x="6489839" y="3096978"/>
                <a:ext cx="1681071" cy="1427122"/>
              </a:xfrm>
              <a:prstGeom prst="bentArrow">
                <a:avLst>
                  <a:gd name="adj1" fmla="val 25000"/>
                  <a:gd name="adj2" fmla="val 24627"/>
                  <a:gd name="adj3" fmla="val 27980"/>
                  <a:gd name="adj4" fmla="val 43750"/>
                </a:avLst>
              </a:prstGeom>
              <a:solidFill>
                <a:srgbClr val="99CCFF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2" name="Bent Arrow 101"/>
              <p:cNvSpPr/>
              <p:nvPr/>
            </p:nvSpPr>
            <p:spPr>
              <a:xfrm rot="10800000">
                <a:off x="6184246" y="4921473"/>
                <a:ext cx="1681071" cy="1427122"/>
              </a:xfrm>
              <a:prstGeom prst="bentArrow">
                <a:avLst>
                  <a:gd name="adj1" fmla="val 25000"/>
                  <a:gd name="adj2" fmla="val 24627"/>
                  <a:gd name="adj3" fmla="val 27980"/>
                  <a:gd name="adj4" fmla="val 43750"/>
                </a:avLst>
              </a:prstGeom>
              <a:solidFill>
                <a:srgbClr val="99CCFF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3" name="Bent Arrow 102"/>
              <p:cNvSpPr/>
              <p:nvPr/>
            </p:nvSpPr>
            <p:spPr>
              <a:xfrm rot="16200000">
                <a:off x="4250133" y="4660333"/>
                <a:ext cx="1681071" cy="1427122"/>
              </a:xfrm>
              <a:prstGeom prst="bentArrow">
                <a:avLst>
                  <a:gd name="adj1" fmla="val 25000"/>
                  <a:gd name="adj2" fmla="val 24627"/>
                  <a:gd name="adj3" fmla="val 27980"/>
                  <a:gd name="adj4" fmla="val 43750"/>
                </a:avLst>
              </a:prstGeom>
              <a:gradFill>
                <a:gsLst>
                  <a:gs pos="39000">
                    <a:srgbClr val="99CCFF"/>
                  </a:gs>
                  <a:gs pos="59000">
                    <a:srgbClr val="FFFF00"/>
                  </a:gs>
                </a:gsLst>
                <a:lin ang="16200000" scaled="1"/>
              </a:gra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81" name="TextBox 80"/>
            <p:cNvSpPr txBox="1"/>
            <p:nvPr/>
          </p:nvSpPr>
          <p:spPr>
            <a:xfrm>
              <a:off x="5304958" y="2985419"/>
              <a:ext cx="845872" cy="31832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700" dirty="0"/>
                <a:t>4th Qtr</a:t>
              </a:r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7000997" y="2985419"/>
              <a:ext cx="845872" cy="31832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700" dirty="0"/>
                <a:t>1st Qtr</a:t>
              </a:r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6982510" y="5860122"/>
              <a:ext cx="845872" cy="31832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700" dirty="0"/>
                <a:t>2nd Qtr</a:t>
              </a:r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5328057" y="5860122"/>
              <a:ext cx="845872" cy="31832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700" dirty="0"/>
                <a:t>3rd Qtr</a:t>
              </a:r>
            </a:p>
          </p:txBody>
        </p:sp>
        <p:sp>
          <p:nvSpPr>
            <p:cNvPr id="87" name="5-Point Star 86"/>
            <p:cNvSpPr/>
            <p:nvPr/>
          </p:nvSpPr>
          <p:spPr>
            <a:xfrm>
              <a:off x="4885607" y="3139306"/>
              <a:ext cx="442451" cy="445565"/>
            </a:xfrm>
            <a:prstGeom prst="star5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dirty="0"/>
            </a:p>
          </p:txBody>
        </p:sp>
        <p:sp>
          <p:nvSpPr>
            <p:cNvPr id="88" name="5-Point Star 87"/>
            <p:cNvSpPr/>
            <p:nvPr/>
          </p:nvSpPr>
          <p:spPr>
            <a:xfrm>
              <a:off x="7765946" y="5568236"/>
              <a:ext cx="442451" cy="445565"/>
            </a:xfrm>
            <a:prstGeom prst="star5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dirty="0"/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5555705" y="3618069"/>
              <a:ext cx="2025445" cy="56263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 anchor="ctr">
              <a:noAutofit/>
            </a:bodyPr>
            <a:lstStyle>
              <a:defPPr>
                <a:defRPr lang="en-US"/>
              </a:defPPr>
              <a:lvl1pPr algn="ctr">
                <a:defRPr sz="900"/>
              </a:lvl1pPr>
            </a:lstStyle>
            <a:p>
              <a:r>
                <a:rPr lang="en-US" dirty="0"/>
                <a:t>Structure Management</a:t>
              </a:r>
            </a:p>
          </p:txBody>
        </p:sp>
        <p:sp>
          <p:nvSpPr>
            <p:cNvPr id="90" name="TextBox 89"/>
            <p:cNvSpPr txBox="1"/>
            <p:nvPr/>
          </p:nvSpPr>
          <p:spPr>
            <a:xfrm>
              <a:off x="5422881" y="4971700"/>
              <a:ext cx="1093577" cy="562632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txBody>
            <a:bodyPr wrap="square" rtlCol="0" anchor="ctr">
              <a:noAutofit/>
            </a:bodyPr>
            <a:lstStyle>
              <a:defPPr>
                <a:defRPr lang="en-US"/>
              </a:defPPr>
              <a:lvl1pPr algn="ctr">
                <a:defRPr sz="900"/>
              </a:lvl1pPr>
            </a:lstStyle>
            <a:p>
              <a:r>
                <a:rPr lang="en-US" dirty="0"/>
                <a:t>Manning Recon</a:t>
              </a:r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6717251" y="4971701"/>
              <a:ext cx="1093577" cy="56263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 anchor="ctr">
              <a:noAutofit/>
            </a:bodyPr>
            <a:lstStyle/>
            <a:p>
              <a:pPr algn="ctr"/>
              <a:r>
                <a:rPr lang="en-US" sz="900" dirty="0"/>
                <a:t>Staffing Recon</a:t>
              </a:r>
            </a:p>
          </p:txBody>
        </p:sp>
        <p:cxnSp>
          <p:nvCxnSpPr>
            <p:cNvPr id="92" name="Straight Arrow Connector 91"/>
            <p:cNvCxnSpPr>
              <a:stCxn id="89" idx="2"/>
              <a:endCxn id="91" idx="0"/>
            </p:cNvCxnSpPr>
            <p:nvPr/>
          </p:nvCxnSpPr>
          <p:spPr>
            <a:xfrm>
              <a:off x="6568428" y="4231901"/>
              <a:ext cx="695612" cy="73980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Arrow Connector 92"/>
            <p:cNvCxnSpPr>
              <a:stCxn id="91" idx="1"/>
              <a:endCxn id="90" idx="3"/>
            </p:cNvCxnSpPr>
            <p:nvPr/>
          </p:nvCxnSpPr>
          <p:spPr>
            <a:xfrm flipH="1" flipV="1">
              <a:off x="6516458" y="5278615"/>
              <a:ext cx="200792" cy="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Arrow Connector 95"/>
            <p:cNvCxnSpPr>
              <a:stCxn id="90" idx="0"/>
              <a:endCxn id="89" idx="2"/>
            </p:cNvCxnSpPr>
            <p:nvPr/>
          </p:nvCxnSpPr>
          <p:spPr>
            <a:xfrm flipV="1">
              <a:off x="5969671" y="4231901"/>
              <a:ext cx="598757" cy="739798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4" name="TextBox 133"/>
          <p:cNvSpPr txBox="1"/>
          <p:nvPr/>
        </p:nvSpPr>
        <p:spPr>
          <a:xfrm>
            <a:off x="4087346" y="5662666"/>
            <a:ext cx="4509223" cy="58477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/>
              <a:t>*Manning is realigned by changing chargeable billets to contingency billets and vice versa.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507023" y="1617582"/>
            <a:ext cx="8089546" cy="2773932"/>
            <a:chOff x="435701" y="1366801"/>
            <a:chExt cx="8089546" cy="2773932"/>
          </a:xfrm>
        </p:grpSpPr>
        <p:grpSp>
          <p:nvGrpSpPr>
            <p:cNvPr id="21" name="Group 20"/>
            <p:cNvGrpSpPr/>
            <p:nvPr/>
          </p:nvGrpSpPr>
          <p:grpSpPr>
            <a:xfrm>
              <a:off x="435701" y="1712717"/>
              <a:ext cx="8089546" cy="2428016"/>
              <a:chOff x="506068" y="3410425"/>
              <a:chExt cx="8089546" cy="2428016"/>
            </a:xfrm>
          </p:grpSpPr>
          <p:grpSp>
            <p:nvGrpSpPr>
              <p:cNvPr id="18" name="Group 17"/>
              <p:cNvGrpSpPr/>
              <p:nvPr/>
            </p:nvGrpSpPr>
            <p:grpSpPr>
              <a:xfrm>
                <a:off x="506068" y="3947210"/>
                <a:ext cx="5257128" cy="1371738"/>
                <a:chOff x="2716537" y="1699115"/>
                <a:chExt cx="5257128" cy="1371738"/>
              </a:xfrm>
            </p:grpSpPr>
            <p:sp>
              <p:nvSpPr>
                <p:cNvPr id="104" name="TextBox 103"/>
                <p:cNvSpPr txBox="1"/>
                <p:nvPr/>
              </p:nvSpPr>
              <p:spPr>
                <a:xfrm>
                  <a:off x="2716537" y="2008850"/>
                  <a:ext cx="1185637" cy="738664"/>
                </a:xfrm>
                <a:prstGeom prst="rect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400" dirty="0"/>
                    <a:t>RA sets IMA Manning </a:t>
                  </a:r>
                </a:p>
                <a:p>
                  <a:pPr algn="ctr"/>
                  <a:r>
                    <a:rPr lang="en-US" sz="1400" dirty="0"/>
                    <a:t>Control </a:t>
                  </a:r>
                </a:p>
              </p:txBody>
            </p:sp>
            <p:sp>
              <p:nvSpPr>
                <p:cNvPr id="108" name="TextBox 107"/>
                <p:cNvSpPr txBox="1"/>
                <p:nvPr/>
              </p:nvSpPr>
              <p:spPr>
                <a:xfrm>
                  <a:off x="4133872" y="2114728"/>
                  <a:ext cx="1135848" cy="523220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>
                  <a:solidFill>
                    <a:schemeClr val="tx1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400" dirty="0"/>
                    <a:t>Review UIC Staffing</a:t>
                  </a:r>
                </a:p>
              </p:txBody>
            </p:sp>
            <p:cxnSp>
              <p:nvCxnSpPr>
                <p:cNvPr id="112" name="Straight Arrow Connector 111"/>
                <p:cNvCxnSpPr>
                  <a:stCxn id="104" idx="3"/>
                  <a:endCxn id="108" idx="1"/>
                </p:cNvCxnSpPr>
                <p:nvPr/>
              </p:nvCxnSpPr>
              <p:spPr>
                <a:xfrm flipV="1">
                  <a:off x="3902174" y="2376338"/>
                  <a:ext cx="231698" cy="1844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3" name="Straight Arrow Connector 112"/>
                <p:cNvCxnSpPr>
                  <a:stCxn id="108" idx="3"/>
                  <a:endCxn id="105" idx="1"/>
                </p:cNvCxnSpPr>
                <p:nvPr/>
              </p:nvCxnSpPr>
              <p:spPr>
                <a:xfrm>
                  <a:off x="5269720" y="2376338"/>
                  <a:ext cx="199515" cy="0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8" name="Group 7"/>
                <p:cNvGrpSpPr/>
                <p:nvPr/>
              </p:nvGrpSpPr>
              <p:grpSpPr>
                <a:xfrm>
                  <a:off x="5469235" y="1699115"/>
                  <a:ext cx="2504430" cy="1371738"/>
                  <a:chOff x="3039726" y="3810595"/>
                  <a:chExt cx="2504430" cy="1371738"/>
                </a:xfrm>
              </p:grpSpPr>
              <p:sp>
                <p:nvSpPr>
                  <p:cNvPr id="105" name="Flowchart: Decision 104"/>
                  <p:cNvSpPr/>
                  <p:nvPr/>
                </p:nvSpPr>
                <p:spPr>
                  <a:xfrm>
                    <a:off x="3039726" y="4080500"/>
                    <a:ext cx="862543" cy="814636"/>
                  </a:xfrm>
                  <a:prstGeom prst="flowChartDecision">
                    <a:avLst/>
                  </a:prstGeom>
                  <a:solidFill>
                    <a:srgbClr val="FFC000"/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none" lIns="0" tIns="0" rIns="0" bIns="0" rtlCol="0" anchor="ctr"/>
                  <a:lstStyle/>
                  <a:p>
                    <a:pPr algn="ctr"/>
                    <a:r>
                      <a:rPr lang="en-US" sz="1000" dirty="0">
                        <a:solidFill>
                          <a:schemeClr val="tx1"/>
                        </a:solidFill>
                      </a:rPr>
                      <a:t>Staffing vs</a:t>
                    </a:r>
                  </a:p>
                  <a:p>
                    <a:pPr algn="ctr"/>
                    <a:r>
                      <a:rPr lang="en-US" sz="1000" dirty="0">
                        <a:solidFill>
                          <a:schemeClr val="tx1"/>
                        </a:solidFill>
                      </a:rPr>
                      <a:t> Manning</a:t>
                    </a:r>
                  </a:p>
                </p:txBody>
              </p:sp>
              <p:cxnSp>
                <p:nvCxnSpPr>
                  <p:cNvPr id="106" name="Straight Arrow Connector 105"/>
                  <p:cNvCxnSpPr>
                    <a:stCxn id="105" idx="0"/>
                    <a:endCxn id="109" idx="1"/>
                  </p:cNvCxnSpPr>
                  <p:nvPr/>
                </p:nvCxnSpPr>
                <p:spPr>
                  <a:xfrm>
                    <a:off x="3470998" y="4080500"/>
                    <a:ext cx="640417" cy="1330"/>
                  </a:xfrm>
                  <a:prstGeom prst="straightConnector1">
                    <a:avLst/>
                  </a:prstGeom>
                  <a:ln>
                    <a:solidFill>
                      <a:schemeClr val="tx1"/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09" name="TextBox 108"/>
                  <p:cNvSpPr txBox="1"/>
                  <p:nvPr/>
                </p:nvSpPr>
                <p:spPr>
                  <a:xfrm>
                    <a:off x="4111415" y="3820220"/>
                    <a:ext cx="1432741" cy="523220"/>
                  </a:xfrm>
                  <a:prstGeom prst="rect">
                    <a:avLst/>
                  </a:prstGeom>
                  <a:solidFill>
                    <a:schemeClr val="bg1">
                      <a:lumMod val="8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1400" dirty="0"/>
                      <a:t>Flag UIC Manning Add</a:t>
                    </a:r>
                    <a:endParaRPr lang="en-US" sz="1100" dirty="0"/>
                  </a:p>
                </p:txBody>
              </p:sp>
              <p:sp>
                <p:nvSpPr>
                  <p:cNvPr id="110" name="TextBox 109"/>
                  <p:cNvSpPr txBox="1"/>
                  <p:nvPr/>
                </p:nvSpPr>
                <p:spPr>
                  <a:xfrm>
                    <a:off x="4111414" y="4633443"/>
                    <a:ext cx="1432741" cy="523220"/>
                  </a:xfrm>
                  <a:prstGeom prst="rect">
                    <a:avLst/>
                  </a:prstGeom>
                  <a:solidFill>
                    <a:schemeClr val="bg1">
                      <a:lumMod val="8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1400" dirty="0"/>
                      <a:t>Flag UIC Manning Redux</a:t>
                    </a:r>
                  </a:p>
                </p:txBody>
              </p:sp>
              <p:cxnSp>
                <p:nvCxnSpPr>
                  <p:cNvPr id="111" name="Straight Arrow Connector 110"/>
                  <p:cNvCxnSpPr>
                    <a:stCxn id="105" idx="2"/>
                    <a:endCxn id="110" idx="1"/>
                  </p:cNvCxnSpPr>
                  <p:nvPr/>
                </p:nvCxnSpPr>
                <p:spPr>
                  <a:xfrm flipV="1">
                    <a:off x="3470998" y="4895053"/>
                    <a:ext cx="640416" cy="83"/>
                  </a:xfrm>
                  <a:prstGeom prst="straightConnector1">
                    <a:avLst/>
                  </a:prstGeom>
                  <a:ln>
                    <a:solidFill>
                      <a:schemeClr val="tx1"/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14" name="TextBox 113"/>
                  <p:cNvSpPr txBox="1"/>
                  <p:nvPr/>
                </p:nvSpPr>
                <p:spPr>
                  <a:xfrm>
                    <a:off x="3652862" y="3810595"/>
                    <a:ext cx="337293" cy="307777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1400" dirty="0"/>
                      <a:t>&gt;</a:t>
                    </a:r>
                  </a:p>
                </p:txBody>
              </p:sp>
              <p:sp>
                <p:nvSpPr>
                  <p:cNvPr id="115" name="TextBox 114"/>
                  <p:cNvSpPr txBox="1"/>
                  <p:nvPr/>
                </p:nvSpPr>
                <p:spPr>
                  <a:xfrm>
                    <a:off x="3652861" y="4874556"/>
                    <a:ext cx="337293" cy="307777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1400" dirty="0"/>
                      <a:t>&lt;</a:t>
                    </a:r>
                  </a:p>
                </p:txBody>
              </p:sp>
            </p:grpSp>
          </p:grpSp>
          <p:grpSp>
            <p:nvGrpSpPr>
              <p:cNvPr id="19" name="Group 18"/>
              <p:cNvGrpSpPr/>
              <p:nvPr/>
            </p:nvGrpSpPr>
            <p:grpSpPr>
              <a:xfrm>
                <a:off x="6454796" y="3410425"/>
                <a:ext cx="2140818" cy="2428016"/>
                <a:chOff x="5577037" y="3376018"/>
                <a:chExt cx="2140818" cy="2428016"/>
              </a:xfrm>
            </p:grpSpPr>
            <p:grpSp>
              <p:nvGrpSpPr>
                <p:cNvPr id="9" name="Group 8"/>
                <p:cNvGrpSpPr/>
                <p:nvPr/>
              </p:nvGrpSpPr>
              <p:grpSpPr>
                <a:xfrm>
                  <a:off x="5577037" y="3376018"/>
                  <a:ext cx="2140818" cy="2428016"/>
                  <a:chOff x="5527759" y="3376019"/>
                  <a:chExt cx="2140818" cy="2428016"/>
                </a:xfrm>
              </p:grpSpPr>
              <p:sp>
                <p:nvSpPr>
                  <p:cNvPr id="125" name="TextBox 124"/>
                  <p:cNvSpPr txBox="1"/>
                  <p:nvPr/>
                </p:nvSpPr>
                <p:spPr>
                  <a:xfrm>
                    <a:off x="5527759" y="3376019"/>
                    <a:ext cx="2140818" cy="2428016"/>
                  </a:xfrm>
                  <a:prstGeom prst="rect">
                    <a:avLst/>
                  </a:prstGeom>
                  <a:solidFill>
                    <a:srgbClr val="99CCFF">
                      <a:alpha val="57000"/>
                    </a:srgbClr>
                  </a:solidFill>
                  <a:ln>
                    <a:solidFill>
                      <a:schemeClr val="tx1"/>
                    </a:solidFill>
                  </a:ln>
                </p:spPr>
                <p:txBody>
                  <a:bodyPr wrap="square" rtlCol="0">
                    <a:noAutofit/>
                  </a:bodyPr>
                  <a:lstStyle/>
                  <a:p>
                    <a:pPr algn="ctr"/>
                    <a:endParaRPr lang="en-US" sz="1400" dirty="0"/>
                  </a:p>
                </p:txBody>
              </p:sp>
              <p:sp>
                <p:nvSpPr>
                  <p:cNvPr id="117" name="TextBox 116"/>
                  <p:cNvSpPr txBox="1"/>
                  <p:nvPr/>
                </p:nvSpPr>
                <p:spPr>
                  <a:xfrm>
                    <a:off x="5833010" y="3568715"/>
                    <a:ext cx="1530316" cy="523220"/>
                  </a:xfrm>
                  <a:prstGeom prst="rect">
                    <a:avLst/>
                  </a:prstGeom>
                  <a:solidFill>
                    <a:schemeClr val="bg1">
                      <a:lumMod val="8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txBody>
                  <a:bodyPr wrap="square" rtlCol="0">
                    <a:spAutoFit/>
                  </a:bodyPr>
                  <a:lstStyle>
                    <a:defPPr>
                      <a:defRPr lang="en-US"/>
                    </a:defPPr>
                    <a:lvl1pPr algn="ctr">
                      <a:defRPr sz="1400"/>
                    </a:lvl1pPr>
                  </a:lstStyle>
                  <a:p>
                    <a:r>
                      <a:rPr lang="en-US" dirty="0"/>
                      <a:t>MajCom review: internal realign</a:t>
                    </a:r>
                  </a:p>
                </p:txBody>
              </p:sp>
              <p:sp>
                <p:nvSpPr>
                  <p:cNvPr id="118" name="TextBox 117"/>
                  <p:cNvSpPr txBox="1"/>
                  <p:nvPr/>
                </p:nvSpPr>
                <p:spPr>
                  <a:xfrm>
                    <a:off x="5655031" y="4353857"/>
                    <a:ext cx="1886274" cy="523220"/>
                  </a:xfrm>
                  <a:prstGeom prst="rect">
                    <a:avLst/>
                  </a:prstGeom>
                  <a:solidFill>
                    <a:schemeClr val="bg1">
                      <a:lumMod val="8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1400" dirty="0"/>
                      <a:t>PP&amp;O review: recommend priorities </a:t>
                    </a:r>
                  </a:p>
                </p:txBody>
              </p:sp>
              <p:sp>
                <p:nvSpPr>
                  <p:cNvPr id="119" name="TextBox 118"/>
                  <p:cNvSpPr txBox="1"/>
                  <p:nvPr/>
                </p:nvSpPr>
                <p:spPr>
                  <a:xfrm>
                    <a:off x="5852349" y="5138999"/>
                    <a:ext cx="1491638" cy="523220"/>
                  </a:xfrm>
                  <a:prstGeom prst="rect">
                    <a:avLst/>
                  </a:prstGeom>
                  <a:solidFill>
                    <a:srgbClr val="00B0F0"/>
                  </a:solidFill>
                  <a:ln>
                    <a:solidFill>
                      <a:schemeClr val="tx1"/>
                    </a:solidFill>
                  </a:ln>
                </p:spPr>
                <p:txBody>
                  <a:bodyPr wrap="square" rtlCol="0">
                    <a:spAutoFit/>
                  </a:bodyPr>
                  <a:lstStyle>
                    <a:defPPr>
                      <a:defRPr lang="en-US"/>
                    </a:defPPr>
                    <a:lvl1pPr algn="ctr">
                      <a:defRPr sz="1400"/>
                    </a:lvl1pPr>
                  </a:lstStyle>
                  <a:p>
                    <a:r>
                      <a:rPr lang="en-US" dirty="0"/>
                      <a:t>CD&amp;I realigns excess manning</a:t>
                    </a:r>
                  </a:p>
                </p:txBody>
              </p:sp>
            </p:grpSp>
            <p:cxnSp>
              <p:nvCxnSpPr>
                <p:cNvPr id="131" name="Straight Arrow Connector 130"/>
                <p:cNvCxnSpPr>
                  <a:stCxn id="118" idx="2"/>
                  <a:endCxn id="119" idx="0"/>
                </p:cNvCxnSpPr>
                <p:nvPr/>
              </p:nvCxnSpPr>
              <p:spPr>
                <a:xfrm>
                  <a:off x="6647446" y="4877076"/>
                  <a:ext cx="0" cy="261922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2" name="Straight Arrow Connector 131"/>
                <p:cNvCxnSpPr>
                  <a:endCxn id="118" idx="0"/>
                </p:cNvCxnSpPr>
                <p:nvPr/>
              </p:nvCxnSpPr>
              <p:spPr>
                <a:xfrm>
                  <a:off x="6647446" y="4105178"/>
                  <a:ext cx="0" cy="248678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0" name="Right Brace 19"/>
              <p:cNvSpPr/>
              <p:nvPr/>
            </p:nvSpPr>
            <p:spPr>
              <a:xfrm>
                <a:off x="5828602" y="4115563"/>
                <a:ext cx="560788" cy="1062829"/>
              </a:xfrm>
              <a:prstGeom prst="rightBrac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8" name="TextBox 47"/>
            <p:cNvSpPr txBox="1"/>
            <p:nvPr/>
          </p:nvSpPr>
          <p:spPr>
            <a:xfrm>
              <a:off x="6766864" y="1366801"/>
              <a:ext cx="1433793" cy="33855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u="sng" dirty="0"/>
                <a:t>Realignment</a:t>
              </a:r>
              <a:r>
                <a:rPr lang="en-US" sz="1600" dirty="0"/>
                <a:t>*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527460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B3F943D1-D1AE-4341-9105-56E97F7A3E1D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15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9" name="Title 1"/>
          <p:cNvSpPr>
            <a:spLocks noGrp="1"/>
          </p:cNvSpPr>
          <p:nvPr>
            <p:ph type="title"/>
          </p:nvPr>
        </p:nvSpPr>
        <p:spPr>
          <a:xfrm>
            <a:off x="835769" y="168616"/>
            <a:ext cx="7543800" cy="909638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FY22-24 IMA Review</a:t>
            </a:r>
            <a:br>
              <a:rPr lang="en-US" sz="2000" u="sng" dirty="0"/>
            </a:br>
            <a:endParaRPr lang="en-US" sz="2000" dirty="0"/>
          </a:p>
        </p:txBody>
      </p:sp>
      <p:grpSp>
        <p:nvGrpSpPr>
          <p:cNvPr id="24" name="Group 23"/>
          <p:cNvGrpSpPr>
            <a:grpSpLocks noChangeAspect="1"/>
          </p:cNvGrpSpPr>
          <p:nvPr/>
        </p:nvGrpSpPr>
        <p:grpSpPr>
          <a:xfrm>
            <a:off x="268015" y="1121900"/>
            <a:ext cx="2127763" cy="2060551"/>
            <a:chOff x="4761292" y="2793348"/>
            <a:chExt cx="3666828" cy="3550999"/>
          </a:xfrm>
        </p:grpSpPr>
        <p:grpSp>
          <p:nvGrpSpPr>
            <p:cNvPr id="25" name="Group 24"/>
            <p:cNvGrpSpPr/>
            <p:nvPr/>
          </p:nvGrpSpPr>
          <p:grpSpPr>
            <a:xfrm>
              <a:off x="4761292" y="2793348"/>
              <a:ext cx="3666828" cy="3550999"/>
              <a:chOff x="4377108" y="2797596"/>
              <a:chExt cx="3666828" cy="3550999"/>
            </a:xfrm>
          </p:grpSpPr>
          <p:sp>
            <p:nvSpPr>
              <p:cNvPr id="38" name="Bent Arrow 37"/>
              <p:cNvSpPr/>
              <p:nvPr/>
            </p:nvSpPr>
            <p:spPr>
              <a:xfrm>
                <a:off x="4503175" y="2797596"/>
                <a:ext cx="1681071" cy="1427122"/>
              </a:xfrm>
              <a:prstGeom prst="bentArrow">
                <a:avLst>
                  <a:gd name="adj1" fmla="val 25000"/>
                  <a:gd name="adj2" fmla="val 24627"/>
                  <a:gd name="adj3" fmla="val 27980"/>
                  <a:gd name="adj4" fmla="val 43750"/>
                </a:avLst>
              </a:prstGeom>
              <a:gradFill>
                <a:gsLst>
                  <a:gs pos="58000">
                    <a:srgbClr val="99CCFF"/>
                  </a:gs>
                  <a:gs pos="42000">
                    <a:srgbClr val="FFFF00"/>
                  </a:gs>
                </a:gsLst>
                <a:lin ang="16200000" scaled="1"/>
              </a:gra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9" name="Bent Arrow 38"/>
              <p:cNvSpPr/>
              <p:nvPr/>
            </p:nvSpPr>
            <p:spPr>
              <a:xfrm rot="5400000">
                <a:off x="6489839" y="3096978"/>
                <a:ext cx="1681071" cy="1427122"/>
              </a:xfrm>
              <a:prstGeom prst="bentArrow">
                <a:avLst>
                  <a:gd name="adj1" fmla="val 25000"/>
                  <a:gd name="adj2" fmla="val 24627"/>
                  <a:gd name="adj3" fmla="val 27980"/>
                  <a:gd name="adj4" fmla="val 43750"/>
                </a:avLst>
              </a:prstGeom>
              <a:solidFill>
                <a:srgbClr val="99CCFF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0" name="Bent Arrow 39"/>
              <p:cNvSpPr/>
              <p:nvPr/>
            </p:nvSpPr>
            <p:spPr>
              <a:xfrm rot="10800000">
                <a:off x="6184246" y="4921473"/>
                <a:ext cx="1681071" cy="1427122"/>
              </a:xfrm>
              <a:prstGeom prst="bentArrow">
                <a:avLst>
                  <a:gd name="adj1" fmla="val 25000"/>
                  <a:gd name="adj2" fmla="val 24627"/>
                  <a:gd name="adj3" fmla="val 27980"/>
                  <a:gd name="adj4" fmla="val 43750"/>
                </a:avLst>
              </a:prstGeom>
              <a:gradFill>
                <a:gsLst>
                  <a:gs pos="47000">
                    <a:srgbClr val="99CCFF"/>
                  </a:gs>
                  <a:gs pos="58000">
                    <a:srgbClr val="FFFF00"/>
                  </a:gs>
                </a:gsLst>
                <a:lin ang="16200000" scaled="1"/>
              </a:gra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2" name="Bent Arrow 41"/>
              <p:cNvSpPr/>
              <p:nvPr/>
            </p:nvSpPr>
            <p:spPr>
              <a:xfrm rot="16200000">
                <a:off x="4250133" y="4660333"/>
                <a:ext cx="1681071" cy="1427122"/>
              </a:xfrm>
              <a:prstGeom prst="bentArrow">
                <a:avLst>
                  <a:gd name="adj1" fmla="val 25000"/>
                  <a:gd name="adj2" fmla="val 24627"/>
                  <a:gd name="adj3" fmla="val 27980"/>
                  <a:gd name="adj4" fmla="val 43750"/>
                </a:avLst>
              </a:prstGeom>
              <a:solidFill>
                <a:srgbClr val="FFFF00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6" name="TextBox 25"/>
            <p:cNvSpPr txBox="1"/>
            <p:nvPr/>
          </p:nvSpPr>
          <p:spPr>
            <a:xfrm>
              <a:off x="5304958" y="2985419"/>
              <a:ext cx="845872" cy="31832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700" dirty="0"/>
                <a:t>4th Qtr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7000997" y="2985419"/>
              <a:ext cx="845872" cy="31832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700" dirty="0"/>
                <a:t>1st Qtr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6982510" y="5860122"/>
              <a:ext cx="845872" cy="31832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700" dirty="0"/>
                <a:t>2nd Qtr</a:t>
              </a: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5328057" y="5860122"/>
              <a:ext cx="845872" cy="31832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700" dirty="0"/>
                <a:t>3rd Qtr</a:t>
              </a:r>
            </a:p>
          </p:txBody>
        </p:sp>
        <p:sp>
          <p:nvSpPr>
            <p:cNvPr id="30" name="5-Point Star 29"/>
            <p:cNvSpPr/>
            <p:nvPr/>
          </p:nvSpPr>
          <p:spPr>
            <a:xfrm>
              <a:off x="4885607" y="3139306"/>
              <a:ext cx="442451" cy="445565"/>
            </a:xfrm>
            <a:prstGeom prst="star5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dirty="0"/>
            </a:p>
          </p:txBody>
        </p:sp>
        <p:sp>
          <p:nvSpPr>
            <p:cNvPr id="31" name="5-Point Star 30"/>
            <p:cNvSpPr/>
            <p:nvPr/>
          </p:nvSpPr>
          <p:spPr>
            <a:xfrm>
              <a:off x="7765946" y="5568236"/>
              <a:ext cx="442451" cy="445565"/>
            </a:xfrm>
            <a:prstGeom prst="star5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dirty="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5555705" y="3618069"/>
              <a:ext cx="2025445" cy="56263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 anchor="ctr">
              <a:noAutofit/>
            </a:bodyPr>
            <a:lstStyle>
              <a:defPPr>
                <a:defRPr lang="en-US"/>
              </a:defPPr>
              <a:lvl1pPr algn="ctr">
                <a:defRPr sz="900"/>
              </a:lvl1pPr>
            </a:lstStyle>
            <a:p>
              <a:r>
                <a:rPr lang="en-US" dirty="0"/>
                <a:t>Structure Management</a:t>
              </a: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5422881" y="4971700"/>
              <a:ext cx="1093577" cy="562632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txBody>
            <a:bodyPr wrap="square" rtlCol="0" anchor="ctr">
              <a:noAutofit/>
            </a:bodyPr>
            <a:lstStyle>
              <a:defPPr>
                <a:defRPr lang="en-US"/>
              </a:defPPr>
              <a:lvl1pPr algn="ctr">
                <a:defRPr sz="900"/>
              </a:lvl1pPr>
            </a:lstStyle>
            <a:p>
              <a:r>
                <a:rPr lang="en-US" dirty="0"/>
                <a:t>Manning Recon</a:t>
              </a: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717251" y="4971701"/>
              <a:ext cx="1093577" cy="562632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txBody>
            <a:bodyPr wrap="square" rtlCol="0" anchor="ctr">
              <a:noAutofit/>
            </a:bodyPr>
            <a:lstStyle/>
            <a:p>
              <a:pPr algn="ctr"/>
              <a:r>
                <a:rPr lang="en-US" sz="900" dirty="0"/>
                <a:t>Staffing Recon</a:t>
              </a:r>
            </a:p>
          </p:txBody>
        </p:sp>
        <p:cxnSp>
          <p:nvCxnSpPr>
            <p:cNvPr id="35" name="Straight Arrow Connector 34"/>
            <p:cNvCxnSpPr>
              <a:stCxn id="32" idx="2"/>
              <a:endCxn id="34" idx="0"/>
            </p:cNvCxnSpPr>
            <p:nvPr/>
          </p:nvCxnSpPr>
          <p:spPr>
            <a:xfrm>
              <a:off x="6568428" y="4231901"/>
              <a:ext cx="695612" cy="73980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>
              <a:stCxn id="34" idx="1"/>
              <a:endCxn id="33" idx="3"/>
            </p:cNvCxnSpPr>
            <p:nvPr/>
          </p:nvCxnSpPr>
          <p:spPr>
            <a:xfrm flipH="1" flipV="1">
              <a:off x="6516458" y="5278615"/>
              <a:ext cx="200792" cy="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/>
            <p:cNvCxnSpPr>
              <a:stCxn id="33" idx="0"/>
              <a:endCxn id="32" idx="2"/>
            </p:cNvCxnSpPr>
            <p:nvPr/>
          </p:nvCxnSpPr>
          <p:spPr>
            <a:xfrm flipV="1">
              <a:off x="5969671" y="4231901"/>
              <a:ext cx="598757" cy="739798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4118319"/>
              </p:ext>
            </p:extLst>
          </p:nvPr>
        </p:nvGraphicFramePr>
        <p:xfrm>
          <a:off x="467986" y="3226098"/>
          <a:ext cx="7829344" cy="3405713"/>
        </p:xfrm>
        <a:graphic>
          <a:graphicData uri="http://schemas.openxmlformats.org/drawingml/2006/table">
            <a:tbl>
              <a:tblPr/>
              <a:tblGrid>
                <a:gridCol w="1239220">
                  <a:extLst>
                    <a:ext uri="{9D8B030D-6E8A-4147-A177-3AD203B41FA5}">
                      <a16:colId xmlns:a16="http://schemas.microsoft.com/office/drawing/2014/main" val="3981382003"/>
                    </a:ext>
                  </a:extLst>
                </a:gridCol>
                <a:gridCol w="926407">
                  <a:extLst>
                    <a:ext uri="{9D8B030D-6E8A-4147-A177-3AD203B41FA5}">
                      <a16:colId xmlns:a16="http://schemas.microsoft.com/office/drawing/2014/main" val="2551805034"/>
                    </a:ext>
                  </a:extLst>
                </a:gridCol>
                <a:gridCol w="1362540">
                  <a:extLst>
                    <a:ext uri="{9D8B030D-6E8A-4147-A177-3AD203B41FA5}">
                      <a16:colId xmlns:a16="http://schemas.microsoft.com/office/drawing/2014/main" val="839522091"/>
                    </a:ext>
                  </a:extLst>
                </a:gridCol>
                <a:gridCol w="1324595">
                  <a:extLst>
                    <a:ext uri="{9D8B030D-6E8A-4147-A177-3AD203B41FA5}">
                      <a16:colId xmlns:a16="http://schemas.microsoft.com/office/drawing/2014/main" val="4186142705"/>
                    </a:ext>
                  </a:extLst>
                </a:gridCol>
                <a:gridCol w="476824">
                  <a:extLst>
                    <a:ext uri="{9D8B030D-6E8A-4147-A177-3AD203B41FA5}">
                      <a16:colId xmlns:a16="http://schemas.microsoft.com/office/drawing/2014/main" val="4045684409"/>
                    </a:ext>
                  </a:extLst>
                </a:gridCol>
                <a:gridCol w="567890">
                  <a:extLst>
                    <a:ext uri="{9D8B030D-6E8A-4147-A177-3AD203B41FA5}">
                      <a16:colId xmlns:a16="http://schemas.microsoft.com/office/drawing/2014/main" val="585727477"/>
                    </a:ext>
                  </a:extLst>
                </a:gridCol>
                <a:gridCol w="664143">
                  <a:extLst>
                    <a:ext uri="{9D8B030D-6E8A-4147-A177-3AD203B41FA5}">
                      <a16:colId xmlns:a16="http://schemas.microsoft.com/office/drawing/2014/main" val="1687639146"/>
                    </a:ext>
                  </a:extLst>
                </a:gridCol>
                <a:gridCol w="654518">
                  <a:extLst>
                    <a:ext uri="{9D8B030D-6E8A-4147-A177-3AD203B41FA5}">
                      <a16:colId xmlns:a16="http://schemas.microsoft.com/office/drawing/2014/main" val="3445292275"/>
                    </a:ext>
                  </a:extLst>
                </a:gridCol>
                <a:gridCol w="613207">
                  <a:extLst>
                    <a:ext uri="{9D8B030D-6E8A-4147-A177-3AD203B41FA5}">
                      <a16:colId xmlns:a16="http://schemas.microsoft.com/office/drawing/2014/main" val="4040137447"/>
                    </a:ext>
                  </a:extLst>
                </a:gridCol>
              </a:tblGrid>
              <a:tr h="2979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OPGROUP</a:t>
                      </a:r>
                    </a:p>
                  </a:txBody>
                  <a:tcPr marL="9034" marR="9034" marT="9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PAR_UIC</a:t>
                      </a:r>
                    </a:p>
                  </a:txBody>
                  <a:tcPr marL="9034" marR="9034" marT="9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PAR_UIC_NAME</a:t>
                      </a:r>
                    </a:p>
                  </a:txBody>
                  <a:tcPr marL="9034" marR="9034" marT="9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TOE_NAME</a:t>
                      </a:r>
                    </a:p>
                  </a:txBody>
                  <a:tcPr marL="9034" marR="9034" marT="9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Billets</a:t>
                      </a:r>
                    </a:p>
                  </a:txBody>
                  <a:tcPr marL="9034" marR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 Staffing</a:t>
                      </a:r>
                    </a:p>
                  </a:txBody>
                  <a:tcPr marL="9034" marR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Staffing Lvl</a:t>
                      </a:r>
                    </a:p>
                  </a:txBody>
                  <a:tcPr marL="9034" marR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 Advertised</a:t>
                      </a:r>
                    </a:p>
                  </a:txBody>
                  <a:tcPr marL="9034" marR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IA Reqs</a:t>
                      </a:r>
                    </a:p>
                  </a:txBody>
                  <a:tcPr marL="9034" marR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9120907"/>
                  </a:ext>
                </a:extLst>
              </a:tr>
              <a:tr h="153264">
                <a:tc rowSpan="17"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HENDERSON HALL </a:t>
                      </a:r>
                    </a:p>
                  </a:txBody>
                  <a:tcPr marL="9034" marR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M20040</a:t>
                      </a:r>
                    </a:p>
                  </a:txBody>
                  <a:tcPr marL="9034" marR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MCICOM</a:t>
                      </a:r>
                    </a:p>
                  </a:txBody>
                  <a:tcPr marL="9034" marR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81.5%</a:t>
                      </a:r>
                    </a:p>
                  </a:txBody>
                  <a:tcPr marL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7437586"/>
                  </a:ext>
                </a:extLst>
              </a:tr>
              <a:tr h="15326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M30040</a:t>
                      </a:r>
                    </a:p>
                  </a:txBody>
                  <a:tcPr marL="9034" marR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MARCOR UNIV EDCOM TECOM</a:t>
                      </a:r>
                    </a:p>
                  </a:txBody>
                  <a:tcPr marL="9034" marR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4515766"/>
                  </a:ext>
                </a:extLst>
              </a:tr>
              <a:tr h="15326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M54000</a:t>
                      </a:r>
                    </a:p>
                  </a:txBody>
                  <a:tcPr marL="9034" marR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HQTRS USMC</a:t>
                      </a:r>
                    </a:p>
                  </a:txBody>
                  <a:tcPr marL="9034" marR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</a:t>
                      </a:r>
                    </a:p>
                  </a:txBody>
                  <a:tcPr marL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44.6%</a:t>
                      </a:r>
                    </a:p>
                  </a:txBody>
                  <a:tcPr marL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7602242"/>
                  </a:ext>
                </a:extLst>
              </a:tr>
              <a:tr h="15326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M58000</a:t>
                      </a:r>
                    </a:p>
                  </a:txBody>
                  <a:tcPr marL="9034" marR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MARINE CRYPTOLOGIC SUPPORT BN</a:t>
                      </a:r>
                    </a:p>
                  </a:txBody>
                  <a:tcPr marL="9034" marR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7333382"/>
                  </a:ext>
                </a:extLst>
              </a:tr>
              <a:tr h="17802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MS4196</a:t>
                      </a:r>
                    </a:p>
                  </a:txBody>
                  <a:tcPr marL="9034" marR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USMC ASSIGNED OTHER</a:t>
                      </a:r>
                    </a:p>
                  </a:txBody>
                  <a:tcPr marL="9034" marR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8435805"/>
                  </a:ext>
                </a:extLst>
              </a:tr>
              <a:tr h="15326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MS4197</a:t>
                      </a:r>
                    </a:p>
                  </a:txBody>
                  <a:tcPr marL="9034" marR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USMC ASSIGNED TO NAVY</a:t>
                      </a:r>
                    </a:p>
                  </a:txBody>
                  <a:tcPr marL="9034" marR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65.0%</a:t>
                      </a:r>
                    </a:p>
                  </a:txBody>
                  <a:tcPr marL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506820"/>
                  </a:ext>
                </a:extLst>
              </a:tr>
              <a:tr h="20380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MS4198</a:t>
                      </a:r>
                    </a:p>
                  </a:txBody>
                  <a:tcPr marL="9034" marR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OSD DEFENSE AGENCIES AND FIELD ACTIVITIES</a:t>
                      </a:r>
                    </a:p>
                  </a:txBody>
                  <a:tcPr marL="9034" marR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142</a:t>
                      </a:r>
                    </a:p>
                  </a:txBody>
                  <a:tcPr marL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</a:t>
                      </a:r>
                    </a:p>
                  </a:txBody>
                  <a:tcPr marL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40.8%</a:t>
                      </a:r>
                    </a:p>
                  </a:txBody>
                  <a:tcPr marL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6460922"/>
                  </a:ext>
                </a:extLst>
              </a:tr>
              <a:tr h="20380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MS4199</a:t>
                      </a:r>
                    </a:p>
                  </a:txBody>
                  <a:tcPr marL="9034" marR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COCOM JOINT STAFF NATO AND CJCS ACTIVITIES</a:t>
                      </a:r>
                    </a:p>
                  </a:txBody>
                  <a:tcPr marL="9034" marR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51.2%</a:t>
                      </a:r>
                    </a:p>
                  </a:txBody>
                  <a:tcPr marL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90913896"/>
                  </a:ext>
                </a:extLst>
              </a:tr>
              <a:tr h="15326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MS5140</a:t>
                      </a:r>
                    </a:p>
                  </a:txBody>
                  <a:tcPr marL="9034" marR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AVN DEPT HQMC</a:t>
                      </a:r>
                    </a:p>
                  </a:txBody>
                  <a:tcPr marL="9034" marR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50.0%</a:t>
                      </a:r>
                    </a:p>
                  </a:txBody>
                  <a:tcPr marL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9368019"/>
                  </a:ext>
                </a:extLst>
              </a:tr>
              <a:tr h="20380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MS5141</a:t>
                      </a:r>
                    </a:p>
                  </a:txBody>
                  <a:tcPr marL="9034" marR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INSTAL AND LOGISTICS (I&amp;L) DEPT HQMC</a:t>
                      </a:r>
                    </a:p>
                  </a:txBody>
                  <a:tcPr marL="9034" marR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28.6%</a:t>
                      </a:r>
                    </a:p>
                  </a:txBody>
                  <a:tcPr marL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9083161"/>
                  </a:ext>
                </a:extLst>
              </a:tr>
              <a:tr h="15326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MS5150</a:t>
                      </a:r>
                    </a:p>
                  </a:txBody>
                  <a:tcPr marL="9034" marR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 AND RES (P&amp;R) DEPT HQMC</a:t>
                      </a:r>
                    </a:p>
                  </a:txBody>
                  <a:tcPr marL="9034" marR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40.0%</a:t>
                      </a:r>
                    </a:p>
                  </a:txBody>
                  <a:tcPr marL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6510540"/>
                  </a:ext>
                </a:extLst>
              </a:tr>
              <a:tr h="15326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MS5160</a:t>
                      </a:r>
                    </a:p>
                  </a:txBody>
                  <a:tcPr marL="9034" marR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PLANS POLICY AND OPS DEPT HQMC</a:t>
                      </a:r>
                    </a:p>
                  </a:txBody>
                  <a:tcPr marL="9034" marR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170</a:t>
                      </a:r>
                    </a:p>
                  </a:txBody>
                  <a:tcPr marL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9.4%</a:t>
                      </a:r>
                    </a:p>
                  </a:txBody>
                  <a:tcPr marL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4667308"/>
                  </a:ext>
                </a:extLst>
              </a:tr>
              <a:tr h="15326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MS5170</a:t>
                      </a:r>
                    </a:p>
                  </a:txBody>
                  <a:tcPr marL="9034" marR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INFORMATION (I) DEPT HQMC</a:t>
                      </a:r>
                    </a:p>
                  </a:txBody>
                  <a:tcPr marL="9034" marR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</a:t>
                      </a:r>
                    </a:p>
                  </a:txBody>
                  <a:tcPr marL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25.7%</a:t>
                      </a:r>
                    </a:p>
                  </a:txBody>
                  <a:tcPr marL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</a:t>
                      </a:r>
                    </a:p>
                  </a:txBody>
                  <a:tcPr marL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1268875"/>
                  </a:ext>
                </a:extLst>
              </a:tr>
              <a:tr h="15326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MS5180</a:t>
                      </a:r>
                    </a:p>
                  </a:txBody>
                  <a:tcPr marL="9034" marR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JUDGE ADVOCATE (JA) DIV HQMC</a:t>
                      </a:r>
                    </a:p>
                  </a:txBody>
                  <a:tcPr marL="9034" marR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206</a:t>
                      </a:r>
                    </a:p>
                  </a:txBody>
                  <a:tcPr marL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</a:t>
                      </a:r>
                    </a:p>
                  </a:txBody>
                  <a:tcPr marL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53.9%</a:t>
                      </a:r>
                    </a:p>
                  </a:txBody>
                  <a:tcPr marL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8499096"/>
                  </a:ext>
                </a:extLst>
              </a:tr>
              <a:tr h="15326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MS5202</a:t>
                      </a:r>
                    </a:p>
                  </a:txBody>
                  <a:tcPr marL="9034" marR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INTELLIGENCE (INTEL) DEPT HQMC</a:t>
                      </a:r>
                    </a:p>
                  </a:txBody>
                  <a:tcPr marL="9034" marR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30.8%</a:t>
                      </a:r>
                    </a:p>
                  </a:txBody>
                  <a:tcPr marL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5417013"/>
                  </a:ext>
                </a:extLst>
              </a:tr>
              <a:tr h="20380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MS5203</a:t>
                      </a:r>
                    </a:p>
                  </a:txBody>
                  <a:tcPr marL="9034" marR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CMD CTRL COMM &amp; COMP DEPT (C4) HQMC</a:t>
                      </a:r>
                    </a:p>
                  </a:txBody>
                  <a:tcPr marL="9034" marR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8.7%</a:t>
                      </a:r>
                    </a:p>
                  </a:txBody>
                  <a:tcPr marL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8571130"/>
                  </a:ext>
                </a:extLst>
              </a:tr>
              <a:tr h="15326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MS8000</a:t>
                      </a:r>
                    </a:p>
                  </a:txBody>
                  <a:tcPr marL="9034" marR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AVN DEPT HQMC TRNG TEST AND SPT</a:t>
                      </a:r>
                    </a:p>
                  </a:txBody>
                  <a:tcPr marL="9034" marR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12.5%</a:t>
                      </a:r>
                    </a:p>
                  </a:txBody>
                  <a:tcPr marL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0114086"/>
                  </a:ext>
                </a:extLst>
              </a:tr>
              <a:tr h="153264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Grand Total</a:t>
                      </a:r>
                    </a:p>
                  </a:txBody>
                  <a:tcPr marL="9034" marR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915</a:t>
                      </a:r>
                    </a:p>
                  </a:txBody>
                  <a:tcPr marL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338</a:t>
                      </a:r>
                    </a:p>
                  </a:txBody>
                  <a:tcPr marL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36.9%</a:t>
                      </a:r>
                    </a:p>
                  </a:txBody>
                  <a:tcPr marL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</a:t>
                      </a:r>
                    </a:p>
                  </a:txBody>
                  <a:tcPr marL="9034" marT="9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3021396"/>
                  </a:ext>
                </a:extLst>
              </a:tr>
            </a:tbl>
          </a:graphicData>
        </a:graphic>
      </p:graphicFrame>
      <p:sp>
        <p:nvSpPr>
          <p:cNvPr id="41" name="Rectangle 40"/>
          <p:cNvSpPr/>
          <p:nvPr/>
        </p:nvSpPr>
        <p:spPr>
          <a:xfrm>
            <a:off x="2492187" y="1362981"/>
            <a:ext cx="6631357" cy="1982698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Initial calibration of the program and establishment of Contingency Billets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Based on FYXX structure data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Flagged Chargeable: Billets staffed in FYXX-XX (3 previous years)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Flagged Contingency: Billets staffed in FYXX (FY-3), New, IA req, or Advert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Flagged Delete: Doesn’t meet any of above criteria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23819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B3F943D1-D1AE-4341-9105-56E97F7A3E1D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16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9" name="Title 1"/>
          <p:cNvSpPr>
            <a:spLocks noGrp="1"/>
          </p:cNvSpPr>
          <p:nvPr>
            <p:ph type="title"/>
          </p:nvPr>
        </p:nvSpPr>
        <p:spPr>
          <a:xfrm>
            <a:off x="835769" y="168616"/>
            <a:ext cx="7543800" cy="909638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FY22-24 IMA Review (cont.)</a:t>
            </a:r>
            <a:br>
              <a:rPr lang="en-US" sz="2000" u="sng" dirty="0"/>
            </a:br>
            <a:endParaRPr lang="en-US" sz="20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2755143"/>
              </p:ext>
            </p:extLst>
          </p:nvPr>
        </p:nvGraphicFramePr>
        <p:xfrm>
          <a:off x="204112" y="3200949"/>
          <a:ext cx="8807114" cy="3409317"/>
        </p:xfrm>
        <a:graphic>
          <a:graphicData uri="http://schemas.openxmlformats.org/drawingml/2006/table">
            <a:tbl>
              <a:tblPr/>
              <a:tblGrid>
                <a:gridCol w="837842">
                  <a:extLst>
                    <a:ext uri="{9D8B030D-6E8A-4147-A177-3AD203B41FA5}">
                      <a16:colId xmlns:a16="http://schemas.microsoft.com/office/drawing/2014/main" val="513486672"/>
                    </a:ext>
                  </a:extLst>
                </a:gridCol>
                <a:gridCol w="516346">
                  <a:extLst>
                    <a:ext uri="{9D8B030D-6E8A-4147-A177-3AD203B41FA5}">
                      <a16:colId xmlns:a16="http://schemas.microsoft.com/office/drawing/2014/main" val="29679151"/>
                    </a:ext>
                  </a:extLst>
                </a:gridCol>
                <a:gridCol w="925527">
                  <a:extLst>
                    <a:ext uri="{9D8B030D-6E8A-4147-A177-3AD203B41FA5}">
                      <a16:colId xmlns:a16="http://schemas.microsoft.com/office/drawing/2014/main" val="2115410163"/>
                    </a:ext>
                  </a:extLst>
                </a:gridCol>
                <a:gridCol w="565059">
                  <a:extLst>
                    <a:ext uri="{9D8B030D-6E8A-4147-A177-3AD203B41FA5}">
                      <a16:colId xmlns:a16="http://schemas.microsoft.com/office/drawing/2014/main" val="235101784"/>
                    </a:ext>
                  </a:extLst>
                </a:gridCol>
                <a:gridCol w="828102">
                  <a:extLst>
                    <a:ext uri="{9D8B030D-6E8A-4147-A177-3AD203B41FA5}">
                      <a16:colId xmlns:a16="http://schemas.microsoft.com/office/drawing/2014/main" val="2704281005"/>
                    </a:ext>
                  </a:extLst>
                </a:gridCol>
                <a:gridCol w="1205151">
                  <a:extLst>
                    <a:ext uri="{9D8B030D-6E8A-4147-A177-3AD203B41FA5}">
                      <a16:colId xmlns:a16="http://schemas.microsoft.com/office/drawing/2014/main" val="998856275"/>
                    </a:ext>
                  </a:extLst>
                </a:gridCol>
                <a:gridCol w="298383">
                  <a:extLst>
                    <a:ext uri="{9D8B030D-6E8A-4147-A177-3AD203B41FA5}">
                      <a16:colId xmlns:a16="http://schemas.microsoft.com/office/drawing/2014/main" val="3689355197"/>
                    </a:ext>
                  </a:extLst>
                </a:gridCol>
                <a:gridCol w="481263">
                  <a:extLst>
                    <a:ext uri="{9D8B030D-6E8A-4147-A177-3AD203B41FA5}">
                      <a16:colId xmlns:a16="http://schemas.microsoft.com/office/drawing/2014/main" val="202471445"/>
                    </a:ext>
                  </a:extLst>
                </a:gridCol>
                <a:gridCol w="298383">
                  <a:extLst>
                    <a:ext uri="{9D8B030D-6E8A-4147-A177-3AD203B41FA5}">
                      <a16:colId xmlns:a16="http://schemas.microsoft.com/office/drawing/2014/main" val="3788219540"/>
                    </a:ext>
                  </a:extLst>
                </a:gridCol>
                <a:gridCol w="279133">
                  <a:extLst>
                    <a:ext uri="{9D8B030D-6E8A-4147-A177-3AD203B41FA5}">
                      <a16:colId xmlns:a16="http://schemas.microsoft.com/office/drawing/2014/main" val="3550555842"/>
                    </a:ext>
                  </a:extLst>
                </a:gridCol>
                <a:gridCol w="250257">
                  <a:extLst>
                    <a:ext uri="{9D8B030D-6E8A-4147-A177-3AD203B41FA5}">
                      <a16:colId xmlns:a16="http://schemas.microsoft.com/office/drawing/2014/main" val="334482165"/>
                    </a:ext>
                  </a:extLst>
                </a:gridCol>
                <a:gridCol w="346509">
                  <a:extLst>
                    <a:ext uri="{9D8B030D-6E8A-4147-A177-3AD203B41FA5}">
                      <a16:colId xmlns:a16="http://schemas.microsoft.com/office/drawing/2014/main" val="1909273794"/>
                    </a:ext>
                  </a:extLst>
                </a:gridCol>
                <a:gridCol w="231007">
                  <a:extLst>
                    <a:ext uri="{9D8B030D-6E8A-4147-A177-3AD203B41FA5}">
                      <a16:colId xmlns:a16="http://schemas.microsoft.com/office/drawing/2014/main" val="1505249056"/>
                    </a:ext>
                  </a:extLst>
                </a:gridCol>
                <a:gridCol w="289708">
                  <a:extLst>
                    <a:ext uri="{9D8B030D-6E8A-4147-A177-3AD203B41FA5}">
                      <a16:colId xmlns:a16="http://schemas.microsoft.com/office/drawing/2014/main" val="1514961303"/>
                    </a:ext>
                  </a:extLst>
                </a:gridCol>
                <a:gridCol w="727222">
                  <a:extLst>
                    <a:ext uri="{9D8B030D-6E8A-4147-A177-3AD203B41FA5}">
                      <a16:colId xmlns:a16="http://schemas.microsoft.com/office/drawing/2014/main" val="1540374589"/>
                    </a:ext>
                  </a:extLst>
                </a:gridCol>
                <a:gridCol w="727222">
                  <a:extLst>
                    <a:ext uri="{9D8B030D-6E8A-4147-A177-3AD203B41FA5}">
                      <a16:colId xmlns:a16="http://schemas.microsoft.com/office/drawing/2014/main" val="1121607432"/>
                    </a:ext>
                  </a:extLst>
                </a:gridCol>
              </a:tblGrid>
              <a:tr h="598778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PEND_ACTION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REQ_ALT_ACTION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REASON_FOR_ALT_ACTION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UIC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BIC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BILLET_DESCRIPTION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N_GRADE</a:t>
                      </a:r>
                    </a:p>
                  </a:txBody>
                  <a:tcPr marL="27432" marR="4512" marT="4512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A_GRADE</a:t>
                      </a:r>
                    </a:p>
                  </a:txBody>
                  <a:tcPr marL="27432" marR="4512" marT="4512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BMOS</a:t>
                      </a:r>
                    </a:p>
                  </a:txBody>
                  <a:tcPr marL="27432" marR="4512" marT="4512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PMOS</a:t>
                      </a:r>
                    </a:p>
                  </a:txBody>
                  <a:tcPr marL="27432" marR="4512" marT="4512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MCC</a:t>
                      </a:r>
                    </a:p>
                  </a:txBody>
                  <a:tcPr marL="27432" marR="4512" marT="4512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RUC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PAY_PLAN</a:t>
                      </a:r>
                    </a:p>
                  </a:txBody>
                  <a:tcPr marL="27432" marR="4512" marT="4512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GEO_LOC</a:t>
                      </a:r>
                    </a:p>
                  </a:txBody>
                  <a:tcPr marL="27432" marR="4512" marT="4512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STATE_COUNTRY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CITY_CD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217851"/>
                  </a:ext>
                </a:extLst>
              </a:tr>
              <a:tr h="273007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CHARGEABLE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M02215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M0221500483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OPERATIONS CHIEF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E7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GYSGT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8014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0000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1FV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88600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YLJF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DISTRICT OF COLUMBIA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WASHINGTON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0532920"/>
                  </a:ext>
                </a:extLst>
              </a:tr>
              <a:tr h="273007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CHARGEABLE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M02215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M0221500484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WATCH TEAM LEADER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O5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LTCOL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8006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0000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1FV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88600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YLJF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DISTRICT OF COLUMBIA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WASHINGTON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6535369"/>
                  </a:ext>
                </a:extLst>
              </a:tr>
              <a:tr h="273007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CHARGEABLE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M02215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M0221500485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WATCH TEAM LEADER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O5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LTCOL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8006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0000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1FV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88600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YLJF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DISTRICT OF COLUMBIA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WASHINGTON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2474915"/>
                  </a:ext>
                </a:extLst>
              </a:tr>
              <a:tr h="273007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CHARGEABLE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M02215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M0221500486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WATCH OFFICER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O4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MAJ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8006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0000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1FV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88600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YLJF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DISTRICT OF COLUMBIA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WASHINGTON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9283188"/>
                  </a:ext>
                </a:extLst>
              </a:tr>
              <a:tr h="273007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CHARGEABLE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M02215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M0221500487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WATCH OFFICER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O3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CAPT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8006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0000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1FV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88600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YLJF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DISTRICT OF COLUMBIA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WASHINGTON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8045898"/>
                  </a:ext>
                </a:extLst>
              </a:tr>
              <a:tr h="273007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CHARGEABLE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M02215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M0221500488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WATCH OFFICER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O3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CAPT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8006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0000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1FV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88600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YLJF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DISTRICT OF COLUMBIA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WASHINGTON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4322813"/>
                  </a:ext>
                </a:extLst>
              </a:tr>
              <a:tr h="273007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CHARGEABLE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M02215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M0221500489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WATCH OFFICER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O3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CAPT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8006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0000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1FV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88600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YLJF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DISTRICT OF COLUMBIA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WASHINGTON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9770362"/>
                  </a:ext>
                </a:extLst>
              </a:tr>
              <a:tr h="273007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CHARGEABLE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M02215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M0221500490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WATCH OFFICER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O3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CAPT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8006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0000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1FV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88600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YLJF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DISTRICT OF COLUMBIA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WASHINGTON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1395455"/>
                  </a:ext>
                </a:extLst>
              </a:tr>
              <a:tr h="301051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CHARGEABLE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M02215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M0221500491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WATCH CHIEF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E9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MGYSGT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8014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0000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1FV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88600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YLJF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DISTRICT OF COLUMBIA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WASHINGTON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7009370"/>
                  </a:ext>
                </a:extLst>
              </a:tr>
              <a:tr h="273007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CHARGEABLE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M02215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M0221500492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WATCH CHIEF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E7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GYSGT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8014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0000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1FV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88600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YLJF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DISTRICT OF COLUMBIA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WASHINGTON</a:t>
                      </a:r>
                    </a:p>
                  </a:txBody>
                  <a:tcPr marL="27432" marR="4512" marT="45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4335295"/>
                  </a:ext>
                </a:extLst>
              </a:tr>
            </a:tbl>
          </a:graphicData>
        </a:graphic>
      </p:graphicFrame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268015" y="1102650"/>
            <a:ext cx="2127763" cy="2060551"/>
            <a:chOff x="4761292" y="2793348"/>
            <a:chExt cx="3666828" cy="3550999"/>
          </a:xfrm>
        </p:grpSpPr>
        <p:grpSp>
          <p:nvGrpSpPr>
            <p:cNvPr id="10" name="Group 9"/>
            <p:cNvGrpSpPr/>
            <p:nvPr/>
          </p:nvGrpSpPr>
          <p:grpSpPr>
            <a:xfrm>
              <a:off x="4761292" y="2793348"/>
              <a:ext cx="3666828" cy="3550999"/>
              <a:chOff x="4377108" y="2797596"/>
              <a:chExt cx="3666828" cy="3550999"/>
            </a:xfrm>
          </p:grpSpPr>
          <p:sp>
            <p:nvSpPr>
              <p:cNvPr id="23" name="Bent Arrow 22"/>
              <p:cNvSpPr/>
              <p:nvPr/>
            </p:nvSpPr>
            <p:spPr>
              <a:xfrm>
                <a:off x="4503175" y="2797596"/>
                <a:ext cx="1681071" cy="1427122"/>
              </a:xfrm>
              <a:prstGeom prst="bentArrow">
                <a:avLst>
                  <a:gd name="adj1" fmla="val 25000"/>
                  <a:gd name="adj2" fmla="val 24627"/>
                  <a:gd name="adj3" fmla="val 27980"/>
                  <a:gd name="adj4" fmla="val 43750"/>
                </a:avLst>
              </a:prstGeom>
              <a:gradFill>
                <a:gsLst>
                  <a:gs pos="58000">
                    <a:srgbClr val="99CCFF"/>
                  </a:gs>
                  <a:gs pos="42000">
                    <a:srgbClr val="FFFF00"/>
                  </a:gs>
                </a:gsLst>
                <a:lin ang="16200000" scaled="1"/>
              </a:gra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Bent Arrow 23"/>
              <p:cNvSpPr/>
              <p:nvPr/>
            </p:nvSpPr>
            <p:spPr>
              <a:xfrm rot="5400000">
                <a:off x="6489839" y="3096978"/>
                <a:ext cx="1681071" cy="1427122"/>
              </a:xfrm>
              <a:prstGeom prst="bentArrow">
                <a:avLst>
                  <a:gd name="adj1" fmla="val 25000"/>
                  <a:gd name="adj2" fmla="val 24627"/>
                  <a:gd name="adj3" fmla="val 27980"/>
                  <a:gd name="adj4" fmla="val 43750"/>
                </a:avLst>
              </a:prstGeom>
              <a:solidFill>
                <a:srgbClr val="99CCFF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5" name="Bent Arrow 24"/>
              <p:cNvSpPr/>
              <p:nvPr/>
            </p:nvSpPr>
            <p:spPr>
              <a:xfrm rot="10800000">
                <a:off x="6184246" y="4921473"/>
                <a:ext cx="1681071" cy="1427122"/>
              </a:xfrm>
              <a:prstGeom prst="bentArrow">
                <a:avLst>
                  <a:gd name="adj1" fmla="val 25000"/>
                  <a:gd name="adj2" fmla="val 24627"/>
                  <a:gd name="adj3" fmla="val 27980"/>
                  <a:gd name="adj4" fmla="val 43750"/>
                </a:avLst>
              </a:prstGeom>
              <a:gradFill>
                <a:gsLst>
                  <a:gs pos="47000">
                    <a:srgbClr val="99CCFF"/>
                  </a:gs>
                  <a:gs pos="58000">
                    <a:srgbClr val="FFFF00"/>
                  </a:gs>
                </a:gsLst>
                <a:lin ang="16200000" scaled="1"/>
              </a:gra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6" name="Bent Arrow 25"/>
              <p:cNvSpPr/>
              <p:nvPr/>
            </p:nvSpPr>
            <p:spPr>
              <a:xfrm rot="16200000">
                <a:off x="4250133" y="4660333"/>
                <a:ext cx="1681071" cy="1427122"/>
              </a:xfrm>
              <a:prstGeom prst="bentArrow">
                <a:avLst>
                  <a:gd name="adj1" fmla="val 25000"/>
                  <a:gd name="adj2" fmla="val 24627"/>
                  <a:gd name="adj3" fmla="val 27980"/>
                  <a:gd name="adj4" fmla="val 43750"/>
                </a:avLst>
              </a:prstGeom>
              <a:solidFill>
                <a:srgbClr val="FFFF00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5304958" y="2985419"/>
              <a:ext cx="845872" cy="31832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700" dirty="0"/>
                <a:t>4th Qtr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7000997" y="2985419"/>
              <a:ext cx="845872" cy="31832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700" dirty="0"/>
                <a:t>1st Qtr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982510" y="5860122"/>
              <a:ext cx="845872" cy="31832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700" dirty="0"/>
                <a:t>2nd Qtr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5328057" y="5860122"/>
              <a:ext cx="845872" cy="31832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700" dirty="0"/>
                <a:t>3rd Qtr</a:t>
              </a:r>
            </a:p>
          </p:txBody>
        </p:sp>
        <p:sp>
          <p:nvSpPr>
            <p:cNvPr id="15" name="5-Point Star 14"/>
            <p:cNvSpPr/>
            <p:nvPr/>
          </p:nvSpPr>
          <p:spPr>
            <a:xfrm>
              <a:off x="4885607" y="3139306"/>
              <a:ext cx="442451" cy="445565"/>
            </a:xfrm>
            <a:prstGeom prst="star5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dirty="0"/>
            </a:p>
          </p:txBody>
        </p:sp>
        <p:sp>
          <p:nvSpPr>
            <p:cNvPr id="16" name="5-Point Star 15"/>
            <p:cNvSpPr/>
            <p:nvPr/>
          </p:nvSpPr>
          <p:spPr>
            <a:xfrm>
              <a:off x="7765946" y="5568236"/>
              <a:ext cx="442451" cy="445565"/>
            </a:xfrm>
            <a:prstGeom prst="star5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555705" y="3618069"/>
              <a:ext cx="2025445" cy="56263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 anchor="ctr">
              <a:noAutofit/>
            </a:bodyPr>
            <a:lstStyle>
              <a:defPPr>
                <a:defRPr lang="en-US"/>
              </a:defPPr>
              <a:lvl1pPr algn="ctr">
                <a:defRPr sz="900"/>
              </a:lvl1pPr>
            </a:lstStyle>
            <a:p>
              <a:r>
                <a:rPr lang="en-US" dirty="0"/>
                <a:t>Structure Management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5422881" y="4971700"/>
              <a:ext cx="1093577" cy="562632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txBody>
            <a:bodyPr wrap="square" rtlCol="0" anchor="ctr">
              <a:noAutofit/>
            </a:bodyPr>
            <a:lstStyle>
              <a:defPPr>
                <a:defRPr lang="en-US"/>
              </a:defPPr>
              <a:lvl1pPr algn="ctr">
                <a:defRPr sz="900"/>
              </a:lvl1pPr>
            </a:lstStyle>
            <a:p>
              <a:r>
                <a:rPr lang="en-US" dirty="0"/>
                <a:t>Manning Recon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6717251" y="4971701"/>
              <a:ext cx="1093577" cy="562632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txBody>
            <a:bodyPr wrap="square" rtlCol="0" anchor="ctr">
              <a:noAutofit/>
            </a:bodyPr>
            <a:lstStyle/>
            <a:p>
              <a:pPr algn="ctr"/>
              <a:r>
                <a:rPr lang="en-US" sz="900" dirty="0"/>
                <a:t>Staffing Recon</a:t>
              </a:r>
            </a:p>
          </p:txBody>
        </p:sp>
        <p:cxnSp>
          <p:nvCxnSpPr>
            <p:cNvPr id="20" name="Straight Arrow Connector 19"/>
            <p:cNvCxnSpPr>
              <a:stCxn id="17" idx="2"/>
              <a:endCxn id="19" idx="0"/>
            </p:cNvCxnSpPr>
            <p:nvPr/>
          </p:nvCxnSpPr>
          <p:spPr>
            <a:xfrm>
              <a:off x="6568428" y="4231901"/>
              <a:ext cx="695612" cy="73980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>
              <a:stCxn id="19" idx="1"/>
              <a:endCxn id="18" idx="3"/>
            </p:cNvCxnSpPr>
            <p:nvPr/>
          </p:nvCxnSpPr>
          <p:spPr>
            <a:xfrm flipH="1" flipV="1">
              <a:off x="6516458" y="5278615"/>
              <a:ext cx="200792" cy="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>
              <a:stCxn id="18" idx="0"/>
              <a:endCxn id="17" idx="2"/>
            </p:cNvCxnSpPr>
            <p:nvPr/>
          </p:nvCxnSpPr>
          <p:spPr>
            <a:xfrm flipV="1">
              <a:off x="5969671" y="4231901"/>
              <a:ext cx="598757" cy="739798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Rectangle 26"/>
          <p:cNvSpPr/>
          <p:nvPr/>
        </p:nvSpPr>
        <p:spPr>
          <a:xfrm>
            <a:off x="2758972" y="1115578"/>
            <a:ext cx="5620598" cy="1982698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Units will review pending action for every billet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Can request an alternate action be taken and provide a reason for the request</a:t>
            </a:r>
          </a:p>
          <a:p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buFont typeface="Wingdings" panose="05000000000000000000" pitchFamily="2" charset="2"/>
              <a:buChar char="q"/>
            </a:pPr>
            <a:endParaRPr lang="en-US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buFont typeface="Wingdings" panose="05000000000000000000" pitchFamily="2" charset="2"/>
              <a:buChar char="q"/>
            </a:pP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8" name="Oval 27"/>
          <p:cNvSpPr/>
          <p:nvPr/>
        </p:nvSpPr>
        <p:spPr>
          <a:xfrm>
            <a:off x="63318" y="3155790"/>
            <a:ext cx="2512333" cy="818594"/>
          </a:xfrm>
          <a:prstGeom prst="ellipse">
            <a:avLst/>
          </a:prstGeom>
          <a:solidFill>
            <a:schemeClr val="bg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23588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B3F943D1-D1AE-4341-9105-56E97F7A3E1D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17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9" name="Title 1"/>
          <p:cNvSpPr>
            <a:spLocks noGrp="1"/>
          </p:cNvSpPr>
          <p:nvPr>
            <p:ph type="title"/>
          </p:nvPr>
        </p:nvSpPr>
        <p:spPr>
          <a:xfrm>
            <a:off x="835769" y="168616"/>
            <a:ext cx="7543800" cy="909638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FY22-24 IMA Review (cont.)</a:t>
            </a:r>
            <a:br>
              <a:rPr lang="en-US" sz="2000" u="sng" dirty="0"/>
            </a:br>
            <a:endParaRPr lang="en-US" sz="20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5997942"/>
              </p:ext>
            </p:extLst>
          </p:nvPr>
        </p:nvGraphicFramePr>
        <p:xfrm>
          <a:off x="293745" y="3490491"/>
          <a:ext cx="8627847" cy="3025810"/>
        </p:xfrm>
        <a:graphic>
          <a:graphicData uri="http://schemas.openxmlformats.org/drawingml/2006/table">
            <a:tbl>
              <a:tblPr/>
              <a:tblGrid>
                <a:gridCol w="629252">
                  <a:extLst>
                    <a:ext uri="{9D8B030D-6E8A-4147-A177-3AD203B41FA5}">
                      <a16:colId xmlns:a16="http://schemas.microsoft.com/office/drawing/2014/main" val="2210503658"/>
                    </a:ext>
                  </a:extLst>
                </a:gridCol>
                <a:gridCol w="1222408">
                  <a:extLst>
                    <a:ext uri="{9D8B030D-6E8A-4147-A177-3AD203B41FA5}">
                      <a16:colId xmlns:a16="http://schemas.microsoft.com/office/drawing/2014/main" val="1030166214"/>
                    </a:ext>
                  </a:extLst>
                </a:gridCol>
                <a:gridCol w="1559293">
                  <a:extLst>
                    <a:ext uri="{9D8B030D-6E8A-4147-A177-3AD203B41FA5}">
                      <a16:colId xmlns:a16="http://schemas.microsoft.com/office/drawing/2014/main" val="1641330624"/>
                    </a:ext>
                  </a:extLst>
                </a:gridCol>
                <a:gridCol w="452387">
                  <a:extLst>
                    <a:ext uri="{9D8B030D-6E8A-4147-A177-3AD203B41FA5}">
                      <a16:colId xmlns:a16="http://schemas.microsoft.com/office/drawing/2014/main" val="2785595431"/>
                    </a:ext>
                  </a:extLst>
                </a:gridCol>
                <a:gridCol w="375385">
                  <a:extLst>
                    <a:ext uri="{9D8B030D-6E8A-4147-A177-3AD203B41FA5}">
                      <a16:colId xmlns:a16="http://schemas.microsoft.com/office/drawing/2014/main" val="2676707682"/>
                    </a:ext>
                  </a:extLst>
                </a:gridCol>
                <a:gridCol w="385011">
                  <a:extLst>
                    <a:ext uri="{9D8B030D-6E8A-4147-A177-3AD203B41FA5}">
                      <a16:colId xmlns:a16="http://schemas.microsoft.com/office/drawing/2014/main" val="2535883393"/>
                    </a:ext>
                  </a:extLst>
                </a:gridCol>
                <a:gridCol w="327259">
                  <a:extLst>
                    <a:ext uri="{9D8B030D-6E8A-4147-A177-3AD203B41FA5}">
                      <a16:colId xmlns:a16="http://schemas.microsoft.com/office/drawing/2014/main" val="193969271"/>
                    </a:ext>
                  </a:extLst>
                </a:gridCol>
                <a:gridCol w="385010">
                  <a:extLst>
                    <a:ext uri="{9D8B030D-6E8A-4147-A177-3AD203B41FA5}">
                      <a16:colId xmlns:a16="http://schemas.microsoft.com/office/drawing/2014/main" val="3976276297"/>
                    </a:ext>
                  </a:extLst>
                </a:gridCol>
                <a:gridCol w="327259">
                  <a:extLst>
                    <a:ext uri="{9D8B030D-6E8A-4147-A177-3AD203B41FA5}">
                      <a16:colId xmlns:a16="http://schemas.microsoft.com/office/drawing/2014/main" val="3469895945"/>
                    </a:ext>
                  </a:extLst>
                </a:gridCol>
                <a:gridCol w="336884">
                  <a:extLst>
                    <a:ext uri="{9D8B030D-6E8A-4147-A177-3AD203B41FA5}">
                      <a16:colId xmlns:a16="http://schemas.microsoft.com/office/drawing/2014/main" val="2259830406"/>
                    </a:ext>
                  </a:extLst>
                </a:gridCol>
                <a:gridCol w="375386">
                  <a:extLst>
                    <a:ext uri="{9D8B030D-6E8A-4147-A177-3AD203B41FA5}">
                      <a16:colId xmlns:a16="http://schemas.microsoft.com/office/drawing/2014/main" val="2128314552"/>
                    </a:ext>
                  </a:extLst>
                </a:gridCol>
                <a:gridCol w="2252313">
                  <a:extLst>
                    <a:ext uri="{9D8B030D-6E8A-4147-A177-3AD203B41FA5}">
                      <a16:colId xmlns:a16="http://schemas.microsoft.com/office/drawing/2014/main" val="1881794278"/>
                    </a:ext>
                  </a:extLst>
                </a:gridCol>
              </a:tblGrid>
              <a:tr h="753127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UIC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BIC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BILLET_DESCRIPTION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5720" marR="45720" marT="4202" marB="27432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STAFF_19</a:t>
                      </a:r>
                    </a:p>
                  </a:txBody>
                  <a:tcPr marL="45720" marR="45720" marT="4202" marB="27432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STAFF_20</a:t>
                      </a:r>
                    </a:p>
                  </a:txBody>
                  <a:tcPr marL="45720" marR="45720" marT="4202" marB="27432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STAFF_21</a:t>
                      </a:r>
                    </a:p>
                  </a:txBody>
                  <a:tcPr marL="45720" marR="45720" marT="4202" marB="27432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STAFF_22</a:t>
                      </a:r>
                    </a:p>
                  </a:txBody>
                  <a:tcPr marL="45720" marR="45720" marT="4202" marB="27432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ADVERT</a:t>
                      </a:r>
                    </a:p>
                  </a:txBody>
                  <a:tcPr marL="45720" marR="45720" marT="4202" marB="27432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IA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TOE_NAME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7388746"/>
                  </a:ext>
                </a:extLst>
              </a:tr>
              <a:tr h="209202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M02215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M0221500483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OPERATIONS CHIEF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MCICOM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7439123"/>
                  </a:ext>
                </a:extLst>
              </a:tr>
              <a:tr h="209202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M02215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M0221500484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WATCH TEAM LEADER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MCICOM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2414401"/>
                  </a:ext>
                </a:extLst>
              </a:tr>
              <a:tr h="209202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M02215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M0221500485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WATCH TEAM LEADER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MCICOM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2338216"/>
                  </a:ext>
                </a:extLst>
              </a:tr>
              <a:tr h="209202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M02215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M0221500486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WATCH OFFICER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MCICOM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1086527"/>
                  </a:ext>
                </a:extLst>
              </a:tr>
              <a:tr h="209202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M02215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M0221500487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WATCH OFFICER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MCICOM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1112677"/>
                  </a:ext>
                </a:extLst>
              </a:tr>
              <a:tr h="209202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M02215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M0221500488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WATCH OFFICER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MCICOM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9930792"/>
                  </a:ext>
                </a:extLst>
              </a:tr>
              <a:tr h="209202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M02215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M0221500489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WATCH OFFICER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MCICOM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9671218"/>
                  </a:ext>
                </a:extLst>
              </a:tr>
              <a:tr h="209202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M02215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M0221500490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WATCH OFFICER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MCICOM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0047581"/>
                  </a:ext>
                </a:extLst>
              </a:tr>
              <a:tr h="389865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M02215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M0221500491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WATCH CHIEF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MCICOM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3979406"/>
                  </a:ext>
                </a:extLst>
              </a:tr>
              <a:tr h="209202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M02215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M0221500492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WATCH CHIEF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MCICOM</a:t>
                      </a:r>
                    </a:p>
                  </a:txBody>
                  <a:tcPr marL="45720" marR="45720" marT="4202" marB="274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273232"/>
                  </a:ext>
                </a:extLst>
              </a:tr>
            </a:tbl>
          </a:graphicData>
        </a:graphic>
      </p:graphicFrame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268015" y="1102650"/>
            <a:ext cx="2127763" cy="2060551"/>
            <a:chOff x="4761292" y="2793348"/>
            <a:chExt cx="3666828" cy="3550999"/>
          </a:xfrm>
        </p:grpSpPr>
        <p:grpSp>
          <p:nvGrpSpPr>
            <p:cNvPr id="9" name="Group 8"/>
            <p:cNvGrpSpPr/>
            <p:nvPr/>
          </p:nvGrpSpPr>
          <p:grpSpPr>
            <a:xfrm>
              <a:off x="4761292" y="2793348"/>
              <a:ext cx="3666828" cy="3550999"/>
              <a:chOff x="4377108" y="2797596"/>
              <a:chExt cx="3666828" cy="3550999"/>
            </a:xfrm>
          </p:grpSpPr>
          <p:sp>
            <p:nvSpPr>
              <p:cNvPr id="22" name="Bent Arrow 21"/>
              <p:cNvSpPr/>
              <p:nvPr/>
            </p:nvSpPr>
            <p:spPr>
              <a:xfrm>
                <a:off x="4503175" y="2797596"/>
                <a:ext cx="1681071" cy="1427122"/>
              </a:xfrm>
              <a:prstGeom prst="bentArrow">
                <a:avLst>
                  <a:gd name="adj1" fmla="val 25000"/>
                  <a:gd name="adj2" fmla="val 24627"/>
                  <a:gd name="adj3" fmla="val 27980"/>
                  <a:gd name="adj4" fmla="val 43750"/>
                </a:avLst>
              </a:prstGeom>
              <a:gradFill>
                <a:gsLst>
                  <a:gs pos="58000">
                    <a:srgbClr val="99CCFF"/>
                  </a:gs>
                  <a:gs pos="42000">
                    <a:srgbClr val="FFFF00"/>
                  </a:gs>
                </a:gsLst>
                <a:lin ang="16200000" scaled="1"/>
              </a:gra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3" name="Bent Arrow 22"/>
              <p:cNvSpPr/>
              <p:nvPr/>
            </p:nvSpPr>
            <p:spPr>
              <a:xfrm rot="5400000">
                <a:off x="6489839" y="3096978"/>
                <a:ext cx="1681071" cy="1427122"/>
              </a:xfrm>
              <a:prstGeom prst="bentArrow">
                <a:avLst>
                  <a:gd name="adj1" fmla="val 25000"/>
                  <a:gd name="adj2" fmla="val 24627"/>
                  <a:gd name="adj3" fmla="val 27980"/>
                  <a:gd name="adj4" fmla="val 43750"/>
                </a:avLst>
              </a:prstGeom>
              <a:solidFill>
                <a:srgbClr val="99CCFF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Bent Arrow 23"/>
              <p:cNvSpPr/>
              <p:nvPr/>
            </p:nvSpPr>
            <p:spPr>
              <a:xfrm rot="10800000">
                <a:off x="6184246" y="4921473"/>
                <a:ext cx="1681071" cy="1427122"/>
              </a:xfrm>
              <a:prstGeom prst="bentArrow">
                <a:avLst>
                  <a:gd name="adj1" fmla="val 25000"/>
                  <a:gd name="adj2" fmla="val 24627"/>
                  <a:gd name="adj3" fmla="val 27980"/>
                  <a:gd name="adj4" fmla="val 43750"/>
                </a:avLst>
              </a:prstGeom>
              <a:gradFill>
                <a:gsLst>
                  <a:gs pos="47000">
                    <a:srgbClr val="99CCFF"/>
                  </a:gs>
                  <a:gs pos="58000">
                    <a:srgbClr val="FFFF00"/>
                  </a:gs>
                </a:gsLst>
                <a:lin ang="16200000" scaled="1"/>
              </a:gra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5" name="Bent Arrow 24"/>
              <p:cNvSpPr/>
              <p:nvPr/>
            </p:nvSpPr>
            <p:spPr>
              <a:xfrm rot="16200000">
                <a:off x="4250133" y="4660333"/>
                <a:ext cx="1681071" cy="1427122"/>
              </a:xfrm>
              <a:prstGeom prst="bentArrow">
                <a:avLst>
                  <a:gd name="adj1" fmla="val 25000"/>
                  <a:gd name="adj2" fmla="val 24627"/>
                  <a:gd name="adj3" fmla="val 27980"/>
                  <a:gd name="adj4" fmla="val 43750"/>
                </a:avLst>
              </a:prstGeom>
              <a:solidFill>
                <a:srgbClr val="FFFF00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0" name="TextBox 9"/>
            <p:cNvSpPr txBox="1"/>
            <p:nvPr/>
          </p:nvSpPr>
          <p:spPr>
            <a:xfrm>
              <a:off x="5304958" y="2985419"/>
              <a:ext cx="845872" cy="31832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700" dirty="0"/>
                <a:t>4th Qtr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7000997" y="2985419"/>
              <a:ext cx="845872" cy="31832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700" dirty="0"/>
                <a:t>1st Qtr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982510" y="5860122"/>
              <a:ext cx="845872" cy="31832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700" dirty="0"/>
                <a:t>2nd Qtr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328057" y="5860122"/>
              <a:ext cx="845872" cy="31832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700" dirty="0"/>
                <a:t>3rd Qtr</a:t>
              </a:r>
            </a:p>
          </p:txBody>
        </p:sp>
        <p:sp>
          <p:nvSpPr>
            <p:cNvPr id="14" name="5-Point Star 13"/>
            <p:cNvSpPr/>
            <p:nvPr/>
          </p:nvSpPr>
          <p:spPr>
            <a:xfrm>
              <a:off x="4885607" y="3139306"/>
              <a:ext cx="442451" cy="445565"/>
            </a:xfrm>
            <a:prstGeom prst="star5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dirty="0"/>
            </a:p>
          </p:txBody>
        </p:sp>
        <p:sp>
          <p:nvSpPr>
            <p:cNvPr id="15" name="5-Point Star 14"/>
            <p:cNvSpPr/>
            <p:nvPr/>
          </p:nvSpPr>
          <p:spPr>
            <a:xfrm>
              <a:off x="7765946" y="5568236"/>
              <a:ext cx="442451" cy="445565"/>
            </a:xfrm>
            <a:prstGeom prst="star5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5555705" y="3618069"/>
              <a:ext cx="2025445" cy="56263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 anchor="ctr">
              <a:noAutofit/>
            </a:bodyPr>
            <a:lstStyle>
              <a:defPPr>
                <a:defRPr lang="en-US"/>
              </a:defPPr>
              <a:lvl1pPr algn="ctr">
                <a:defRPr sz="900"/>
              </a:lvl1pPr>
            </a:lstStyle>
            <a:p>
              <a:r>
                <a:rPr lang="en-US" dirty="0"/>
                <a:t>Structure Management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422881" y="4971700"/>
              <a:ext cx="1093577" cy="562632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txBody>
            <a:bodyPr wrap="square" rtlCol="0" anchor="ctr">
              <a:noAutofit/>
            </a:bodyPr>
            <a:lstStyle>
              <a:defPPr>
                <a:defRPr lang="en-US"/>
              </a:defPPr>
              <a:lvl1pPr algn="ctr">
                <a:defRPr sz="900"/>
              </a:lvl1pPr>
            </a:lstStyle>
            <a:p>
              <a:r>
                <a:rPr lang="en-US" dirty="0"/>
                <a:t>Manning Recon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717251" y="4971701"/>
              <a:ext cx="1093577" cy="562632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txBody>
            <a:bodyPr wrap="square" rtlCol="0" anchor="ctr">
              <a:noAutofit/>
            </a:bodyPr>
            <a:lstStyle/>
            <a:p>
              <a:pPr algn="ctr"/>
              <a:r>
                <a:rPr lang="en-US" sz="900" dirty="0"/>
                <a:t>Staffing Recon</a:t>
              </a:r>
            </a:p>
          </p:txBody>
        </p:sp>
        <p:cxnSp>
          <p:nvCxnSpPr>
            <p:cNvPr id="19" name="Straight Arrow Connector 18"/>
            <p:cNvCxnSpPr>
              <a:stCxn id="16" idx="2"/>
              <a:endCxn id="18" idx="0"/>
            </p:cNvCxnSpPr>
            <p:nvPr/>
          </p:nvCxnSpPr>
          <p:spPr>
            <a:xfrm>
              <a:off x="6568428" y="4231901"/>
              <a:ext cx="695612" cy="73980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>
              <a:stCxn id="18" idx="1"/>
              <a:endCxn id="17" idx="3"/>
            </p:cNvCxnSpPr>
            <p:nvPr/>
          </p:nvCxnSpPr>
          <p:spPr>
            <a:xfrm flipH="1" flipV="1">
              <a:off x="6516458" y="5278615"/>
              <a:ext cx="200792" cy="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>
              <a:stCxn id="17" idx="0"/>
              <a:endCxn id="16" idx="2"/>
            </p:cNvCxnSpPr>
            <p:nvPr/>
          </p:nvCxnSpPr>
          <p:spPr>
            <a:xfrm flipV="1">
              <a:off x="5969671" y="4231901"/>
              <a:ext cx="598757" cy="739798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Rectangle 25"/>
          <p:cNvSpPr/>
          <p:nvPr/>
        </p:nvSpPr>
        <p:spPr>
          <a:xfrm>
            <a:off x="2757835" y="1054331"/>
            <a:ext cx="5780377" cy="2272515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Units will be provided that data that formed the basis for the pending actions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Identify any discrepancies. </a:t>
            </a:r>
          </a:p>
          <a:p>
            <a:pPr marL="800100" lvl="1" indent="-342900">
              <a:buFont typeface="Wingdings" panose="05000000000000000000" pitchFamily="2" charset="2"/>
              <a:buChar char="q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Staffing based on personnel assigned to valid BICs</a:t>
            </a:r>
          </a:p>
          <a:p>
            <a:pPr marL="800100" lvl="1" indent="-342900">
              <a:buFont typeface="Wingdings" panose="05000000000000000000" pitchFamily="2" charset="2"/>
              <a:buChar char="q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 any UIC/OpGroup alignment errors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Task published via ETMS2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TEAMS site established; all AOs can be added</a:t>
            </a:r>
          </a:p>
          <a:p>
            <a:pPr marL="800100" lvl="1" indent="-342900">
              <a:buFont typeface="Wingdings" panose="05000000000000000000" pitchFamily="2" charset="2"/>
              <a:buChar char="q"/>
            </a:pPr>
            <a:endParaRPr lang="en-US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buFont typeface="Wingdings" panose="05000000000000000000" pitchFamily="2" charset="2"/>
              <a:buChar char="q"/>
            </a:pP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3503596" y="3531621"/>
            <a:ext cx="3455469" cy="878971"/>
          </a:xfrm>
          <a:prstGeom prst="ellipse">
            <a:avLst/>
          </a:prstGeom>
          <a:solidFill>
            <a:schemeClr val="bg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9276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B3F943D1-D1AE-4341-9105-56E97F7A3E1D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18</a:t>
            </a:fld>
            <a:endParaRPr lang="en-US" dirty="0">
              <a:solidFill>
                <a:prstClr val="black"/>
              </a:solidFill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AD888484-0A53-2B34-9A6A-18CA5C032F8A}"/>
              </a:ext>
            </a:extLst>
          </p:cNvPr>
          <p:cNvGrpSpPr/>
          <p:nvPr/>
        </p:nvGrpSpPr>
        <p:grpSpPr>
          <a:xfrm>
            <a:off x="2730876" y="1018619"/>
            <a:ext cx="5798848" cy="1838619"/>
            <a:chOff x="2730876" y="1326958"/>
            <a:chExt cx="4951605" cy="1465094"/>
          </a:xfrm>
        </p:grpSpPr>
        <p:grpSp>
          <p:nvGrpSpPr>
            <p:cNvPr id="23" name="Group 22"/>
            <p:cNvGrpSpPr/>
            <p:nvPr/>
          </p:nvGrpSpPr>
          <p:grpSpPr>
            <a:xfrm>
              <a:off x="2730876" y="1326958"/>
              <a:ext cx="4951605" cy="784363"/>
              <a:chOff x="183196" y="1289698"/>
              <a:chExt cx="5437958" cy="925429"/>
            </a:xfrm>
          </p:grpSpPr>
          <p:sp>
            <p:nvSpPr>
              <p:cNvPr id="94" name="TextBox 93"/>
              <p:cNvSpPr txBox="1"/>
              <p:nvPr/>
            </p:nvSpPr>
            <p:spPr>
              <a:xfrm>
                <a:off x="183196" y="1514168"/>
                <a:ext cx="1248147" cy="508381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100" dirty="0"/>
                  <a:t>New Requirement</a:t>
                </a:r>
              </a:p>
            </p:txBody>
          </p:sp>
          <p:sp>
            <p:nvSpPr>
              <p:cNvPr id="97" name="TextBox 96"/>
              <p:cNvSpPr txBox="1"/>
              <p:nvPr/>
            </p:nvSpPr>
            <p:spPr>
              <a:xfrm>
                <a:off x="1643226" y="1514168"/>
                <a:ext cx="1542737" cy="52322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square" rtlCol="0">
                <a:noAutofit/>
              </a:bodyPr>
              <a:lstStyle/>
              <a:p>
                <a:pPr algn="ctr"/>
                <a:r>
                  <a:rPr lang="en-US" sz="1100" dirty="0"/>
                  <a:t>Validation </a:t>
                </a:r>
              </a:p>
              <a:p>
                <a:pPr algn="ctr"/>
                <a:r>
                  <a:rPr lang="en-US" sz="1000" dirty="0"/>
                  <a:t>(CDD, PP&amp;O, M&amp;RA)</a:t>
                </a:r>
              </a:p>
            </p:txBody>
          </p:sp>
          <p:sp>
            <p:nvSpPr>
              <p:cNvPr id="99" name="Flowchart: Decision 98"/>
              <p:cNvSpPr/>
              <p:nvPr/>
            </p:nvSpPr>
            <p:spPr>
              <a:xfrm>
                <a:off x="3442109" y="1478817"/>
                <a:ext cx="737803" cy="593922"/>
              </a:xfrm>
              <a:prstGeom prst="flowChartDecision">
                <a:avLst/>
              </a:prstGeom>
              <a:solidFill>
                <a:srgbClr val="FFC000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0" tIns="0" rIns="0" bIns="0" rtlCol="0" anchor="ctr"/>
              <a:lstStyle/>
              <a:p>
                <a:pPr algn="ctr"/>
                <a:r>
                  <a:rPr lang="en-US" sz="800" dirty="0">
                    <a:solidFill>
                      <a:schemeClr val="tx1"/>
                    </a:solidFill>
                  </a:rPr>
                  <a:t>Comp?</a:t>
                </a:r>
              </a:p>
            </p:txBody>
          </p:sp>
          <p:sp>
            <p:nvSpPr>
              <p:cNvPr id="107" name="TextBox 106"/>
              <p:cNvSpPr txBox="1"/>
              <p:nvPr/>
            </p:nvSpPr>
            <p:spPr>
              <a:xfrm>
                <a:off x="4436058" y="1324089"/>
                <a:ext cx="1185096" cy="303158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chemeClr val="tx1"/>
                </a:solidFill>
              </a:ln>
            </p:spPr>
            <p:txBody>
              <a:bodyPr wrap="square" rtlCol="0">
                <a:noAutofit/>
              </a:bodyPr>
              <a:lstStyle/>
              <a:p>
                <a:pPr algn="ctr"/>
                <a:r>
                  <a:rPr lang="en-US" sz="1100" dirty="0"/>
                  <a:t>Chargeable</a:t>
                </a:r>
                <a:endParaRPr lang="en-US" sz="1000" dirty="0"/>
              </a:p>
            </p:txBody>
          </p:sp>
          <p:sp>
            <p:nvSpPr>
              <p:cNvPr id="116" name="TextBox 115"/>
              <p:cNvSpPr txBox="1"/>
              <p:nvPr/>
            </p:nvSpPr>
            <p:spPr>
              <a:xfrm>
                <a:off x="4436058" y="1920051"/>
                <a:ext cx="1185096" cy="295076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chemeClr val="tx1"/>
                </a:solidFill>
              </a:ln>
            </p:spPr>
            <p:txBody>
              <a:bodyPr wrap="square" rtlCol="0">
                <a:noAutofit/>
              </a:bodyPr>
              <a:lstStyle/>
              <a:p>
                <a:pPr algn="ctr"/>
                <a:r>
                  <a:rPr lang="en-US" sz="1100" dirty="0"/>
                  <a:t>Contingency</a:t>
                </a:r>
                <a:endParaRPr lang="en-US" sz="1000" dirty="0"/>
              </a:p>
            </p:txBody>
          </p:sp>
          <p:cxnSp>
            <p:nvCxnSpPr>
              <p:cNvPr id="120" name="Straight Arrow Connector 119"/>
              <p:cNvCxnSpPr>
                <a:stCxn id="99" idx="2"/>
                <a:endCxn id="116" idx="1"/>
              </p:cNvCxnSpPr>
              <p:nvPr/>
            </p:nvCxnSpPr>
            <p:spPr>
              <a:xfrm flipV="1">
                <a:off x="3811011" y="2067589"/>
                <a:ext cx="625047" cy="515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" name="Straight Arrow Connector 120"/>
              <p:cNvCxnSpPr>
                <a:stCxn id="99" idx="0"/>
                <a:endCxn id="107" idx="1"/>
              </p:cNvCxnSpPr>
              <p:nvPr/>
            </p:nvCxnSpPr>
            <p:spPr>
              <a:xfrm flipV="1">
                <a:off x="3811011" y="1475668"/>
                <a:ext cx="625047" cy="3149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Arrow Connector 121"/>
              <p:cNvCxnSpPr>
                <a:stCxn id="97" idx="3"/>
                <a:endCxn id="99" idx="1"/>
              </p:cNvCxnSpPr>
              <p:nvPr/>
            </p:nvCxnSpPr>
            <p:spPr>
              <a:xfrm>
                <a:off x="3185963" y="1775778"/>
                <a:ext cx="256146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Straight Arrow Connector 122"/>
              <p:cNvCxnSpPr>
                <a:stCxn id="94" idx="3"/>
                <a:endCxn id="97" idx="1"/>
              </p:cNvCxnSpPr>
              <p:nvPr/>
            </p:nvCxnSpPr>
            <p:spPr>
              <a:xfrm>
                <a:off x="1431343" y="1768359"/>
                <a:ext cx="211883" cy="7419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4" name="TextBox 123"/>
              <p:cNvSpPr txBox="1"/>
              <p:nvPr/>
            </p:nvSpPr>
            <p:spPr>
              <a:xfrm>
                <a:off x="4011265" y="1289698"/>
                <a:ext cx="337293" cy="25419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800" dirty="0"/>
                  <a:t>Y</a:t>
                </a:r>
              </a:p>
            </p:txBody>
          </p:sp>
          <p:sp>
            <p:nvSpPr>
              <p:cNvPr id="126" name="TextBox 125"/>
              <p:cNvSpPr txBox="1"/>
              <p:nvPr/>
            </p:nvSpPr>
            <p:spPr>
              <a:xfrm>
                <a:off x="4011265" y="1879720"/>
                <a:ext cx="337293" cy="25419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800" dirty="0"/>
                  <a:t>N</a:t>
                </a:r>
              </a:p>
            </p:txBody>
          </p:sp>
        </p:grpSp>
        <p:grpSp>
          <p:nvGrpSpPr>
            <p:cNvPr id="22" name="Group 21"/>
            <p:cNvGrpSpPr/>
            <p:nvPr/>
          </p:nvGrpSpPr>
          <p:grpSpPr>
            <a:xfrm>
              <a:off x="2730877" y="2348588"/>
              <a:ext cx="3907519" cy="443464"/>
              <a:chOff x="144737" y="2594654"/>
              <a:chExt cx="4291321" cy="523220"/>
            </a:xfrm>
          </p:grpSpPr>
          <p:sp>
            <p:nvSpPr>
              <p:cNvPr id="95" name="TextBox 94"/>
              <p:cNvSpPr txBox="1"/>
              <p:nvPr/>
            </p:nvSpPr>
            <p:spPr>
              <a:xfrm>
                <a:off x="144737" y="2594654"/>
                <a:ext cx="1248147" cy="508381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100" dirty="0"/>
                  <a:t>Attribute Change</a:t>
                </a:r>
              </a:p>
            </p:txBody>
          </p:sp>
          <p:sp>
            <p:nvSpPr>
              <p:cNvPr id="98" name="TextBox 97"/>
              <p:cNvSpPr txBox="1"/>
              <p:nvPr/>
            </p:nvSpPr>
            <p:spPr>
              <a:xfrm>
                <a:off x="1604766" y="2598461"/>
                <a:ext cx="1581197" cy="519413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square" rtlCol="0">
                <a:noAutofit/>
              </a:bodyPr>
              <a:lstStyle/>
              <a:p>
                <a:pPr algn="ctr"/>
                <a:r>
                  <a:rPr lang="en-US" sz="1100" dirty="0"/>
                  <a:t>Staffing</a:t>
                </a:r>
              </a:p>
              <a:p>
                <a:pPr algn="ctr"/>
                <a:r>
                  <a:rPr lang="en-US" sz="1000" dirty="0"/>
                  <a:t>(Various)</a:t>
                </a:r>
                <a:endParaRPr lang="en-US" sz="1100" dirty="0"/>
              </a:p>
            </p:txBody>
          </p:sp>
          <p:sp>
            <p:nvSpPr>
              <p:cNvPr id="127" name="TextBox 126"/>
              <p:cNvSpPr txBox="1"/>
              <p:nvPr/>
            </p:nvSpPr>
            <p:spPr>
              <a:xfrm>
                <a:off x="3440371" y="2705834"/>
                <a:ext cx="995687" cy="292795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chemeClr val="tx1"/>
                </a:solidFill>
              </a:ln>
            </p:spPr>
            <p:txBody>
              <a:bodyPr wrap="square" rtlCol="0" anchor="ctr">
                <a:noAutofit/>
              </a:bodyPr>
              <a:lstStyle/>
              <a:p>
                <a:pPr algn="ctr"/>
                <a:r>
                  <a:rPr lang="en-US" sz="1100" dirty="0"/>
                  <a:t>Approve</a:t>
                </a:r>
              </a:p>
            </p:txBody>
          </p:sp>
          <p:cxnSp>
            <p:nvCxnSpPr>
              <p:cNvPr id="128" name="Straight Arrow Connector 127"/>
              <p:cNvCxnSpPr>
                <a:stCxn id="98" idx="3"/>
                <a:endCxn id="127" idx="1"/>
              </p:cNvCxnSpPr>
              <p:nvPr/>
            </p:nvCxnSpPr>
            <p:spPr>
              <a:xfrm flipV="1">
                <a:off x="3185963" y="2852232"/>
                <a:ext cx="254408" cy="5936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9" name="Straight Arrow Connector 128"/>
              <p:cNvCxnSpPr>
                <a:stCxn id="95" idx="3"/>
                <a:endCxn id="98" idx="1"/>
              </p:cNvCxnSpPr>
              <p:nvPr/>
            </p:nvCxnSpPr>
            <p:spPr>
              <a:xfrm>
                <a:off x="1392884" y="2848845"/>
                <a:ext cx="211882" cy="9323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96" name="TextBox 195"/>
          <p:cNvSpPr txBox="1"/>
          <p:nvPr/>
        </p:nvSpPr>
        <p:spPr>
          <a:xfrm>
            <a:off x="67229" y="1679789"/>
            <a:ext cx="2682587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u="sng" dirty="0"/>
              <a:t>Continuous Structure Management</a:t>
            </a:r>
          </a:p>
        </p:txBody>
      </p:sp>
      <p:grpSp>
        <p:nvGrpSpPr>
          <p:cNvPr id="63" name="Group 62">
            <a:extLst>
              <a:ext uri="{FF2B5EF4-FFF2-40B4-BE49-F238E27FC236}">
                <a16:creationId xmlns:a16="http://schemas.microsoft.com/office/drawing/2014/main" id="{06670A83-6C1B-6721-34B0-F36F400F97A5}"/>
              </a:ext>
            </a:extLst>
          </p:cNvPr>
          <p:cNvGrpSpPr/>
          <p:nvPr/>
        </p:nvGrpSpPr>
        <p:grpSpPr>
          <a:xfrm>
            <a:off x="-764308" y="5168637"/>
            <a:ext cx="9652327" cy="1570756"/>
            <a:chOff x="-647475" y="3257470"/>
            <a:chExt cx="9652327" cy="1570756"/>
          </a:xfrm>
        </p:grpSpPr>
        <p:sp>
          <p:nvSpPr>
            <p:cNvPr id="197" name="TextBox 196"/>
            <p:cNvSpPr txBox="1"/>
            <p:nvPr/>
          </p:nvSpPr>
          <p:spPr>
            <a:xfrm>
              <a:off x="-647475" y="3685166"/>
              <a:ext cx="4092034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u="sng" dirty="0"/>
                <a:t>Unit Level </a:t>
              </a:r>
            </a:p>
            <a:p>
              <a:pPr algn="ctr"/>
              <a:r>
                <a:rPr lang="en-US" u="sng" dirty="0"/>
                <a:t>Staffing Reconciliation</a:t>
              </a:r>
            </a:p>
          </p:txBody>
        </p:sp>
        <p:grpSp>
          <p:nvGrpSpPr>
            <p:cNvPr id="48" name="Group 47"/>
            <p:cNvGrpSpPr/>
            <p:nvPr/>
          </p:nvGrpSpPr>
          <p:grpSpPr>
            <a:xfrm>
              <a:off x="2543958" y="3257470"/>
              <a:ext cx="6460894" cy="1187478"/>
              <a:chOff x="2492056" y="4720125"/>
              <a:chExt cx="6391659" cy="1297736"/>
            </a:xfrm>
          </p:grpSpPr>
          <p:sp>
            <p:nvSpPr>
              <p:cNvPr id="183" name="TextBox 182"/>
              <p:cNvSpPr txBox="1"/>
              <p:nvPr/>
            </p:nvSpPr>
            <p:spPr>
              <a:xfrm>
                <a:off x="2492056" y="4720125"/>
                <a:ext cx="1502429" cy="605437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chemeClr val="tx1"/>
                </a:solidFill>
              </a:ln>
            </p:spPr>
            <p:txBody>
              <a:bodyPr wrap="square" lIns="0" tIns="0" rIns="0" bIns="0" rtlCol="0" anchor="ctr" anchorCtr="0">
                <a:spAutoFit/>
              </a:bodyPr>
              <a:lstStyle/>
              <a:p>
                <a:pPr algn="ctr"/>
                <a:r>
                  <a:rPr lang="en-US" sz="1200" dirty="0"/>
                  <a:t>Unstaffed Chargeable billets in last 4 years</a:t>
                </a:r>
              </a:p>
            </p:txBody>
          </p:sp>
          <p:sp>
            <p:nvSpPr>
              <p:cNvPr id="184" name="TextBox 183"/>
              <p:cNvSpPr txBox="1"/>
              <p:nvPr/>
            </p:nvSpPr>
            <p:spPr>
              <a:xfrm>
                <a:off x="4302138" y="4761123"/>
                <a:ext cx="1379149" cy="706343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/>
                  <a:t>MajCom</a:t>
                </a:r>
              </a:p>
              <a:p>
                <a:pPr algn="ctr"/>
                <a:r>
                  <a:rPr lang="en-US" sz="1200" dirty="0"/>
                  <a:t>Review O-6 Level Concurrence</a:t>
                </a:r>
              </a:p>
            </p:txBody>
          </p:sp>
          <p:sp>
            <p:nvSpPr>
              <p:cNvPr id="188" name="TextBox 187"/>
              <p:cNvSpPr txBox="1"/>
              <p:nvPr/>
            </p:nvSpPr>
            <p:spPr>
              <a:xfrm>
                <a:off x="8098143" y="5426499"/>
                <a:ext cx="380379" cy="33635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dirty="0"/>
                  <a:t>or</a:t>
                </a:r>
              </a:p>
            </p:txBody>
          </p:sp>
          <p:sp>
            <p:nvSpPr>
              <p:cNvPr id="190" name="TextBox 189"/>
              <p:cNvSpPr txBox="1"/>
              <p:nvPr/>
            </p:nvSpPr>
            <p:spPr>
              <a:xfrm>
                <a:off x="6143827" y="4777823"/>
                <a:ext cx="1076114" cy="547738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square" lIns="0" tIns="0" rIns="0" bIns="0" rtlCol="0">
                <a:noAutofit/>
              </a:bodyPr>
              <a:lstStyle/>
              <a:p>
                <a:pPr algn="ctr"/>
                <a:r>
                  <a:rPr lang="en-US" sz="1200" dirty="0"/>
                  <a:t>Validation* </a:t>
                </a:r>
              </a:p>
              <a:p>
                <a:pPr algn="ctr"/>
                <a:r>
                  <a:rPr lang="en-US" sz="1050" dirty="0"/>
                  <a:t>(CDD, PP&amp;O, M&amp;RA)</a:t>
                </a:r>
              </a:p>
            </p:txBody>
          </p:sp>
          <p:sp>
            <p:nvSpPr>
              <p:cNvPr id="191" name="TextBox 190"/>
              <p:cNvSpPr txBox="1"/>
              <p:nvPr/>
            </p:nvSpPr>
            <p:spPr>
              <a:xfrm>
                <a:off x="7682481" y="5169209"/>
                <a:ext cx="1201234" cy="295076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chemeClr val="tx1"/>
                </a:solidFill>
              </a:ln>
            </p:spPr>
            <p:txBody>
              <a:bodyPr wrap="square" rtlCol="0">
                <a:noAutofit/>
              </a:bodyPr>
              <a:lstStyle/>
              <a:p>
                <a:pPr algn="ctr"/>
                <a:r>
                  <a:rPr lang="en-US" sz="1200" dirty="0"/>
                  <a:t>Contingency</a:t>
                </a:r>
                <a:endParaRPr lang="en-US" sz="1050" dirty="0"/>
              </a:p>
            </p:txBody>
          </p:sp>
          <p:sp>
            <p:nvSpPr>
              <p:cNvPr id="192" name="TextBox 191"/>
              <p:cNvSpPr txBox="1"/>
              <p:nvPr/>
            </p:nvSpPr>
            <p:spPr>
              <a:xfrm>
                <a:off x="7785254" y="5725066"/>
                <a:ext cx="995687" cy="292795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chemeClr val="tx1"/>
                </a:solidFill>
              </a:ln>
            </p:spPr>
            <p:txBody>
              <a:bodyPr wrap="square" rtlCol="0" anchor="ctr">
                <a:noAutofit/>
              </a:bodyPr>
              <a:lstStyle/>
              <a:p>
                <a:pPr algn="ctr"/>
                <a:r>
                  <a:rPr lang="en-US" sz="1200" dirty="0"/>
                  <a:t>Delete</a:t>
                </a:r>
              </a:p>
            </p:txBody>
          </p:sp>
          <p:cxnSp>
            <p:nvCxnSpPr>
              <p:cNvPr id="193" name="Straight Arrow Connector 192"/>
              <p:cNvCxnSpPr>
                <a:cxnSpLocks/>
              </p:cNvCxnSpPr>
              <p:nvPr/>
            </p:nvCxnSpPr>
            <p:spPr>
              <a:xfrm>
                <a:off x="3242592" y="5332139"/>
                <a:ext cx="678" cy="406392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4" name="Straight Arrow Connector 193"/>
              <p:cNvCxnSpPr>
                <a:cxnSpLocks/>
              </p:cNvCxnSpPr>
              <p:nvPr/>
            </p:nvCxnSpPr>
            <p:spPr>
              <a:xfrm>
                <a:off x="5665552" y="5021077"/>
                <a:ext cx="478274" cy="489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5" name="Straight Arrow Connector 194"/>
              <p:cNvCxnSpPr>
                <a:cxnSpLocks/>
                <a:stCxn id="190" idx="3"/>
                <a:endCxn id="191" idx="0"/>
              </p:cNvCxnSpPr>
              <p:nvPr/>
            </p:nvCxnSpPr>
            <p:spPr>
              <a:xfrm>
                <a:off x="7219941" y="5051693"/>
                <a:ext cx="1063157" cy="117516"/>
              </a:xfrm>
              <a:prstGeom prst="bentConnector2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335B6CDF-75A0-2A83-E697-B113C686B588}"/>
                </a:ext>
              </a:extLst>
            </p:cNvPr>
            <p:cNvSpPr txBox="1"/>
            <p:nvPr/>
          </p:nvSpPr>
          <p:spPr>
            <a:xfrm>
              <a:off x="2937342" y="4181895"/>
              <a:ext cx="3662108" cy="646331"/>
            </a:xfrm>
            <a:prstGeom prst="rect">
              <a:avLst/>
            </a:prstGeom>
            <a:solidFill>
              <a:srgbClr val="FFFF00"/>
            </a:solidFill>
            <a:ln w="31750">
              <a:solidFill>
                <a:schemeClr val="tx1"/>
              </a:solidFill>
              <a:prstDash val="dash"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0000"/>
                  </a:solidFill>
                </a:rPr>
                <a:t>First O-6 in unit Chain of command approval required in conjunction with OCC Field Manager </a:t>
              </a:r>
            </a:p>
            <a:p>
              <a:pPr algn="ctr"/>
              <a:r>
                <a:rPr lang="en-US" sz="1200" dirty="0">
                  <a:solidFill>
                    <a:srgbClr val="FF0000"/>
                  </a:solidFill>
                </a:rPr>
                <a:t>recommendations for deletion or contingency</a:t>
              </a:r>
            </a:p>
          </p:txBody>
        </p:sp>
      </p:grp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9048391-950B-0C1A-D9A1-28C2FF327372}"/>
              </a:ext>
            </a:extLst>
          </p:cNvPr>
          <p:cNvCxnSpPr>
            <a:cxnSpLocks/>
          </p:cNvCxnSpPr>
          <p:nvPr/>
        </p:nvCxnSpPr>
        <p:spPr>
          <a:xfrm flipV="1">
            <a:off x="197331" y="3108417"/>
            <a:ext cx="8737106" cy="1455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090F1AF4-4129-EDEE-9E4C-9DC9DE2EBB45}"/>
              </a:ext>
            </a:extLst>
          </p:cNvPr>
          <p:cNvCxnSpPr>
            <a:cxnSpLocks/>
          </p:cNvCxnSpPr>
          <p:nvPr/>
        </p:nvCxnSpPr>
        <p:spPr>
          <a:xfrm flipV="1">
            <a:off x="164570" y="4957326"/>
            <a:ext cx="8737106" cy="1455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BC0AD151-C094-09A9-B68F-BA900A4BBAAB}"/>
              </a:ext>
            </a:extLst>
          </p:cNvPr>
          <p:cNvCxnSpPr>
            <a:cxnSpLocks/>
          </p:cNvCxnSpPr>
          <p:nvPr/>
        </p:nvCxnSpPr>
        <p:spPr>
          <a:xfrm flipV="1">
            <a:off x="5066956" y="3938405"/>
            <a:ext cx="0" cy="25094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2" name="Group 61">
            <a:extLst>
              <a:ext uri="{FF2B5EF4-FFF2-40B4-BE49-F238E27FC236}">
                <a16:creationId xmlns:a16="http://schemas.microsoft.com/office/drawing/2014/main" id="{FD3D4FF5-59D0-363D-5F36-37F8F4C226E0}"/>
              </a:ext>
            </a:extLst>
          </p:cNvPr>
          <p:cNvGrpSpPr/>
          <p:nvPr/>
        </p:nvGrpSpPr>
        <p:grpSpPr>
          <a:xfrm>
            <a:off x="-723913" y="3295250"/>
            <a:ext cx="8516920" cy="1509606"/>
            <a:chOff x="-829699" y="5015156"/>
            <a:chExt cx="8516920" cy="1509606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4104E421-D367-357E-BEF6-50D64CB6C394}"/>
                </a:ext>
              </a:extLst>
            </p:cNvPr>
            <p:cNvSpPr txBox="1"/>
            <p:nvPr/>
          </p:nvSpPr>
          <p:spPr>
            <a:xfrm>
              <a:off x="-829699" y="5454946"/>
              <a:ext cx="4092034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u="sng" dirty="0"/>
                <a:t>Mobilization </a:t>
              </a:r>
            </a:p>
            <a:p>
              <a:pPr algn="ctr"/>
              <a:r>
                <a:rPr lang="en-US" u="sng" dirty="0"/>
                <a:t>Requirement Review</a:t>
              </a:r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6028298D-F54D-F2C9-6DC4-BFEC0CC75939}"/>
                </a:ext>
              </a:extLst>
            </p:cNvPr>
            <p:cNvSpPr txBox="1"/>
            <p:nvPr/>
          </p:nvSpPr>
          <p:spPr>
            <a:xfrm>
              <a:off x="2552090" y="5015156"/>
              <a:ext cx="1501068" cy="461665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/>
                <a:t>Baseline IMA Structure Pre-2022</a:t>
              </a:r>
            </a:p>
          </p:txBody>
        </p:sp>
        <p:cxnSp>
          <p:nvCxnSpPr>
            <p:cNvPr id="51" name="Straight Arrow Connector 50">
              <a:extLst>
                <a:ext uri="{FF2B5EF4-FFF2-40B4-BE49-F238E27FC236}">
                  <a16:creationId xmlns:a16="http://schemas.microsoft.com/office/drawing/2014/main" id="{AC82BA57-9F73-335D-657A-2ED893B42046}"/>
                </a:ext>
              </a:extLst>
            </p:cNvPr>
            <p:cNvCxnSpPr>
              <a:cxnSpLocks/>
            </p:cNvCxnSpPr>
            <p:nvPr/>
          </p:nvCxnSpPr>
          <p:spPr>
            <a:xfrm>
              <a:off x="3278052" y="5488345"/>
              <a:ext cx="0" cy="312272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Arrow Connector 55">
              <a:extLst>
                <a:ext uri="{FF2B5EF4-FFF2-40B4-BE49-F238E27FC236}">
                  <a16:creationId xmlns:a16="http://schemas.microsoft.com/office/drawing/2014/main" id="{BF76F4F7-CC54-8488-82DA-D50604B3FA44}"/>
                </a:ext>
              </a:extLst>
            </p:cNvPr>
            <p:cNvCxnSpPr>
              <a:cxnSpLocks/>
            </p:cNvCxnSpPr>
            <p:nvPr/>
          </p:nvCxnSpPr>
          <p:spPr>
            <a:xfrm>
              <a:off x="5863532" y="6034369"/>
              <a:ext cx="745824" cy="447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FF120DFA-EEFB-1436-9460-BD947C62E273}"/>
                </a:ext>
              </a:extLst>
            </p:cNvPr>
            <p:cNvGrpSpPr/>
            <p:nvPr/>
          </p:nvGrpSpPr>
          <p:grpSpPr>
            <a:xfrm>
              <a:off x="2543958" y="5786098"/>
              <a:ext cx="5143263" cy="738664"/>
              <a:chOff x="2681755" y="5048917"/>
              <a:chExt cx="5088147" cy="807250"/>
            </a:xfrm>
          </p:grpSpPr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ACB57A7D-BDB5-50CB-7A8D-640006945016}"/>
                  </a:ext>
                </a:extLst>
              </p:cNvPr>
              <p:cNvSpPr txBox="1"/>
              <p:nvPr/>
            </p:nvSpPr>
            <p:spPr>
              <a:xfrm>
                <a:off x="4723351" y="5055331"/>
                <a:ext cx="1600287" cy="504531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 err="1"/>
                  <a:t>MajCom</a:t>
                </a:r>
                <a:r>
                  <a:rPr lang="en-US" sz="1200" dirty="0"/>
                  <a:t> Review </a:t>
                </a:r>
              </a:p>
              <a:p>
                <a:pPr algn="ctr"/>
                <a:r>
                  <a:rPr lang="en-US" sz="1200" dirty="0"/>
                  <a:t>O-6 Level Approval</a:t>
                </a:r>
              </a:p>
            </p:txBody>
          </p:sp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8296DB8E-3CFA-3FA3-D9B2-5954AF5B5CE7}"/>
                  </a:ext>
                </a:extLst>
              </p:cNvPr>
              <p:cNvSpPr txBox="1"/>
              <p:nvPr/>
            </p:nvSpPr>
            <p:spPr>
              <a:xfrm>
                <a:off x="6693788" y="5048917"/>
                <a:ext cx="1076114" cy="547738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square" lIns="0" tIns="0" rIns="0" bIns="0" rtlCol="0">
                <a:noAutofit/>
              </a:bodyPr>
              <a:lstStyle/>
              <a:p>
                <a:pPr algn="ctr"/>
                <a:r>
                  <a:rPr lang="en-US" sz="1200" dirty="0"/>
                  <a:t>Validation </a:t>
                </a:r>
              </a:p>
              <a:p>
                <a:pPr algn="ctr"/>
                <a:r>
                  <a:rPr lang="en-US" sz="1050" dirty="0"/>
                  <a:t>(CDD, PP&amp;O, M&amp;RA)</a:t>
                </a:r>
              </a:p>
            </p:txBody>
          </p:sp>
          <p:cxnSp>
            <p:nvCxnSpPr>
              <p:cNvPr id="47" name="Straight Arrow Connector 46">
                <a:extLst>
                  <a:ext uri="{FF2B5EF4-FFF2-40B4-BE49-F238E27FC236}">
                    <a16:creationId xmlns:a16="http://schemas.microsoft.com/office/drawing/2014/main" id="{B06A6675-E386-08BA-4F8B-31387EFB74C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117772" y="5320240"/>
                <a:ext cx="614955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67EB0D47-E7F3-758B-2ACE-9914C4231868}"/>
                  </a:ext>
                </a:extLst>
              </p:cNvPr>
              <p:cNvSpPr txBox="1"/>
              <p:nvPr/>
            </p:nvSpPr>
            <p:spPr>
              <a:xfrm>
                <a:off x="2681755" y="5048917"/>
                <a:ext cx="1502429" cy="807250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chemeClr val="tx1"/>
                </a:solidFill>
              </a:ln>
            </p:spPr>
            <p:txBody>
              <a:bodyPr wrap="square" lIns="0" tIns="0" rIns="0" bIns="0" rtlCol="0" anchor="ctr" anchorCtr="0">
                <a:spAutoFit/>
              </a:bodyPr>
              <a:lstStyle/>
              <a:p>
                <a:pPr algn="ctr"/>
                <a:r>
                  <a:rPr lang="en-US" sz="1200" dirty="0"/>
                  <a:t>MSC / SE </a:t>
                </a:r>
              </a:p>
              <a:p>
                <a:pPr algn="ctr"/>
                <a:r>
                  <a:rPr lang="en-US" sz="1200" dirty="0"/>
                  <a:t>Manpower Mobilization Requirement Review</a:t>
                </a:r>
              </a:p>
            </p:txBody>
          </p:sp>
        </p:grpSp>
      </p:grpSp>
      <p:sp>
        <p:nvSpPr>
          <p:cNvPr id="81" name="Title 1">
            <a:extLst>
              <a:ext uri="{FF2B5EF4-FFF2-40B4-BE49-F238E27FC236}">
                <a16:creationId xmlns:a16="http://schemas.microsoft.com/office/drawing/2014/main" id="{05E6088C-EDE5-0A97-7888-96137532F07F}"/>
              </a:ext>
            </a:extLst>
          </p:cNvPr>
          <p:cNvSpPr txBox="1">
            <a:spLocks/>
          </p:cNvSpPr>
          <p:nvPr/>
        </p:nvSpPr>
        <p:spPr>
          <a:xfrm>
            <a:off x="831998" y="0"/>
            <a:ext cx="7543800" cy="9096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685783" rtl="0" eaLnBrk="1" latinLnBrk="0" hangingPunct="1">
              <a:spcBef>
                <a:spcPct val="0"/>
              </a:spcBef>
              <a:buNone/>
              <a:defRPr sz="24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New Bi-Annual IMA Review Cycle</a:t>
            </a:r>
          </a:p>
        </p:txBody>
      </p:sp>
    </p:spTree>
    <p:extLst>
      <p:ext uri="{BB962C8B-B14F-4D97-AF65-F5344CB8AC3E}">
        <p14:creationId xmlns:p14="http://schemas.microsoft.com/office/powerpoint/2010/main" val="37204344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998" y="0"/>
            <a:ext cx="7543800" cy="909638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 CY25 IMA Review Tentative Timeline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B3F943D1-D1AE-4341-9105-56E97F7A3E1D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19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8009" y="1365139"/>
            <a:ext cx="8508732" cy="5191640"/>
          </a:xfrm>
          <a:prstGeom prst="rect">
            <a:avLst/>
          </a:prstGeom>
        </p:spPr>
        <p:txBody>
          <a:bodyPr wrap="square">
            <a:norm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Post Aug 24 ASR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Publish Initiating Directive via ETMS2, task </a:t>
            </a:r>
            <a:r>
              <a:rPr lang="en-US" sz="24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MSC / SE Mobilization Requirement Review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 Dec –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Task due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 Dec – 20 Jan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Data Analysis, finalize changes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~ 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25 Jan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Brief results to CD&amp;I, M&amp;RA, and PP&amp;O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 Feb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Submit TOECR for Feb ASR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Post Feb 25 ASR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Publish Initiating Directive via ETMS2, task </a:t>
            </a:r>
            <a:r>
              <a:rPr lang="en-US" sz="24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Unit Level IMA Staffing Reconciliation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27 Jun – 22 Jul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Data Analysis, finalize changes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~25 Jul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Brief results to CD&amp;I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 Aug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Submit TOECR for Aug 2025 ASR</a:t>
            </a:r>
          </a:p>
          <a:p>
            <a:pPr marL="800100" lvl="1" indent="-342900">
              <a:buFont typeface="Wingdings" panose="05000000000000000000" pitchFamily="2" charset="2"/>
              <a:buChar char="q"/>
            </a:pP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55CBF752-BD4F-CCD8-DE31-DD93B81D3578}"/>
              </a:ext>
            </a:extLst>
          </p:cNvPr>
          <p:cNvCxnSpPr>
            <a:cxnSpLocks/>
          </p:cNvCxnSpPr>
          <p:nvPr/>
        </p:nvCxnSpPr>
        <p:spPr>
          <a:xfrm flipV="1">
            <a:off x="193822" y="3885587"/>
            <a:ext cx="8737106" cy="1455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23073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998" y="0"/>
            <a:ext cx="7543800" cy="909638"/>
          </a:xfrm>
        </p:spPr>
        <p:txBody>
          <a:bodyPr/>
          <a:lstStyle/>
          <a:p>
            <a:r>
              <a:rPr lang="en-US" dirty="0"/>
              <a:t>Agenda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B3F943D1-D1AE-4341-9105-56E97F7A3E1D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70756" y="1462526"/>
            <a:ext cx="8371198" cy="2670140"/>
          </a:xfrm>
          <a:prstGeom prst="rect">
            <a:avLst/>
          </a:prstGeom>
        </p:spPr>
        <p:txBody>
          <a:bodyPr wrap="square">
            <a:norm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Core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issues and solutions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Clarifying IMA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purpose and requirement criteria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Way ahead for the IMA Structure Review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buFont typeface="Wingdings" panose="05000000000000000000" pitchFamily="2" charset="2"/>
              <a:buChar char="Ø"/>
            </a:pP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683304" y="2797596"/>
            <a:ext cx="4103097" cy="3652092"/>
          </a:xfrm>
          <a:prstGeom prst="rect">
            <a:avLst/>
          </a:prstGeom>
        </p:spPr>
        <p:txBody>
          <a:bodyPr wrap="square">
            <a:normAutofit/>
          </a:bodyPr>
          <a:lstStyle/>
          <a:p>
            <a:pPr algn="ctr"/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314837" y="4376058"/>
            <a:ext cx="4469365" cy="197809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pPr marL="0" lvl="1" algn="ctr"/>
            <a:r>
              <a:rPr lang="en-US" sz="1600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Definitions</a:t>
            </a:r>
          </a:p>
          <a:p>
            <a:pPr marL="0" lvl="1"/>
            <a:endParaRPr lang="en-US" sz="1000" b="1" u="sng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1"/>
            <a:r>
              <a:rPr lang="en-US" sz="1400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Requirement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 Manpower structure, a billet/BIC</a:t>
            </a:r>
          </a:p>
          <a:p>
            <a:pPr marL="0" lvl="1"/>
            <a:endParaRPr lang="en-US" sz="1400" u="sng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1"/>
            <a:r>
              <a:rPr lang="en-US" sz="1400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Manning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 End Strength/Paychecks. </a:t>
            </a:r>
          </a:p>
          <a:p>
            <a:pPr marL="0" lvl="1"/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“man” a billet is to apply a paycheck to a requirement.</a:t>
            </a:r>
          </a:p>
          <a:p>
            <a:pPr marL="0" lvl="1"/>
            <a:endParaRPr lang="en-US" sz="1400" u="sng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1"/>
            <a:r>
              <a:rPr lang="en-US" sz="1400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Staffing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 Actual on-hand Marines. </a:t>
            </a:r>
          </a:p>
          <a:p>
            <a:pPr marL="0" lvl="1"/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“staff” a billet is to hire/assign a Marine to fill that billet.</a:t>
            </a:r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5184128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6945" y="2797596"/>
            <a:ext cx="7543800" cy="909638"/>
          </a:xfrm>
        </p:spPr>
        <p:txBody>
          <a:bodyPr>
            <a:normAutofit/>
          </a:bodyPr>
          <a:lstStyle/>
          <a:p>
            <a:r>
              <a:rPr lang="en-US" sz="4000" dirty="0"/>
              <a:t>Discussion / Feedback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B3F943D1-D1AE-4341-9105-56E97F7A3E1D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20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683304" y="2797596"/>
            <a:ext cx="4103097" cy="3652092"/>
          </a:xfrm>
          <a:prstGeom prst="rect">
            <a:avLst/>
          </a:prstGeom>
        </p:spPr>
        <p:txBody>
          <a:bodyPr wrap="square">
            <a:normAutofit/>
          </a:bodyPr>
          <a:lstStyle/>
          <a:p>
            <a:pPr algn="ctr"/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E1865A18-AE8D-B058-D18C-706692F3DFFB}"/>
              </a:ext>
            </a:extLst>
          </p:cNvPr>
          <p:cNvGrpSpPr/>
          <p:nvPr/>
        </p:nvGrpSpPr>
        <p:grpSpPr>
          <a:xfrm>
            <a:off x="2155152" y="5073984"/>
            <a:ext cx="4833696" cy="1246495"/>
            <a:chOff x="2264261" y="4905019"/>
            <a:chExt cx="4833696" cy="1246495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0CBB113E-F332-09E7-F7A6-D048AD13EDBE}"/>
                </a:ext>
              </a:extLst>
            </p:cNvPr>
            <p:cNvSpPr txBox="1"/>
            <p:nvPr/>
          </p:nvSpPr>
          <p:spPr>
            <a:xfrm>
              <a:off x="2264261" y="4905019"/>
              <a:ext cx="2196435" cy="12464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/>
                <a:t>LtCol Scott Pabst</a:t>
              </a:r>
            </a:p>
            <a:p>
              <a:r>
                <a:rPr lang="en-US" sz="1100" b="1" dirty="0"/>
                <a:t>Reserve Issues Coordinator</a:t>
              </a:r>
            </a:p>
            <a:p>
              <a:r>
                <a:rPr lang="en-US" sz="1100" b="1" dirty="0"/>
                <a:t>Total Force Structure Division</a:t>
              </a:r>
            </a:p>
            <a:p>
              <a:r>
                <a:rPr lang="en-US" sz="1100" b="1" dirty="0"/>
                <a:t>DC CD&amp;I, HQMC</a:t>
              </a:r>
            </a:p>
            <a:p>
              <a:r>
                <a:rPr lang="en-US" sz="1200" b="1" dirty="0">
                  <a:solidFill>
                    <a:srgbClr val="0070C0"/>
                  </a:solidFill>
                </a:rPr>
                <a:t>Comm: 703-432-8460</a:t>
              </a:r>
            </a:p>
            <a:p>
              <a:r>
                <a:rPr lang="en-US" sz="1200" b="1" dirty="0">
                  <a:solidFill>
                    <a:srgbClr val="0070C0"/>
                  </a:solidFill>
                </a:rPr>
                <a:t>scott.pabst@usmc.mil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AB4C9DAA-2542-9327-5C88-DC85F3ADF714}"/>
                </a:ext>
              </a:extLst>
            </p:cNvPr>
            <p:cNvSpPr txBox="1"/>
            <p:nvPr/>
          </p:nvSpPr>
          <p:spPr>
            <a:xfrm>
              <a:off x="4460697" y="4905019"/>
              <a:ext cx="2637260" cy="12464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/>
                <a:t>MSgt Cleo Shinard</a:t>
              </a:r>
            </a:p>
            <a:p>
              <a:r>
                <a:rPr lang="en-US" sz="1100" b="1" dirty="0"/>
                <a:t>Reserve Branch Capabilities Analyst</a:t>
              </a:r>
            </a:p>
            <a:p>
              <a:r>
                <a:rPr lang="en-US" sz="1100" b="1" dirty="0"/>
                <a:t>Total Force Structure Division</a:t>
              </a:r>
            </a:p>
            <a:p>
              <a:r>
                <a:rPr lang="en-US" sz="1100" b="1" dirty="0"/>
                <a:t>DC CD&amp;I, HQMC</a:t>
              </a:r>
            </a:p>
            <a:p>
              <a:r>
                <a:rPr lang="en-US" sz="1200" b="1" dirty="0">
                  <a:solidFill>
                    <a:srgbClr val="0070C0"/>
                  </a:solidFill>
                </a:rPr>
                <a:t>Comm: 703-784-6046</a:t>
              </a:r>
            </a:p>
            <a:p>
              <a:r>
                <a:rPr lang="en-US" sz="1200" b="1" dirty="0">
                  <a:solidFill>
                    <a:srgbClr val="0070C0"/>
                  </a:solidFill>
                </a:rPr>
                <a:t>cleo.shinard@usmc.mil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002360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998" y="0"/>
            <a:ext cx="7543800" cy="909638"/>
          </a:xfrm>
        </p:spPr>
        <p:txBody>
          <a:bodyPr/>
          <a:lstStyle/>
          <a:p>
            <a:r>
              <a:rPr lang="en-US" dirty="0"/>
              <a:t>Core Issues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B3F943D1-D1AE-4341-9105-56E97F7A3E1D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87610" y="1258048"/>
            <a:ext cx="8632575" cy="5354508"/>
          </a:xfrm>
          <a:prstGeom prst="rect">
            <a:avLst/>
          </a:prstGeom>
        </p:spPr>
        <p:txBody>
          <a:bodyPr wrap="square">
            <a:normAutofit fontScale="92500" lnSpcReduction="20000"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“If IMA structure is not tied to funding, why do we need compensation?”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IMA structure </a:t>
            </a:r>
            <a:r>
              <a:rPr lang="en-US" sz="1600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tied to funding – all chargeable structure is subject to funding</a:t>
            </a:r>
          </a:p>
          <a:p>
            <a:pPr marL="1257300" lvl="2" indent="-342900">
              <a:buFont typeface="Calibri" panose="020F0502020204030204" pitchFamily="34" charset="0"/>
              <a:buChar char="⁻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ASR distributes manning to all chargeable structure</a:t>
            </a:r>
          </a:p>
          <a:p>
            <a:pPr marL="1257300" lvl="2" indent="-342900">
              <a:buFont typeface="Calibri" panose="020F0502020204030204" pitchFamily="34" charset="0"/>
              <a:buChar char="⁻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ASR forms the basis for all M&amp;RA manpower plans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ASR is </a:t>
            </a:r>
            <a:r>
              <a:rPr lang="en-US" sz="1600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guidepost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 not a hard rule that cannot be violated</a:t>
            </a:r>
          </a:p>
          <a:p>
            <a:pPr marL="1257300" lvl="2" indent="-342900">
              <a:buFont typeface="Calibri" panose="020F0502020204030204" pitchFamily="34" charset="0"/>
              <a:buChar char="⁻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IMA guidepost is irrelevant- chargeable structure far outstrips resources</a:t>
            </a:r>
          </a:p>
          <a:p>
            <a:pPr marL="1257300" lvl="2" indent="-342900">
              <a:buFont typeface="Calibri" panose="020F0502020204030204" pitchFamily="34" charset="0"/>
              <a:buChar char="⁻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Adding uncompensated chargeable structure makes this problem worse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strike="sngStrike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CJCSI 1001.01B: billets that don’t receive funding for 3 PBR cycles are deleted from the JTMD</a:t>
            </a:r>
          </a:p>
          <a:p>
            <a:pPr lvl="2"/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       </a:t>
            </a:r>
            <a:r>
              <a:rPr lang="en-US" sz="1600" b="1" u="sng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Joint Manpower only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“I need flexibility to hire who’s available to accomplish what the command needs at the time.”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Primary argument for carrying excess structure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Balance strategic needs of the Marine Corps with the current Operational needs of commanders</a:t>
            </a:r>
          </a:p>
          <a:p>
            <a:endParaRPr lang="en-US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“What is the priority?”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IMA Program Manager has no prioritization guidance for the distribution of paychecks. (</a:t>
            </a:r>
            <a:r>
              <a:rPr lang="en-US" sz="1600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IW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Service intent for the IMA program is vague (</a:t>
            </a:r>
            <a:r>
              <a:rPr lang="en-US" sz="1600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New / Updated Policy needed?)</a:t>
            </a:r>
          </a:p>
          <a:p>
            <a:endParaRPr lang="en-US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“When are we doing an IMA Structure Review???”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CY25- Two-pronged approach (MTF)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 necessary for nearly all structure issues, except uncompensated requests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 years (usually 3) is too long for a constantly evolving program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buFont typeface="Wingdings" panose="05000000000000000000" pitchFamily="2" charset="2"/>
              <a:buChar char="Ø"/>
            </a:pP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buFont typeface="Wingdings" panose="05000000000000000000" pitchFamily="2" charset="2"/>
              <a:buChar char="Ø"/>
            </a:pP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buFont typeface="Wingdings" panose="05000000000000000000" pitchFamily="2" charset="2"/>
              <a:buChar char="Ø"/>
            </a:pP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683304" y="2797596"/>
            <a:ext cx="4103097" cy="3652092"/>
          </a:xfrm>
          <a:prstGeom prst="rect">
            <a:avLst/>
          </a:prstGeom>
        </p:spPr>
        <p:txBody>
          <a:bodyPr wrap="square">
            <a:normAutofit/>
          </a:bodyPr>
          <a:lstStyle/>
          <a:p>
            <a:pPr algn="ctr"/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0792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998" y="0"/>
            <a:ext cx="7543800" cy="909638"/>
          </a:xfrm>
        </p:spPr>
        <p:txBody>
          <a:bodyPr/>
          <a:lstStyle/>
          <a:p>
            <a:r>
              <a:rPr lang="en-US" dirty="0"/>
              <a:t>Core Issue Solutions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B3F943D1-D1AE-4341-9105-56E97F7A3E1D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4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87610" y="1258048"/>
            <a:ext cx="8632575" cy="4610091"/>
          </a:xfrm>
          <a:prstGeom prst="rect">
            <a:avLst/>
          </a:prstGeom>
        </p:spPr>
        <p:txBody>
          <a:bodyPr wrap="square">
            <a:normAutofit lnSpcReduction="10000"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Clearly define the purpose of the IMA Program and what constitutes an IMA requirement.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Create contingency billets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Non-chargeable billets that do not require compensation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Marines can be assigned to contingency billets</a:t>
            </a:r>
          </a:p>
          <a:p>
            <a:pPr lvl="2"/>
            <a:r>
              <a:rPr lang="en-US" sz="20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   Exception: 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Joint billets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strike="sngStrike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Delete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Irrelevant chargeable structure will be changed to </a:t>
            </a:r>
            <a:r>
              <a:rPr lang="en-US" sz="20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contingency billets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 deleted 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based upon the recommendation of the sponsored unit and OCC Field Manager.  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Change 1: Institute a dual-pronged IMA Review process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standard review via the OCC Field Managers and sponsored units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 Enterprise level review in conjunction with the PP&amp;O Mobilization Working Group.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buFont typeface="Wingdings" panose="05000000000000000000" pitchFamily="2" charset="2"/>
              <a:buChar char="Ø"/>
            </a:pP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683304" y="2797596"/>
            <a:ext cx="4103097" cy="3652092"/>
          </a:xfrm>
          <a:prstGeom prst="rect">
            <a:avLst/>
          </a:prstGeom>
        </p:spPr>
        <p:txBody>
          <a:bodyPr wrap="square">
            <a:normAutofit/>
          </a:bodyPr>
          <a:lstStyle/>
          <a:p>
            <a:pPr algn="ctr"/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80693" y="5723885"/>
            <a:ext cx="7246407" cy="348410"/>
          </a:xfrm>
          <a:prstGeom prst="rect">
            <a:avLst/>
          </a:prstGeom>
          <a:solidFill>
            <a:srgbClr val="FFFF00"/>
          </a:solidFill>
          <a:ln w="25400">
            <a:solidFill>
              <a:srgbClr val="FF0000"/>
            </a:solidFill>
          </a:ln>
        </p:spPr>
        <p:txBody>
          <a:bodyPr wrap="none" rtlCol="0">
            <a:noAutofit/>
          </a:bodyPr>
          <a:lstStyle/>
          <a:p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End State: The ASR is a relevant guidepost for IMA manpower management</a:t>
            </a:r>
          </a:p>
          <a:p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8837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6945" y="2797596"/>
            <a:ext cx="7543800" cy="909638"/>
          </a:xfrm>
        </p:spPr>
        <p:txBody>
          <a:bodyPr>
            <a:normAutofit/>
          </a:bodyPr>
          <a:lstStyle/>
          <a:p>
            <a:r>
              <a:rPr lang="en-US" sz="3200" dirty="0"/>
              <a:t>IMA Requirement Guidance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B3F943D1-D1AE-4341-9105-56E97F7A3E1D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5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683304" y="2797596"/>
            <a:ext cx="4103097" cy="3652092"/>
          </a:xfrm>
          <a:prstGeom prst="rect">
            <a:avLst/>
          </a:prstGeom>
        </p:spPr>
        <p:txBody>
          <a:bodyPr wrap="square">
            <a:normAutofit/>
          </a:bodyPr>
          <a:lstStyle/>
          <a:p>
            <a:pPr algn="ctr"/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02773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0100" y="47189"/>
            <a:ext cx="7543800" cy="909638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Definitions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2000" i="0" u="none" strike="noStrike" baseline="0" dirty="0">
                <a:latin typeface="+mj-lt"/>
              </a:rPr>
              <a:t>CJCSI 1001.01B</a:t>
            </a:r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B3F943D1-D1AE-4341-9105-56E97F7A3E1D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6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12572" y="1365139"/>
            <a:ext cx="8148722" cy="519164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en-US" b="1" u="sng" dirty="0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1800" b="1" i="0" u="sng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ndividual </a:t>
            </a:r>
            <a:r>
              <a:rPr lang="en-US" b="1" u="sng" dirty="0"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en-US" sz="1800" b="1" i="0" u="sng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obilization </a:t>
            </a:r>
            <a:r>
              <a:rPr lang="en-US" b="1" u="sng" dirty="0"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1800" b="1" i="0" u="sng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ugmentee</a:t>
            </a:r>
            <a:r>
              <a:rPr lang="en-US" sz="18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288925" algn="l"/>
            <a:r>
              <a:rPr lang="en-US" sz="1800" b="1" i="1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An individual Reservist attending drills who receives training and is pre-assigned to an Active Component organization, a Selective Service System, or a Federal Emergency Management Agency billet that must be filled on, or shortly after, mobilization.</a:t>
            </a:r>
            <a:r>
              <a:rPr lang="en-US" sz="18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 IMAs train on a part-time basis with these organizations to prepare for mobilization. Inactive training for IMAs is decided by Component policy and can vary from 0 to 48 drill periods a year. Also called IMA. (Joint Publication 1-02)</a:t>
            </a:r>
            <a:endParaRPr lang="en-US" sz="1800" b="1" i="0" u="sng" strike="noStrike" baseline="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800" b="1" i="0" u="sng" strike="noStrike" baseline="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b="1" u="sng" dirty="0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1800" b="1" i="0" u="sng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ndividual </a:t>
            </a:r>
            <a:r>
              <a:rPr lang="en-US" b="1" u="sng" dirty="0"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1800" b="1" i="0" u="sng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ugmentation/Augmentee</a:t>
            </a:r>
            <a:r>
              <a:rPr lang="en-US" sz="18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. An IA is an unfunded temporary duty position (or member filling an unfunded temporary duty position) identified on a Joint Manning Document by a supported Combatant Command to augment staff operations during contingencies. This includes positions at permanent organizations required to satisfy a “heightened” mission in direct support of contingency operations. Either Active or Reserve Component personnel can fill IA positions. </a:t>
            </a:r>
            <a:r>
              <a:rPr lang="en-US" sz="1800" b="1" i="1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An individual mobilization augmentee (IMA) Reservist filling, or activated to, his or her IMA billet is not considered an IA.</a:t>
            </a:r>
            <a:endParaRPr lang="en-US" b="1" i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683304" y="2797596"/>
            <a:ext cx="4103097" cy="3652092"/>
          </a:xfrm>
          <a:prstGeom prst="rect">
            <a:avLst/>
          </a:prstGeom>
        </p:spPr>
        <p:txBody>
          <a:bodyPr wrap="square">
            <a:normAutofit/>
          </a:bodyPr>
          <a:lstStyle/>
          <a:p>
            <a:pPr algn="ctr"/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41878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2D69BB5-C6FB-978F-C37F-0C791CE683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19204"/>
            <a:ext cx="8229600" cy="5230484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sz="18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IMA authorizations are individual military manpower positions</a:t>
            </a:r>
          </a:p>
          <a:p>
            <a:pPr marL="0" indent="0" algn="l">
              <a:buNone/>
            </a:pPr>
            <a:r>
              <a:rPr lang="en-US" sz="18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identified as necessary to augment the Active Component (AC) structure of the Department of Defense or other U.S. Government departments or agencies to support: </a:t>
            </a:r>
          </a:p>
          <a:p>
            <a:pPr marL="0" indent="0" algn="l">
              <a:buNone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en-US" sz="1800" b="1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obilization</a:t>
            </a:r>
            <a:r>
              <a:rPr lang="en-US" sz="18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 (including premobilization and/or post-mobilization) requirements</a:t>
            </a:r>
          </a:p>
          <a:p>
            <a:endParaRPr lang="en-US" sz="1800" b="0" i="0" u="none" strike="noStrike" baseline="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US" sz="1800" b="1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ontingency 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-US" sz="1800" b="1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perations </a:t>
            </a:r>
          </a:p>
          <a:p>
            <a:endParaRPr lang="en-US" sz="1800" b="0" i="0" u="none" strike="noStrike" baseline="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-US" sz="1800" b="1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perations other than war </a:t>
            </a:r>
            <a:r>
              <a:rPr lang="en-US" sz="180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(formally MOOTW)</a:t>
            </a:r>
          </a:p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-US" sz="1800" b="1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ther specialized or technical requirements</a:t>
            </a:r>
          </a:p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1B336EC-2507-02CE-D9E0-0DE30FEB21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100" y="59864"/>
            <a:ext cx="7543800" cy="909638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Definitions</a:t>
            </a:r>
            <a:br>
              <a:rPr lang="en-US" i="0" u="none" strike="noStrike" baseline="0" dirty="0">
                <a:latin typeface="+mj-lt"/>
              </a:rPr>
            </a:br>
            <a:r>
              <a:rPr lang="en-US" sz="2000" i="0" u="none" strike="noStrike" baseline="0" dirty="0">
                <a:latin typeface="+mj-lt"/>
              </a:rPr>
              <a:t>CJCSI 1001.01B Enclosure K</a:t>
            </a:r>
            <a:endParaRPr lang="en-US" sz="3200" dirty="0">
              <a:latin typeface="+mj-lt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178E5B-5920-73E3-1DA7-79C73CE102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B3F943D1-D1AE-4341-9105-56E97F7A3E1D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7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D4C730A-8025-43D4-4C73-DFFB5B392D7B}"/>
              </a:ext>
            </a:extLst>
          </p:cNvPr>
          <p:cNvSpPr txBox="1"/>
          <p:nvPr/>
        </p:nvSpPr>
        <p:spPr>
          <a:xfrm>
            <a:off x="457200" y="5385078"/>
            <a:ext cx="8312394" cy="348410"/>
          </a:xfrm>
          <a:prstGeom prst="rect">
            <a:avLst/>
          </a:prstGeom>
          <a:solidFill>
            <a:srgbClr val="FFFF00"/>
          </a:solidFill>
          <a:ln w="25400">
            <a:solidFill>
              <a:srgbClr val="FF0000"/>
            </a:solidFill>
          </a:ln>
        </p:spPr>
        <p:txBody>
          <a:bodyPr wrap="none" rtlCol="0">
            <a:noAutofit/>
          </a:bodyPr>
          <a:lstStyle/>
          <a:p>
            <a:pPr marL="0" indent="0">
              <a:buNone/>
            </a:pPr>
            <a:r>
              <a:rPr lang="en-US" sz="1800" b="0" i="0" u="none" strike="noStrike" baseline="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IMAs are </a:t>
            </a:r>
            <a:r>
              <a:rPr lang="en-US" sz="1800" b="0" i="0" u="none" strike="noStrike" baseline="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SelRes</a:t>
            </a:r>
            <a:r>
              <a:rPr lang="en-US" sz="1800" b="0" i="0" u="none" strike="noStrike" baseline="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members of the Ready Reserve who fill those authorized IMA positions</a:t>
            </a:r>
            <a:endParaRPr lang="en-US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03734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998" y="0"/>
            <a:ext cx="7543800" cy="909638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Definitions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1600" dirty="0"/>
              <a:t>MCO 1001.61 &amp; MCO 1001.62</a:t>
            </a:r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B3F943D1-D1AE-4341-9105-56E97F7A3E1D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8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8599" y="1365139"/>
            <a:ext cx="8716617" cy="519164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Contingency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An operation designated by SecDef or POTUS in which military members may be involved in military actions, operations, or hostilities.</a:t>
            </a:r>
            <a:endParaRPr lang="en-US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Individual Augment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An unfunded temporary duty position identified to augment an organization during contingencies.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Service Augment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Marine Corps IA billet that is either an </a:t>
            </a: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emergent requirement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 </a:t>
            </a: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vacant chargeable structure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directed for staffing by M&amp;RA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Individual Mobilization Augmentee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A part-time SelRes requirement within an Active Component organization to facilitate: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Mass mobilization of the IRR (When did this happen last?)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Expand AC capacity for contingency operations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Provide Stability Operation capabilities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Provide other specialized/technical capabilities</a:t>
            </a:r>
          </a:p>
          <a:p>
            <a:pPr marL="285750" lvl="1" indent="-285750">
              <a:buFont typeface="Wingdings" panose="05000000000000000000" pitchFamily="2" charset="2"/>
              <a:buChar char="Ø"/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683304" y="2797596"/>
            <a:ext cx="4103097" cy="3652092"/>
          </a:xfrm>
          <a:prstGeom prst="rect">
            <a:avLst/>
          </a:prstGeom>
        </p:spPr>
        <p:txBody>
          <a:bodyPr wrap="square">
            <a:normAutofit/>
          </a:bodyPr>
          <a:lstStyle/>
          <a:p>
            <a:pPr algn="ctr"/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12285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998" y="0"/>
            <a:ext cx="7543800" cy="909638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IMA Requirement Criteria</a:t>
            </a:r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B3F943D1-D1AE-4341-9105-56E97F7A3E1D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9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39642" y="1176296"/>
            <a:ext cx="8795028" cy="5592252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1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Purpose of IMA: 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maintain a population of Reserve Marines that are integrated with AC organizations and are </a:t>
            </a:r>
            <a:r>
              <a:rPr lang="en-US" sz="1400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ready to activate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when called upon by the Service.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1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Mobilization requirements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During declared war or national emergency, serve as “warm start” for mobilization of IRR, Standby Reserve, and Retired Reserve.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Examples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 Mobilization enabler organizations (DSS, DPC, SOI, etc) and billets with MEFs/Installations for receiving and integrating Reserves.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1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Contingency operations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During heightened mission posture, due to contingency operations, provides the ability to rapidly expand an organization beyond what is required during steady state.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Examples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Joint, MARFOR, and MEF staff augments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1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Stability operations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Personnel with an MOS associated with Joint Stability functions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Examples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 Law Enforcement, Civil Affairs, Legal Support, Engineering, etc.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1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Specialized and technical requirements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Personnel with an MOS in higher demand on Active Duty than the Service’s ability to produce and maintain, as determined by M&amp;RA.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Examples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Electronic Intel, Cryptologic Linguist Operators, Air Delivery, CI/HUMINT, Recon, etc.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lvl="1" indent="-285750">
              <a:buFont typeface="Wingdings" panose="05000000000000000000" pitchFamily="2" charset="2"/>
              <a:buChar char="Ø"/>
            </a:pPr>
            <a:r>
              <a:rPr lang="en-US" sz="1400" b="1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Talent Management?  Filling AC Gaps not directly associated with the above criteria?</a:t>
            </a:r>
          </a:p>
          <a:p>
            <a:pPr marL="742950" lvl="2" indent="-285750">
              <a:buFont typeface="Arial" panose="020B0604020202020204" pitchFamily="34" charset="0"/>
              <a:buChar char="•"/>
            </a:pPr>
            <a:r>
              <a:rPr lang="en-US" sz="1400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HDLD MOS (17XX / 26XX)</a:t>
            </a:r>
          </a:p>
          <a:p>
            <a:pPr marL="742950" lvl="2" indent="-285750">
              <a:buFont typeface="Arial" panose="020B0604020202020204" pitchFamily="34" charset="0"/>
              <a:buChar char="•"/>
            </a:pPr>
            <a:r>
              <a:rPr lang="en-US" sz="1400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Low AC retention MOS, e. g. Pilots / Aircrew, Intel, etc. </a:t>
            </a:r>
          </a:p>
          <a:p>
            <a:pPr marL="285750" lvl="1" indent="-285750">
              <a:buFont typeface="Wingdings" panose="05000000000000000000" pitchFamily="2" charset="2"/>
              <a:buChar char="Ø"/>
            </a:pP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1742079"/>
      </p:ext>
    </p:extLst>
  </p:cSld>
  <p:clrMapOvr>
    <a:masterClrMapping/>
  </p:clrMapOvr>
</p:sld>
</file>

<file path=ppt/theme/theme1.xml><?xml version="1.0" encoding="utf-8"?>
<a:theme xmlns:a="http://schemas.openxmlformats.org/drawingml/2006/main" name="4_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TaxCatchAll xmlns="c8b23bf0-14a6-4515-af86-e78cc3fc1768" xsi:nil="true"/>
    <lcf76f155ced4ddcb4097134ff3c332f xmlns="0f774eea-d462-45fc-a2a7-b75e705b9c90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8B416541D4B5D4F8CE99F9E17EC40F0" ma:contentTypeVersion="14" ma:contentTypeDescription="Create a new document." ma:contentTypeScope="" ma:versionID="42621889411bd451ed696eee60943840">
  <xsd:schema xmlns:xsd="http://www.w3.org/2001/XMLSchema" xmlns:xs="http://www.w3.org/2001/XMLSchema" xmlns:p="http://schemas.microsoft.com/office/2006/metadata/properties" xmlns:ns1="http://schemas.microsoft.com/sharepoint/v3" xmlns:ns2="0f774eea-d462-45fc-a2a7-b75e705b9c90" xmlns:ns3="c8b23bf0-14a6-4515-af86-e78cc3fc1768" targetNamespace="http://schemas.microsoft.com/office/2006/metadata/properties" ma:root="true" ma:fieldsID="5f4a196ce3505b73461fd992fd1db798" ns1:_="" ns2:_="" ns3:_="">
    <xsd:import namespace="http://schemas.microsoft.com/sharepoint/v3"/>
    <xsd:import namespace="0f774eea-d462-45fc-a2a7-b75e705b9c90"/>
    <xsd:import namespace="c8b23bf0-14a6-4515-af86-e78cc3fc176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1:_ip_UnifiedCompliancePolicyProperties" minOccurs="0"/>
                <xsd:element ref="ns1:_ip_UnifiedCompliancePolicyUIAction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774eea-d462-45fc-a2a7-b75e705b9c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1c7be36e-9551-4638-a550-39ad8744497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1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b23bf0-14a6-4515-af86-e78cc3fc1768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32dc79f0-6936-4b84-a2e8-3fb122b45442}" ma:internalName="TaxCatchAll" ma:showField="CatchAllData" ma:web="c8b23bf0-14a6-4515-af86-e78cc3fc176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92064A8-3A07-41C7-BD3F-822B8DEF5BE7}">
  <ds:schemaRefs>
    <ds:schemaRef ds:uri="http://www.w3.org/XML/1998/namespace"/>
    <ds:schemaRef ds:uri="http://schemas.microsoft.com/office/2006/metadata/properties"/>
    <ds:schemaRef ds:uri="http://schemas.microsoft.com/office/2006/documentManagement/types"/>
    <ds:schemaRef ds:uri="a79b8b49-c2c3-4496-8621-ea3060d8f573"/>
    <ds:schemaRef ds:uri="http://purl.org/dc/terms/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6008288d-7a8c-4023-89c5-8237c963b861"/>
    <ds:schemaRef ds:uri="http://purl.org/dc/elements/1.1/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04ABCDD5-1322-4482-912E-98A8013C199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D2DD145-48E2-4691-B33A-9EED0056A566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14695</TotalTime>
  <Words>2518</Words>
  <Application>Microsoft Office PowerPoint</Application>
  <PresentationFormat>On-screen Show (4:3)</PresentationFormat>
  <Paragraphs>794</Paragraphs>
  <Slides>20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Courier New</vt:lpstr>
      <vt:lpstr>Wingdings</vt:lpstr>
      <vt:lpstr>Wingdings 2</vt:lpstr>
      <vt:lpstr>4_Office Theme</vt:lpstr>
      <vt:lpstr>PowerPoint Presentation</vt:lpstr>
      <vt:lpstr>Agenda</vt:lpstr>
      <vt:lpstr>Core Issues</vt:lpstr>
      <vt:lpstr>Core Issue Solutions</vt:lpstr>
      <vt:lpstr>IMA Requirement Guidance</vt:lpstr>
      <vt:lpstr>Definitions CJCSI 1001.01B</vt:lpstr>
      <vt:lpstr>Definitions CJCSI 1001.01B Enclosure K</vt:lpstr>
      <vt:lpstr>Definitions MCO 1001.61 &amp; MCO 1001.62</vt:lpstr>
      <vt:lpstr>IMA Requirement Criteria</vt:lpstr>
      <vt:lpstr>IMA Validation Criteria</vt:lpstr>
      <vt:lpstr>IMA Review</vt:lpstr>
      <vt:lpstr>Annual Structure Review Cycle</vt:lpstr>
      <vt:lpstr>IMA Review Processes </vt:lpstr>
      <vt:lpstr>IMA Review Processes </vt:lpstr>
      <vt:lpstr>FY22-24 IMA Review </vt:lpstr>
      <vt:lpstr>FY22-24 IMA Review (cont.) </vt:lpstr>
      <vt:lpstr>FY22-24 IMA Review (cont.) </vt:lpstr>
      <vt:lpstr>PowerPoint Presentation</vt:lpstr>
      <vt:lpstr> CY25 IMA Review Tentative Timeline</vt:lpstr>
      <vt:lpstr>Discussion / Feedback</vt:lpstr>
    </vt:vector>
  </TitlesOfParts>
  <Company>USMC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Aymond LtCol Jerry L</dc:creator>
  <cp:lastModifiedBy>Pabst LtCol Scott L</cp:lastModifiedBy>
  <cp:revision>824</cp:revision>
  <cp:lastPrinted>2022-05-04T15:07:31Z</cp:lastPrinted>
  <dcterms:created xsi:type="dcterms:W3CDTF">2019-06-04T18:17:47Z</dcterms:created>
  <dcterms:modified xsi:type="dcterms:W3CDTF">2024-05-03T18:56:35Z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0x01010048B416541D4B5D4F8CE99F9E17EC40F0</vt:lpwstr>
  </property>
  <property fmtid="{D5CDD505-2E9C-101B-9397-08002B2CF9AE}" pid="3" name="_dlc_DocIdItemGuid">
    <vt:lpwstr>47cd71f9-f659-44ef-81ac-b0dbae392265</vt:lpwstr>
  </property>
  <property fmtid="{D5CDD505-2E9C-101B-9397-08002B2CF9AE}" pid="4" name="Order">
    <vt:r8>674200</vt:r8>
  </property>
  <property fmtid="{D5CDD505-2E9C-101B-9397-08002B2CF9AE}" pid="5" name="_ExtendedDescription">
    <vt:lpwstr/>
  </property>
</Properties>
</file>