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6" r:id="rId5"/>
  </p:sldMasterIdLst>
  <p:notesMasterIdLst>
    <p:notesMasterId r:id="rId37"/>
  </p:notesMasterIdLst>
  <p:handoutMasterIdLst>
    <p:handoutMasterId r:id="rId38"/>
  </p:handoutMasterIdLst>
  <p:sldIdLst>
    <p:sldId id="274" r:id="rId6"/>
    <p:sldId id="364" r:id="rId7"/>
    <p:sldId id="366" r:id="rId8"/>
    <p:sldId id="374" r:id="rId9"/>
    <p:sldId id="375" r:id="rId10"/>
    <p:sldId id="377" r:id="rId11"/>
    <p:sldId id="378" r:id="rId12"/>
    <p:sldId id="379" r:id="rId13"/>
    <p:sldId id="380" r:id="rId14"/>
    <p:sldId id="381" r:id="rId15"/>
    <p:sldId id="394" r:id="rId16"/>
    <p:sldId id="392" r:id="rId17"/>
    <p:sldId id="391" r:id="rId18"/>
    <p:sldId id="393" r:id="rId19"/>
    <p:sldId id="382" r:id="rId20"/>
    <p:sldId id="383" r:id="rId21"/>
    <p:sldId id="395" r:id="rId22"/>
    <p:sldId id="396" r:id="rId23"/>
    <p:sldId id="403" r:id="rId24"/>
    <p:sldId id="397" r:id="rId25"/>
    <p:sldId id="404" r:id="rId26"/>
    <p:sldId id="399" r:id="rId27"/>
    <p:sldId id="402" r:id="rId28"/>
    <p:sldId id="387" r:id="rId29"/>
    <p:sldId id="369" r:id="rId30"/>
    <p:sldId id="389" r:id="rId31"/>
    <p:sldId id="390" r:id="rId32"/>
    <p:sldId id="321" r:id="rId33"/>
    <p:sldId id="384" r:id="rId34"/>
    <p:sldId id="351" r:id="rId35"/>
    <p:sldId id="405" r:id="rId36"/>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D065419B-194B-465A-BF17-62999172EC00}">
          <p14:sldIdLst>
            <p14:sldId id="274"/>
            <p14:sldId id="364"/>
            <p14:sldId id="366"/>
            <p14:sldId id="374"/>
            <p14:sldId id="375"/>
            <p14:sldId id="377"/>
            <p14:sldId id="378"/>
            <p14:sldId id="379"/>
            <p14:sldId id="380"/>
            <p14:sldId id="381"/>
            <p14:sldId id="394"/>
            <p14:sldId id="392"/>
            <p14:sldId id="391"/>
            <p14:sldId id="393"/>
            <p14:sldId id="382"/>
            <p14:sldId id="383"/>
            <p14:sldId id="395"/>
            <p14:sldId id="396"/>
            <p14:sldId id="403"/>
            <p14:sldId id="397"/>
            <p14:sldId id="404"/>
            <p14:sldId id="399"/>
            <p14:sldId id="402"/>
            <p14:sldId id="387"/>
            <p14:sldId id="369"/>
            <p14:sldId id="389"/>
            <p14:sldId id="390"/>
            <p14:sldId id="321"/>
            <p14:sldId id="384"/>
            <p14:sldId id="351"/>
            <p14:sldId id="405"/>
          </p14:sldIdLst>
        </p14:section>
      </p14:sectionLst>
    </p:ext>
    <p:ext uri="{EFAFB233-063F-42B5-8137-9DF3F51BA10A}">
      <p15:sldGuideLst xmlns:p15="http://schemas.microsoft.com/office/powerpoint/2012/main">
        <p15:guide id="3" orient="horz">
          <p15:clr>
            <a:srgbClr val="A4A3A4"/>
          </p15:clr>
        </p15:guide>
        <p15:guide id="4">
          <p15:clr>
            <a:srgbClr val="A4A3A4"/>
          </p15:clr>
        </p15:guide>
        <p15:guide id="7" orient="horz" pos="4320" userDrawn="1">
          <p15:clr>
            <a:srgbClr val="A4A3A4"/>
          </p15:clr>
        </p15:guide>
        <p15:guide id="8" pos="289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274"/>
    <a:srgbClr val="A71932"/>
    <a:srgbClr val="F2F2F2"/>
    <a:srgbClr val="C1C6C8"/>
    <a:srgbClr val="041E42"/>
    <a:srgbClr val="000000"/>
    <a:srgbClr val="242C50"/>
    <a:srgbClr val="BCBCBC"/>
    <a:srgbClr val="D8DCD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84161" autoAdjust="0"/>
  </p:normalViewPr>
  <p:slideViewPr>
    <p:cSldViewPr snapToGrid="0" snapToObjects="1">
      <p:cViewPr>
        <p:scale>
          <a:sx n="60" d="100"/>
          <a:sy n="60" d="100"/>
        </p:scale>
        <p:origin x="1578" y="48"/>
      </p:cViewPr>
      <p:guideLst>
        <p:guide orient="horz"/>
        <p:guide/>
        <p:guide orient="horz" pos="4320"/>
        <p:guide pos="2891"/>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p:cViewPr varScale="1">
        <p:scale>
          <a:sx n="81" d="100"/>
          <a:sy n="81" d="100"/>
        </p:scale>
        <p:origin x="3858"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en LtCol Nathan J" userId="480e3cbb-0dfc-4ec1-ac3a-a57f49869e18" providerId="ADAL" clId="{DA6BAB6C-D6DA-4C66-BA3E-B8039E3C0A41}"/>
    <pc:docChg chg="undo custSel addSld delSld modSld sldOrd modSection">
      <pc:chgData name="Braden LtCol Nathan J" userId="480e3cbb-0dfc-4ec1-ac3a-a57f49869e18" providerId="ADAL" clId="{DA6BAB6C-D6DA-4C66-BA3E-B8039E3C0A41}" dt="2024-05-01T17:59:38.009" v="205" actId="20577"/>
      <pc:docMkLst>
        <pc:docMk/>
      </pc:docMkLst>
      <pc:sldChg chg="modSp mod">
        <pc:chgData name="Braden LtCol Nathan J" userId="480e3cbb-0dfc-4ec1-ac3a-a57f49869e18" providerId="ADAL" clId="{DA6BAB6C-D6DA-4C66-BA3E-B8039E3C0A41}" dt="2024-05-01T17:59:38.009" v="205" actId="20577"/>
        <pc:sldMkLst>
          <pc:docMk/>
          <pc:sldMk cId="1375620339" sldId="274"/>
        </pc:sldMkLst>
        <pc:spChg chg="mod">
          <ac:chgData name="Braden LtCol Nathan J" userId="480e3cbb-0dfc-4ec1-ac3a-a57f49869e18" providerId="ADAL" clId="{DA6BAB6C-D6DA-4C66-BA3E-B8039E3C0A41}" dt="2024-05-01T17:59:38.009" v="205" actId="20577"/>
          <ac:spMkLst>
            <pc:docMk/>
            <pc:sldMk cId="1375620339" sldId="274"/>
            <ac:spMk id="2" creationId="{00000000-0000-0000-0000-000000000000}"/>
          </ac:spMkLst>
        </pc:spChg>
      </pc:sldChg>
      <pc:sldChg chg="ord">
        <pc:chgData name="Braden LtCol Nathan J" userId="480e3cbb-0dfc-4ec1-ac3a-a57f49869e18" providerId="ADAL" clId="{DA6BAB6C-D6DA-4C66-BA3E-B8039E3C0A41}" dt="2024-05-01T17:52:50.709" v="169"/>
        <pc:sldMkLst>
          <pc:docMk/>
          <pc:sldMk cId="360015444" sldId="351"/>
        </pc:sldMkLst>
      </pc:sldChg>
      <pc:sldChg chg="modSp mod">
        <pc:chgData name="Braden LtCol Nathan J" userId="480e3cbb-0dfc-4ec1-ac3a-a57f49869e18" providerId="ADAL" clId="{DA6BAB6C-D6DA-4C66-BA3E-B8039E3C0A41}" dt="2024-05-01T17:55:30.811" v="175" actId="20577"/>
        <pc:sldMkLst>
          <pc:docMk/>
          <pc:sldMk cId="2989021787" sldId="364"/>
        </pc:sldMkLst>
        <pc:spChg chg="mod">
          <ac:chgData name="Braden LtCol Nathan J" userId="480e3cbb-0dfc-4ec1-ac3a-a57f49869e18" providerId="ADAL" clId="{DA6BAB6C-D6DA-4C66-BA3E-B8039E3C0A41}" dt="2024-05-01T17:55:30.811" v="175" actId="20577"/>
          <ac:spMkLst>
            <pc:docMk/>
            <pc:sldMk cId="2989021787" sldId="364"/>
            <ac:spMk id="2" creationId="{00000000-0000-0000-0000-000000000000}"/>
          </ac:spMkLst>
        </pc:spChg>
      </pc:sldChg>
      <pc:sldChg chg="modSp mod">
        <pc:chgData name="Braden LtCol Nathan J" userId="480e3cbb-0dfc-4ec1-ac3a-a57f49869e18" providerId="ADAL" clId="{DA6BAB6C-D6DA-4C66-BA3E-B8039E3C0A41}" dt="2024-05-01T17:45:23.514" v="67" actId="20577"/>
        <pc:sldMkLst>
          <pc:docMk/>
          <pc:sldMk cId="1089044401" sldId="366"/>
        </pc:sldMkLst>
        <pc:spChg chg="mod">
          <ac:chgData name="Braden LtCol Nathan J" userId="480e3cbb-0dfc-4ec1-ac3a-a57f49869e18" providerId="ADAL" clId="{DA6BAB6C-D6DA-4C66-BA3E-B8039E3C0A41}" dt="2024-05-01T17:45:23.514" v="67" actId="20577"/>
          <ac:spMkLst>
            <pc:docMk/>
            <pc:sldMk cId="1089044401" sldId="366"/>
            <ac:spMk id="2" creationId="{00000000-0000-0000-0000-000000000000}"/>
          </ac:spMkLst>
        </pc:spChg>
      </pc:sldChg>
      <pc:sldChg chg="modSp mod">
        <pc:chgData name="Braden LtCol Nathan J" userId="480e3cbb-0dfc-4ec1-ac3a-a57f49869e18" providerId="ADAL" clId="{DA6BAB6C-D6DA-4C66-BA3E-B8039E3C0A41}" dt="2024-05-01T17:55:46.250" v="176" actId="20577"/>
        <pc:sldMkLst>
          <pc:docMk/>
          <pc:sldMk cId="1789656962" sldId="369"/>
        </pc:sldMkLst>
        <pc:spChg chg="mod">
          <ac:chgData name="Braden LtCol Nathan J" userId="480e3cbb-0dfc-4ec1-ac3a-a57f49869e18" providerId="ADAL" clId="{DA6BAB6C-D6DA-4C66-BA3E-B8039E3C0A41}" dt="2024-05-01T17:55:46.250" v="176" actId="20577"/>
          <ac:spMkLst>
            <pc:docMk/>
            <pc:sldMk cId="1789656962" sldId="369"/>
            <ac:spMk id="5" creationId="{00000000-0000-0000-0000-000000000000}"/>
          </ac:spMkLst>
        </pc:spChg>
      </pc:sldChg>
      <pc:sldChg chg="modSp mod">
        <pc:chgData name="Braden LtCol Nathan J" userId="480e3cbb-0dfc-4ec1-ac3a-a57f49869e18" providerId="ADAL" clId="{DA6BAB6C-D6DA-4C66-BA3E-B8039E3C0A41}" dt="2024-05-01T17:39:45.056" v="30" actId="20577"/>
        <pc:sldMkLst>
          <pc:docMk/>
          <pc:sldMk cId="2660480768" sldId="374"/>
        </pc:sldMkLst>
        <pc:spChg chg="mod">
          <ac:chgData name="Braden LtCol Nathan J" userId="480e3cbb-0dfc-4ec1-ac3a-a57f49869e18" providerId="ADAL" clId="{DA6BAB6C-D6DA-4C66-BA3E-B8039E3C0A41}" dt="2024-05-01T17:39:45.056" v="30" actId="20577"/>
          <ac:spMkLst>
            <pc:docMk/>
            <pc:sldMk cId="2660480768" sldId="374"/>
            <ac:spMk id="2" creationId="{00000000-0000-0000-0000-000000000000}"/>
          </ac:spMkLst>
        </pc:spChg>
      </pc:sldChg>
      <pc:sldChg chg="modSp mod">
        <pc:chgData name="Braden LtCol Nathan J" userId="480e3cbb-0dfc-4ec1-ac3a-a57f49869e18" providerId="ADAL" clId="{DA6BAB6C-D6DA-4C66-BA3E-B8039E3C0A41}" dt="2024-05-01T17:46:21.760" v="88" actId="20577"/>
        <pc:sldMkLst>
          <pc:docMk/>
          <pc:sldMk cId="399745813" sldId="375"/>
        </pc:sldMkLst>
        <pc:spChg chg="mod">
          <ac:chgData name="Braden LtCol Nathan J" userId="480e3cbb-0dfc-4ec1-ac3a-a57f49869e18" providerId="ADAL" clId="{DA6BAB6C-D6DA-4C66-BA3E-B8039E3C0A41}" dt="2024-05-01T17:46:21.760" v="88" actId="20577"/>
          <ac:spMkLst>
            <pc:docMk/>
            <pc:sldMk cId="399745813" sldId="375"/>
            <ac:spMk id="2" creationId="{00000000-0000-0000-0000-000000000000}"/>
          </ac:spMkLst>
        </pc:spChg>
      </pc:sldChg>
      <pc:sldChg chg="modSp mod">
        <pc:chgData name="Braden LtCol Nathan J" userId="480e3cbb-0dfc-4ec1-ac3a-a57f49869e18" providerId="ADAL" clId="{DA6BAB6C-D6DA-4C66-BA3E-B8039E3C0A41}" dt="2024-05-01T17:46:38.217" v="105" actId="20577"/>
        <pc:sldMkLst>
          <pc:docMk/>
          <pc:sldMk cId="1745542144" sldId="377"/>
        </pc:sldMkLst>
        <pc:spChg chg="mod">
          <ac:chgData name="Braden LtCol Nathan J" userId="480e3cbb-0dfc-4ec1-ac3a-a57f49869e18" providerId="ADAL" clId="{DA6BAB6C-D6DA-4C66-BA3E-B8039E3C0A41}" dt="2024-05-01T17:46:38.217" v="105" actId="20577"/>
          <ac:spMkLst>
            <pc:docMk/>
            <pc:sldMk cId="1745542144" sldId="377"/>
            <ac:spMk id="2" creationId="{00000000-0000-0000-0000-000000000000}"/>
          </ac:spMkLst>
        </pc:spChg>
      </pc:sldChg>
      <pc:sldChg chg="modSp mod">
        <pc:chgData name="Braden LtCol Nathan J" userId="480e3cbb-0dfc-4ec1-ac3a-a57f49869e18" providerId="ADAL" clId="{DA6BAB6C-D6DA-4C66-BA3E-B8039E3C0A41}" dt="2024-05-01T17:47:25.301" v="122" actId="20577"/>
        <pc:sldMkLst>
          <pc:docMk/>
          <pc:sldMk cId="3515433201" sldId="380"/>
        </pc:sldMkLst>
        <pc:spChg chg="mod">
          <ac:chgData name="Braden LtCol Nathan J" userId="480e3cbb-0dfc-4ec1-ac3a-a57f49869e18" providerId="ADAL" clId="{DA6BAB6C-D6DA-4C66-BA3E-B8039E3C0A41}" dt="2024-05-01T17:47:25.301" v="122" actId="20577"/>
          <ac:spMkLst>
            <pc:docMk/>
            <pc:sldMk cId="3515433201" sldId="380"/>
            <ac:spMk id="4" creationId="{00000000-0000-0000-0000-000000000000}"/>
          </ac:spMkLst>
        </pc:spChg>
      </pc:sldChg>
      <pc:sldChg chg="ord">
        <pc:chgData name="Braden LtCol Nathan J" userId="480e3cbb-0dfc-4ec1-ac3a-a57f49869e18" providerId="ADAL" clId="{DA6BAB6C-D6DA-4C66-BA3E-B8039E3C0A41}" dt="2024-05-01T17:53:19.276" v="171"/>
        <pc:sldMkLst>
          <pc:docMk/>
          <pc:sldMk cId="2165020735" sldId="384"/>
        </pc:sldMkLst>
      </pc:sldChg>
      <pc:sldChg chg="modSp mod modNotesTx">
        <pc:chgData name="Braden LtCol Nathan J" userId="480e3cbb-0dfc-4ec1-ac3a-a57f49869e18" providerId="ADAL" clId="{DA6BAB6C-D6DA-4C66-BA3E-B8039E3C0A41}" dt="2024-05-01T17:51:49.498" v="165" actId="20577"/>
        <pc:sldMkLst>
          <pc:docMk/>
          <pc:sldMk cId="739073357" sldId="390"/>
        </pc:sldMkLst>
        <pc:spChg chg="mod">
          <ac:chgData name="Braden LtCol Nathan J" userId="480e3cbb-0dfc-4ec1-ac3a-a57f49869e18" providerId="ADAL" clId="{DA6BAB6C-D6DA-4C66-BA3E-B8039E3C0A41}" dt="2024-05-01T17:51:49.498" v="165" actId="20577"/>
          <ac:spMkLst>
            <pc:docMk/>
            <pc:sldMk cId="739073357" sldId="390"/>
            <ac:spMk id="61443" creationId="{00000000-0000-0000-0000-000000000000}"/>
          </ac:spMkLst>
        </pc:spChg>
      </pc:sldChg>
      <pc:sldChg chg="modSp mod">
        <pc:chgData name="Braden LtCol Nathan J" userId="480e3cbb-0dfc-4ec1-ac3a-a57f49869e18" providerId="ADAL" clId="{DA6BAB6C-D6DA-4C66-BA3E-B8039E3C0A41}" dt="2024-05-01T17:56:58.954" v="188" actId="20577"/>
        <pc:sldMkLst>
          <pc:docMk/>
          <pc:sldMk cId="787531258" sldId="395"/>
        </pc:sldMkLst>
        <pc:spChg chg="mod">
          <ac:chgData name="Braden LtCol Nathan J" userId="480e3cbb-0dfc-4ec1-ac3a-a57f49869e18" providerId="ADAL" clId="{DA6BAB6C-D6DA-4C66-BA3E-B8039E3C0A41}" dt="2024-05-01T17:56:58.954" v="188" actId="20577"/>
          <ac:spMkLst>
            <pc:docMk/>
            <pc:sldMk cId="787531258" sldId="395"/>
            <ac:spMk id="29699" creationId="{00000000-0000-0000-0000-000000000000}"/>
          </ac:spMkLst>
        </pc:spChg>
      </pc:sldChg>
      <pc:sldChg chg="ord">
        <pc:chgData name="Braden LtCol Nathan J" userId="480e3cbb-0dfc-4ec1-ac3a-a57f49869e18" providerId="ADAL" clId="{DA6BAB6C-D6DA-4C66-BA3E-B8039E3C0A41}" dt="2024-05-01T17:54:35.926" v="173"/>
        <pc:sldMkLst>
          <pc:docMk/>
          <pc:sldMk cId="1236187456" sldId="403"/>
        </pc:sldMkLst>
      </pc:sldChg>
      <pc:sldChg chg="ord">
        <pc:chgData name="Braden LtCol Nathan J" userId="480e3cbb-0dfc-4ec1-ac3a-a57f49869e18" providerId="ADAL" clId="{DA6BAB6C-D6DA-4C66-BA3E-B8039E3C0A41}" dt="2024-05-01T17:52:48.261" v="167"/>
        <pc:sldMkLst>
          <pc:docMk/>
          <pc:sldMk cId="2764198793" sldId="405"/>
        </pc:sldMkLst>
      </pc:sldChg>
      <pc:sldChg chg="new del">
        <pc:chgData name="Braden LtCol Nathan J" userId="480e3cbb-0dfc-4ec1-ac3a-a57f49869e18" providerId="ADAL" clId="{DA6BAB6C-D6DA-4C66-BA3E-B8039E3C0A41}" dt="2024-05-01T17:44:11.470" v="32" actId="680"/>
        <pc:sldMkLst>
          <pc:docMk/>
          <pc:sldMk cId="3290876480" sldId="406"/>
        </pc:sldMkLst>
      </pc:sldChg>
    </pc:docChg>
  </pc:docChgLst>
</pc:chgInfo>
</file>

<file path=ppt/diagrams/_rels/data5.xml.rels><?xml version="1.0" encoding="UTF-8" standalone="yes"?>
<Relationships xmlns="http://schemas.openxmlformats.org/package/2006/relationships"><Relationship Id="rId1" Type="http://schemas.openxmlformats.org/officeDocument/2006/relationships/hyperlink" Target="http://www.tricare.mil/MTF"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www.tricare.mil/MTF"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www.tricare.mil/MTF"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www.tricare.mil/MTF"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79B04-5321-448A-B3C2-468AAFC08982}" type="doc">
      <dgm:prSet loTypeId="urn:microsoft.com/office/officeart/2005/8/layout/default" loCatId="list" qsTypeId="urn:microsoft.com/office/officeart/2005/8/quickstyle/simple5" qsCatId="simple" csTypeId="urn:microsoft.com/office/officeart/2005/8/colors/accent1_3" csCatId="accent1" phldr="1"/>
      <dgm:spPr/>
      <dgm:t>
        <a:bodyPr/>
        <a:lstStyle/>
        <a:p>
          <a:endParaRPr lang="en-US"/>
        </a:p>
      </dgm:t>
    </dgm:pt>
    <dgm:pt modelId="{A5FC5604-88A1-43CB-838F-CBF79F2C2E5D}">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Privileges &amp; Responsibilities Statement </a:t>
          </a:r>
        </a:p>
      </dgm:t>
    </dgm:pt>
    <dgm:pt modelId="{8CF56278-C711-4480-BC11-24DC088C670C}" type="parTrans" cxnId="{CFD81D1C-36ED-4068-89FF-C80C0F24BD08}">
      <dgm:prSet/>
      <dgm:spPr/>
      <dgm:t>
        <a:bodyPr/>
        <a:lstStyle/>
        <a:p>
          <a:endParaRPr lang="en-US"/>
        </a:p>
      </dgm:t>
    </dgm:pt>
    <dgm:pt modelId="{23CF8845-F5FB-4761-8CBE-FD84B41D001D}" type="sibTrans" cxnId="{CFD81D1C-36ED-4068-89FF-C80C0F24BD08}">
      <dgm:prSet/>
      <dgm:spPr/>
      <dgm:t>
        <a:bodyPr/>
        <a:lstStyle/>
        <a:p>
          <a:endParaRPr lang="en-US"/>
        </a:p>
      </dgm:t>
    </dgm:pt>
    <dgm:pt modelId="{A30749BB-AAE9-4217-AF84-4F513BC42F22}">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Initial LOD Benefits Request Command Endorsement </a:t>
          </a:r>
        </a:p>
      </dgm:t>
    </dgm:pt>
    <dgm:pt modelId="{E96C4B0C-CA74-4010-9497-3A2E5703364A}" type="parTrans" cxnId="{050F6EC0-C48A-4B77-9DE3-FCCF0BCA3958}">
      <dgm:prSet/>
      <dgm:spPr/>
      <dgm:t>
        <a:bodyPr/>
        <a:lstStyle/>
        <a:p>
          <a:endParaRPr lang="en-US"/>
        </a:p>
      </dgm:t>
    </dgm:pt>
    <dgm:pt modelId="{9BB218CE-9693-40AF-AF44-7A1B5A981F6A}" type="sibTrans" cxnId="{050F6EC0-C48A-4B77-9DE3-FCCF0BCA3958}">
      <dgm:prSet/>
      <dgm:spPr/>
      <dgm:t>
        <a:bodyPr/>
        <a:lstStyle/>
        <a:p>
          <a:endParaRPr lang="en-US"/>
        </a:p>
      </dgm:t>
    </dgm:pt>
    <dgm:pt modelId="{E5FD0A15-EC47-4380-A6DD-46349BA008EE}">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Duty Status</a:t>
          </a:r>
        </a:p>
      </dgm:t>
    </dgm:pt>
    <dgm:pt modelId="{9B02BF6D-9E52-4392-A800-58A4D4A55B9A}" type="parTrans" cxnId="{5ADC615A-122C-4DBE-A12B-8B89362B0634}">
      <dgm:prSet/>
      <dgm:spPr/>
      <dgm:t>
        <a:bodyPr/>
        <a:lstStyle/>
        <a:p>
          <a:endParaRPr lang="en-US"/>
        </a:p>
      </dgm:t>
    </dgm:pt>
    <dgm:pt modelId="{6AE4CC65-D27D-43F3-9F7A-3C1A05330E15}" type="sibTrans" cxnId="{5ADC615A-122C-4DBE-A12B-8B89362B0634}">
      <dgm:prSet/>
      <dgm:spPr/>
      <dgm:t>
        <a:bodyPr/>
        <a:lstStyle/>
        <a:p>
          <a:endParaRPr lang="en-US"/>
        </a:p>
      </dgm:t>
    </dgm:pt>
    <dgm:pt modelId="{DCB8F939-EC66-48A4-AFBC-C5DC1B71A720}">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Mechanism of Injury</a:t>
          </a:r>
        </a:p>
      </dgm:t>
    </dgm:pt>
    <dgm:pt modelId="{9EE72D6A-3811-47E7-A371-53A4559F303B}" type="parTrans" cxnId="{DCB475B0-D4D8-4798-AB7C-5D607B451D06}">
      <dgm:prSet/>
      <dgm:spPr/>
      <dgm:t>
        <a:bodyPr/>
        <a:lstStyle/>
        <a:p>
          <a:endParaRPr lang="en-US"/>
        </a:p>
      </dgm:t>
    </dgm:pt>
    <dgm:pt modelId="{581D3985-42BB-4095-B7D2-A13FBB4C3E93}" type="sibTrans" cxnId="{DCB475B0-D4D8-4798-AB7C-5D607B451D06}">
      <dgm:prSet/>
      <dgm:spPr/>
      <dgm:t>
        <a:bodyPr/>
        <a:lstStyle/>
        <a:p>
          <a:endParaRPr lang="en-US"/>
        </a:p>
      </dgm:t>
    </dgm:pt>
    <dgm:pt modelId="{2B1D36F0-384C-4E5E-8C63-47795DD1E4C5}">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Medical Document/Witness Statement</a:t>
          </a:r>
          <a:endParaRPr lang="en-US" dirty="0"/>
        </a:p>
      </dgm:t>
    </dgm:pt>
    <dgm:pt modelId="{69639988-988A-4189-B1D8-1995B9901C8B}" type="parTrans" cxnId="{24F7E6C8-382F-47DC-A332-F47CCBBFA073}">
      <dgm:prSet/>
      <dgm:spPr/>
      <dgm:t>
        <a:bodyPr/>
        <a:lstStyle/>
        <a:p>
          <a:endParaRPr lang="en-US"/>
        </a:p>
      </dgm:t>
    </dgm:pt>
    <dgm:pt modelId="{B6915AFB-E159-4C33-B020-F3323567B09A}" type="sibTrans" cxnId="{24F7E6C8-382F-47DC-A332-F47CCBBFA073}">
      <dgm:prSet/>
      <dgm:spPr/>
      <dgm:t>
        <a:bodyPr/>
        <a:lstStyle/>
        <a:p>
          <a:endParaRPr lang="en-US"/>
        </a:p>
      </dgm:t>
    </dgm:pt>
    <dgm:pt modelId="{B74884CC-D7A9-4816-A9AA-1CDEE93E4DB8}" type="pres">
      <dgm:prSet presAssocID="{8EF79B04-5321-448A-B3C2-468AAFC08982}" presName="diagram" presStyleCnt="0">
        <dgm:presLayoutVars>
          <dgm:dir/>
          <dgm:resizeHandles val="exact"/>
        </dgm:presLayoutVars>
      </dgm:prSet>
      <dgm:spPr/>
    </dgm:pt>
    <dgm:pt modelId="{583C41A9-ECA0-442E-A21C-D132B37600EC}" type="pres">
      <dgm:prSet presAssocID="{A5FC5604-88A1-43CB-838F-CBF79F2C2E5D}" presName="node" presStyleLbl="node1" presStyleIdx="0" presStyleCnt="5">
        <dgm:presLayoutVars>
          <dgm:bulletEnabled val="1"/>
        </dgm:presLayoutVars>
      </dgm:prSet>
      <dgm:spPr/>
    </dgm:pt>
    <dgm:pt modelId="{F7BD3616-9CB4-440A-B53C-BD069D4724B8}" type="pres">
      <dgm:prSet presAssocID="{23CF8845-F5FB-4761-8CBE-FD84B41D001D}" presName="sibTrans" presStyleCnt="0"/>
      <dgm:spPr/>
    </dgm:pt>
    <dgm:pt modelId="{DF1EF409-E0AC-4318-9653-A7093233AE4C}" type="pres">
      <dgm:prSet presAssocID="{A30749BB-AAE9-4217-AF84-4F513BC42F22}" presName="node" presStyleLbl="node1" presStyleIdx="1" presStyleCnt="5">
        <dgm:presLayoutVars>
          <dgm:bulletEnabled val="1"/>
        </dgm:presLayoutVars>
      </dgm:prSet>
      <dgm:spPr/>
    </dgm:pt>
    <dgm:pt modelId="{C8574B64-9502-4861-8276-5DE7AE9ABCDF}" type="pres">
      <dgm:prSet presAssocID="{9BB218CE-9693-40AF-AF44-7A1B5A981F6A}" presName="sibTrans" presStyleCnt="0"/>
      <dgm:spPr/>
    </dgm:pt>
    <dgm:pt modelId="{379E869C-CC3E-42D8-A8B0-19E3D76D4C14}" type="pres">
      <dgm:prSet presAssocID="{2B1D36F0-384C-4E5E-8C63-47795DD1E4C5}" presName="node" presStyleLbl="node1" presStyleIdx="2" presStyleCnt="5">
        <dgm:presLayoutVars>
          <dgm:bulletEnabled val="1"/>
        </dgm:presLayoutVars>
      </dgm:prSet>
      <dgm:spPr/>
    </dgm:pt>
    <dgm:pt modelId="{856FAC0F-A082-470D-A28B-EC84B1947C85}" type="pres">
      <dgm:prSet presAssocID="{B6915AFB-E159-4C33-B020-F3323567B09A}" presName="sibTrans" presStyleCnt="0"/>
      <dgm:spPr/>
    </dgm:pt>
    <dgm:pt modelId="{1C16980C-116D-4894-AE04-94974F2E149B}" type="pres">
      <dgm:prSet presAssocID="{E5FD0A15-EC47-4380-A6DD-46349BA008EE}" presName="node" presStyleLbl="node1" presStyleIdx="3" presStyleCnt="5">
        <dgm:presLayoutVars>
          <dgm:bulletEnabled val="1"/>
        </dgm:presLayoutVars>
      </dgm:prSet>
      <dgm:spPr/>
    </dgm:pt>
    <dgm:pt modelId="{A9B374C1-6E2D-4179-9560-A3384C98270C}" type="pres">
      <dgm:prSet presAssocID="{6AE4CC65-D27D-43F3-9F7A-3C1A05330E15}" presName="sibTrans" presStyleCnt="0"/>
      <dgm:spPr/>
    </dgm:pt>
    <dgm:pt modelId="{98F3DDAA-D9BC-4E66-864F-621CBB6D1768}" type="pres">
      <dgm:prSet presAssocID="{DCB8F939-EC66-48A4-AFBC-C5DC1B71A720}" presName="node" presStyleLbl="node1" presStyleIdx="4" presStyleCnt="5">
        <dgm:presLayoutVars>
          <dgm:bulletEnabled val="1"/>
        </dgm:presLayoutVars>
      </dgm:prSet>
      <dgm:spPr/>
    </dgm:pt>
  </dgm:ptLst>
  <dgm:cxnLst>
    <dgm:cxn modelId="{CFD81D1C-36ED-4068-89FF-C80C0F24BD08}" srcId="{8EF79B04-5321-448A-B3C2-468AAFC08982}" destId="{A5FC5604-88A1-43CB-838F-CBF79F2C2E5D}" srcOrd="0" destOrd="0" parTransId="{8CF56278-C711-4480-BC11-24DC088C670C}" sibTransId="{23CF8845-F5FB-4761-8CBE-FD84B41D001D}"/>
    <dgm:cxn modelId="{C9AD6625-F77D-4987-8743-A94484054BAD}" type="presOf" srcId="{A30749BB-AAE9-4217-AF84-4F513BC42F22}" destId="{DF1EF409-E0AC-4318-9653-A7093233AE4C}" srcOrd="0" destOrd="0" presId="urn:microsoft.com/office/officeart/2005/8/layout/default"/>
    <dgm:cxn modelId="{93C89C25-8896-42FE-B6ED-B0FE5C8FB406}" type="presOf" srcId="{2B1D36F0-384C-4E5E-8C63-47795DD1E4C5}" destId="{379E869C-CC3E-42D8-A8B0-19E3D76D4C14}" srcOrd="0" destOrd="0" presId="urn:microsoft.com/office/officeart/2005/8/layout/default"/>
    <dgm:cxn modelId="{51FE0E39-48B9-47E7-A7C0-62660F8C9164}" type="presOf" srcId="{8EF79B04-5321-448A-B3C2-468AAFC08982}" destId="{B74884CC-D7A9-4816-A9AA-1CDEE93E4DB8}" srcOrd="0" destOrd="0" presId="urn:microsoft.com/office/officeart/2005/8/layout/default"/>
    <dgm:cxn modelId="{5ADC615A-122C-4DBE-A12B-8B89362B0634}" srcId="{8EF79B04-5321-448A-B3C2-468AAFC08982}" destId="{E5FD0A15-EC47-4380-A6DD-46349BA008EE}" srcOrd="3" destOrd="0" parTransId="{9B02BF6D-9E52-4392-A800-58A4D4A55B9A}" sibTransId="{6AE4CC65-D27D-43F3-9F7A-3C1A05330E15}"/>
    <dgm:cxn modelId="{C68D54A0-86B7-4E01-9233-42FEE5D5E96F}" type="presOf" srcId="{A5FC5604-88A1-43CB-838F-CBF79F2C2E5D}" destId="{583C41A9-ECA0-442E-A21C-D132B37600EC}" srcOrd="0" destOrd="0" presId="urn:microsoft.com/office/officeart/2005/8/layout/default"/>
    <dgm:cxn modelId="{DCB475B0-D4D8-4798-AB7C-5D607B451D06}" srcId="{8EF79B04-5321-448A-B3C2-468AAFC08982}" destId="{DCB8F939-EC66-48A4-AFBC-C5DC1B71A720}" srcOrd="4" destOrd="0" parTransId="{9EE72D6A-3811-47E7-A371-53A4559F303B}" sibTransId="{581D3985-42BB-4095-B7D2-A13FBB4C3E93}"/>
    <dgm:cxn modelId="{050F6EC0-C48A-4B77-9DE3-FCCF0BCA3958}" srcId="{8EF79B04-5321-448A-B3C2-468AAFC08982}" destId="{A30749BB-AAE9-4217-AF84-4F513BC42F22}" srcOrd="1" destOrd="0" parTransId="{E96C4B0C-CA74-4010-9497-3A2E5703364A}" sibTransId="{9BB218CE-9693-40AF-AF44-7A1B5A981F6A}"/>
    <dgm:cxn modelId="{24F7E6C8-382F-47DC-A332-F47CCBBFA073}" srcId="{8EF79B04-5321-448A-B3C2-468AAFC08982}" destId="{2B1D36F0-384C-4E5E-8C63-47795DD1E4C5}" srcOrd="2" destOrd="0" parTransId="{69639988-988A-4189-B1D8-1995B9901C8B}" sibTransId="{B6915AFB-E159-4C33-B020-F3323567B09A}"/>
    <dgm:cxn modelId="{8C2CA3D8-9698-451A-988F-E155252A1D5D}" type="presOf" srcId="{DCB8F939-EC66-48A4-AFBC-C5DC1B71A720}" destId="{98F3DDAA-D9BC-4E66-864F-621CBB6D1768}" srcOrd="0" destOrd="0" presId="urn:microsoft.com/office/officeart/2005/8/layout/default"/>
    <dgm:cxn modelId="{C440E9F8-36D9-4CE8-B81A-C98D88D1D0A7}" type="presOf" srcId="{E5FD0A15-EC47-4380-A6DD-46349BA008EE}" destId="{1C16980C-116D-4894-AE04-94974F2E149B}" srcOrd="0" destOrd="0" presId="urn:microsoft.com/office/officeart/2005/8/layout/default"/>
    <dgm:cxn modelId="{4200B295-CF14-419D-8E7F-572D82A994C5}" type="presParOf" srcId="{B74884CC-D7A9-4816-A9AA-1CDEE93E4DB8}" destId="{583C41A9-ECA0-442E-A21C-D132B37600EC}" srcOrd="0" destOrd="0" presId="urn:microsoft.com/office/officeart/2005/8/layout/default"/>
    <dgm:cxn modelId="{B5355357-B2FE-42E6-8A4F-3364C0D7FADD}" type="presParOf" srcId="{B74884CC-D7A9-4816-A9AA-1CDEE93E4DB8}" destId="{F7BD3616-9CB4-440A-B53C-BD069D4724B8}" srcOrd="1" destOrd="0" presId="urn:microsoft.com/office/officeart/2005/8/layout/default"/>
    <dgm:cxn modelId="{13E2F298-B703-4C2B-BB94-F8215A82711A}" type="presParOf" srcId="{B74884CC-D7A9-4816-A9AA-1CDEE93E4DB8}" destId="{DF1EF409-E0AC-4318-9653-A7093233AE4C}" srcOrd="2" destOrd="0" presId="urn:microsoft.com/office/officeart/2005/8/layout/default"/>
    <dgm:cxn modelId="{CE5743CA-1CFE-4151-858F-57C40C48553B}" type="presParOf" srcId="{B74884CC-D7A9-4816-A9AA-1CDEE93E4DB8}" destId="{C8574B64-9502-4861-8276-5DE7AE9ABCDF}" srcOrd="3" destOrd="0" presId="urn:microsoft.com/office/officeart/2005/8/layout/default"/>
    <dgm:cxn modelId="{78AB16FC-393C-4E61-9E24-91A124E06933}" type="presParOf" srcId="{B74884CC-D7A9-4816-A9AA-1CDEE93E4DB8}" destId="{379E869C-CC3E-42D8-A8B0-19E3D76D4C14}" srcOrd="4" destOrd="0" presId="urn:microsoft.com/office/officeart/2005/8/layout/default"/>
    <dgm:cxn modelId="{7AD54BBC-018C-4FD5-B985-46C40F529AF8}" type="presParOf" srcId="{B74884CC-D7A9-4816-A9AA-1CDEE93E4DB8}" destId="{856FAC0F-A082-470D-A28B-EC84B1947C85}" srcOrd="5" destOrd="0" presId="urn:microsoft.com/office/officeart/2005/8/layout/default"/>
    <dgm:cxn modelId="{37B5DD6A-3890-470F-BA0A-58A4E10DD8C4}" type="presParOf" srcId="{B74884CC-D7A9-4816-A9AA-1CDEE93E4DB8}" destId="{1C16980C-116D-4894-AE04-94974F2E149B}" srcOrd="6" destOrd="0" presId="urn:microsoft.com/office/officeart/2005/8/layout/default"/>
    <dgm:cxn modelId="{FA09DB6A-21C0-4EDA-8103-D8182FC8ED2B}" type="presParOf" srcId="{B74884CC-D7A9-4816-A9AA-1CDEE93E4DB8}" destId="{A9B374C1-6E2D-4179-9560-A3384C98270C}" srcOrd="7" destOrd="0" presId="urn:microsoft.com/office/officeart/2005/8/layout/default"/>
    <dgm:cxn modelId="{6A07577E-C26E-4182-8E28-A7FD58C4FB60}" type="presParOf" srcId="{B74884CC-D7A9-4816-A9AA-1CDEE93E4DB8}" destId="{98F3DDAA-D9BC-4E66-864F-621CBB6D176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11780-7983-4C29-ACE5-DE6440F0473D}" type="doc">
      <dgm:prSet loTypeId="urn:microsoft.com/office/officeart/2005/8/layout/default" loCatId="list" qsTypeId="urn:microsoft.com/office/officeart/2005/8/quickstyle/simple5" qsCatId="simple" csTypeId="urn:microsoft.com/office/officeart/2005/8/colors/accent1_5" csCatId="accent1" phldr="1"/>
      <dgm:spPr/>
      <dgm:t>
        <a:bodyPr/>
        <a:lstStyle/>
        <a:p>
          <a:endParaRPr lang="en-US"/>
        </a:p>
      </dgm:t>
    </dgm:pt>
    <dgm:pt modelId="{ED9D0B9B-380A-4E83-8458-DC2A40CFAC89}">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Initial Medical Hold Benefits Request Command Endorsement</a:t>
          </a:r>
        </a:p>
      </dgm:t>
    </dgm:pt>
    <dgm:pt modelId="{3E4A228B-A5A7-4CDE-A6A1-5FCE1EEA310E}" type="parTrans" cxnId="{63925F20-7B56-4E70-895E-029F0B400BD1}">
      <dgm:prSet/>
      <dgm:spPr/>
      <dgm:t>
        <a:bodyPr/>
        <a:lstStyle/>
        <a:p>
          <a:endParaRPr lang="en-US"/>
        </a:p>
      </dgm:t>
    </dgm:pt>
    <dgm:pt modelId="{7661788E-F04F-46CB-853B-6179CEA82148}" type="sibTrans" cxnId="{63925F20-7B56-4E70-895E-029F0B400BD1}">
      <dgm:prSet/>
      <dgm:spPr/>
      <dgm:t>
        <a:bodyPr/>
        <a:lstStyle/>
        <a:p>
          <a:endParaRPr lang="en-US"/>
        </a:p>
      </dgm:t>
    </dgm:pt>
    <dgm:pt modelId="{D536F2F7-E20F-4F69-9246-16FF77D7A58B}">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Requires NAVMED 6100/5</a:t>
          </a:r>
        </a:p>
      </dgm:t>
    </dgm:pt>
    <dgm:pt modelId="{AB4E88C8-8A34-4403-86EF-E21059F5A2F9}" type="parTrans" cxnId="{48D2CF02-6633-445F-A03B-3B666FEB6D58}">
      <dgm:prSet/>
      <dgm:spPr/>
      <dgm:t>
        <a:bodyPr/>
        <a:lstStyle/>
        <a:p>
          <a:endParaRPr lang="en-US"/>
        </a:p>
      </dgm:t>
    </dgm:pt>
    <dgm:pt modelId="{4687845F-3309-4320-B384-93E8A7120431}" type="sibTrans" cxnId="{48D2CF02-6633-445F-A03B-3B666FEB6D58}">
      <dgm:prSet/>
      <dgm:spPr/>
      <dgm:t>
        <a:bodyPr/>
        <a:lstStyle/>
        <a:p>
          <a:endParaRPr lang="en-US"/>
        </a:p>
      </dgm:t>
    </dgm:pt>
    <dgm:pt modelId="{809E0230-D450-434E-BE62-7DC32333BBBB}">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Release of Medical Information</a:t>
          </a:r>
        </a:p>
      </dgm:t>
    </dgm:pt>
    <dgm:pt modelId="{7C467DE1-D8B7-45A8-A404-C4B39EE17ACB}" type="parTrans" cxnId="{845588E7-3B08-4B67-81BC-1BB224939BC9}">
      <dgm:prSet/>
      <dgm:spPr/>
      <dgm:t>
        <a:bodyPr/>
        <a:lstStyle/>
        <a:p>
          <a:endParaRPr lang="en-US"/>
        </a:p>
      </dgm:t>
    </dgm:pt>
    <dgm:pt modelId="{9DE0D69B-EE52-42A8-8B58-75822EB02933}" type="sibTrans" cxnId="{845588E7-3B08-4B67-81BC-1BB224939BC9}">
      <dgm:prSet/>
      <dgm:spPr/>
      <dgm:t>
        <a:bodyPr/>
        <a:lstStyle/>
        <a:p>
          <a:endParaRPr lang="en-US"/>
        </a:p>
      </dgm:t>
    </dgm:pt>
    <dgm:pt modelId="{91E599EC-0280-4762-A7CE-4D0D19EC6F16}">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Medical Documents</a:t>
          </a:r>
        </a:p>
      </dgm:t>
    </dgm:pt>
    <dgm:pt modelId="{CEF9131C-2CD0-4447-9827-47D413FB19CD}" type="parTrans" cxnId="{6EB2B62D-1E82-490E-A86D-78C80F419232}">
      <dgm:prSet/>
      <dgm:spPr/>
      <dgm:t>
        <a:bodyPr/>
        <a:lstStyle/>
        <a:p>
          <a:endParaRPr lang="en-US"/>
        </a:p>
      </dgm:t>
    </dgm:pt>
    <dgm:pt modelId="{9287E937-5172-40EF-9FB6-705FE325ABCC}" type="sibTrans" cxnId="{6EB2B62D-1E82-490E-A86D-78C80F419232}">
      <dgm:prSet/>
      <dgm:spPr/>
      <dgm:t>
        <a:bodyPr/>
        <a:lstStyle/>
        <a:p>
          <a:endParaRPr lang="en-US"/>
        </a:p>
      </dgm:t>
    </dgm:pt>
    <dgm:pt modelId="{C14FCDC0-D1C4-4922-AAA6-7CD01089A869}">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Orders w/completed receiving endorsement</a:t>
          </a:r>
        </a:p>
      </dgm:t>
    </dgm:pt>
    <dgm:pt modelId="{DA243C0F-961D-4DB6-995A-3D050B7A4E1D}" type="parTrans" cxnId="{3939C22B-F12B-4352-AAC7-D45C52149110}">
      <dgm:prSet/>
      <dgm:spPr/>
      <dgm:t>
        <a:bodyPr/>
        <a:lstStyle/>
        <a:p>
          <a:endParaRPr lang="en-US"/>
        </a:p>
      </dgm:t>
    </dgm:pt>
    <dgm:pt modelId="{4EF00F8C-4F72-47AC-81DB-6AE404662250}" type="sibTrans" cxnId="{3939C22B-F12B-4352-AAC7-D45C52149110}">
      <dgm:prSet/>
      <dgm:spPr/>
      <dgm:t>
        <a:bodyPr/>
        <a:lstStyle/>
        <a:p>
          <a:endParaRPr lang="en-US"/>
        </a:p>
      </dgm:t>
    </dgm:pt>
    <dgm:pt modelId="{E11BC9D5-D7FD-4FD1-B07F-0DD023B8673C}">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Page 11 Counseling Election </a:t>
          </a:r>
        </a:p>
      </dgm:t>
    </dgm:pt>
    <dgm:pt modelId="{D7C3F362-2F49-4E25-8092-182E7806D541}" type="parTrans" cxnId="{BD82FB8A-393A-4AB6-90FB-A93B4689B4A0}">
      <dgm:prSet/>
      <dgm:spPr/>
      <dgm:t>
        <a:bodyPr/>
        <a:lstStyle/>
        <a:p>
          <a:endParaRPr lang="en-US"/>
        </a:p>
      </dgm:t>
    </dgm:pt>
    <dgm:pt modelId="{5541DB25-E4E2-42A2-B283-651A1E5CC66A}" type="sibTrans" cxnId="{BD82FB8A-393A-4AB6-90FB-A93B4689B4A0}">
      <dgm:prSet/>
      <dgm:spPr/>
      <dgm:t>
        <a:bodyPr/>
        <a:lstStyle/>
        <a:p>
          <a:endParaRPr lang="en-US"/>
        </a:p>
      </dgm:t>
    </dgm:pt>
    <dgm:pt modelId="{D4E5B645-ACE4-4FE2-9F35-64CD10B96B18}">
      <dgm:prSet phldrT="[Text]"/>
      <dgm:spPr/>
      <dgm:t>
        <a:bodyPr/>
        <a:lstStyle/>
        <a:p>
          <a:r>
            <a:rPr lang="en-US" dirty="0">
              <a:latin typeface="Verdana" panose="020B0604030504040204" pitchFamily="34" charset="0"/>
              <a:ea typeface="Verdana" panose="020B0604030504040204" pitchFamily="34" charset="0"/>
              <a:cs typeface="Times New Roman" panose="02020603050405020304" pitchFamily="18" charset="0"/>
            </a:rPr>
            <a:t>Medical Hold Financial Worksheet</a:t>
          </a:r>
        </a:p>
      </dgm:t>
    </dgm:pt>
    <dgm:pt modelId="{4A42450B-DB83-4048-9FCC-827485C206C4}" type="parTrans" cxnId="{566D7F29-1FCF-4834-A6CF-C7B6BA60765C}">
      <dgm:prSet/>
      <dgm:spPr/>
      <dgm:t>
        <a:bodyPr/>
        <a:lstStyle/>
        <a:p>
          <a:endParaRPr lang="en-US"/>
        </a:p>
      </dgm:t>
    </dgm:pt>
    <dgm:pt modelId="{B2C147CE-7C29-4311-8184-3AA79482A958}" type="sibTrans" cxnId="{566D7F29-1FCF-4834-A6CF-C7B6BA60765C}">
      <dgm:prSet/>
      <dgm:spPr/>
      <dgm:t>
        <a:bodyPr/>
        <a:lstStyle/>
        <a:p>
          <a:endParaRPr lang="en-US"/>
        </a:p>
      </dgm:t>
    </dgm:pt>
    <dgm:pt modelId="{14DAD423-5416-4114-A7D9-7245E438F20B}" type="pres">
      <dgm:prSet presAssocID="{A6E11780-7983-4C29-ACE5-DE6440F0473D}" presName="diagram" presStyleCnt="0">
        <dgm:presLayoutVars>
          <dgm:dir/>
          <dgm:resizeHandles val="exact"/>
        </dgm:presLayoutVars>
      </dgm:prSet>
      <dgm:spPr/>
    </dgm:pt>
    <dgm:pt modelId="{7E94B8C7-9970-4D6F-8A01-04CAE8139078}" type="pres">
      <dgm:prSet presAssocID="{ED9D0B9B-380A-4E83-8458-DC2A40CFAC89}" presName="node" presStyleLbl="node1" presStyleIdx="0" presStyleCnt="7">
        <dgm:presLayoutVars>
          <dgm:bulletEnabled val="1"/>
        </dgm:presLayoutVars>
      </dgm:prSet>
      <dgm:spPr/>
    </dgm:pt>
    <dgm:pt modelId="{6EE8646B-D80A-4E6B-A90C-DBD7005A44AD}" type="pres">
      <dgm:prSet presAssocID="{7661788E-F04F-46CB-853B-6179CEA82148}" presName="sibTrans" presStyleCnt="0"/>
      <dgm:spPr/>
    </dgm:pt>
    <dgm:pt modelId="{25A5CEC3-1E02-4B17-BEA7-6FCE6F8CDAB1}" type="pres">
      <dgm:prSet presAssocID="{E11BC9D5-D7FD-4FD1-B07F-0DD023B8673C}" presName="node" presStyleLbl="node1" presStyleIdx="1" presStyleCnt="7">
        <dgm:presLayoutVars>
          <dgm:bulletEnabled val="1"/>
        </dgm:presLayoutVars>
      </dgm:prSet>
      <dgm:spPr/>
    </dgm:pt>
    <dgm:pt modelId="{3993769B-3160-433B-86E1-BBB3FD193562}" type="pres">
      <dgm:prSet presAssocID="{5541DB25-E4E2-42A2-B283-651A1E5CC66A}" presName="sibTrans" presStyleCnt="0"/>
      <dgm:spPr/>
    </dgm:pt>
    <dgm:pt modelId="{27A65C3F-7BA0-4213-9D74-B987DD3509C4}" type="pres">
      <dgm:prSet presAssocID="{D4E5B645-ACE4-4FE2-9F35-64CD10B96B18}" presName="node" presStyleLbl="node1" presStyleIdx="2" presStyleCnt="7">
        <dgm:presLayoutVars>
          <dgm:bulletEnabled val="1"/>
        </dgm:presLayoutVars>
      </dgm:prSet>
      <dgm:spPr/>
    </dgm:pt>
    <dgm:pt modelId="{FBF8CCCA-1261-44A1-BABD-216A3ED0EB8B}" type="pres">
      <dgm:prSet presAssocID="{B2C147CE-7C29-4311-8184-3AA79482A958}" presName="sibTrans" presStyleCnt="0"/>
      <dgm:spPr/>
    </dgm:pt>
    <dgm:pt modelId="{0138B082-1E97-4031-ADE1-66D49275AF18}" type="pres">
      <dgm:prSet presAssocID="{D536F2F7-E20F-4F69-9246-16FF77D7A58B}" presName="node" presStyleLbl="node1" presStyleIdx="3" presStyleCnt="7">
        <dgm:presLayoutVars>
          <dgm:bulletEnabled val="1"/>
        </dgm:presLayoutVars>
      </dgm:prSet>
      <dgm:spPr/>
    </dgm:pt>
    <dgm:pt modelId="{FD10A64E-8D85-467D-9896-DC15BB4E2D06}" type="pres">
      <dgm:prSet presAssocID="{4687845F-3309-4320-B384-93E8A7120431}" presName="sibTrans" presStyleCnt="0"/>
      <dgm:spPr/>
    </dgm:pt>
    <dgm:pt modelId="{DB0720FF-B45C-44AE-A462-7A468A923BD3}" type="pres">
      <dgm:prSet presAssocID="{809E0230-D450-434E-BE62-7DC32333BBBB}" presName="node" presStyleLbl="node1" presStyleIdx="4" presStyleCnt="7">
        <dgm:presLayoutVars>
          <dgm:bulletEnabled val="1"/>
        </dgm:presLayoutVars>
      </dgm:prSet>
      <dgm:spPr/>
    </dgm:pt>
    <dgm:pt modelId="{CEC5010C-7930-4FBF-87B9-89D1955E1801}" type="pres">
      <dgm:prSet presAssocID="{9DE0D69B-EE52-42A8-8B58-75822EB02933}" presName="sibTrans" presStyleCnt="0"/>
      <dgm:spPr/>
    </dgm:pt>
    <dgm:pt modelId="{E64F6AC2-750E-4F30-B2C9-024FFACAC715}" type="pres">
      <dgm:prSet presAssocID="{91E599EC-0280-4762-A7CE-4D0D19EC6F16}" presName="node" presStyleLbl="node1" presStyleIdx="5" presStyleCnt="7">
        <dgm:presLayoutVars>
          <dgm:bulletEnabled val="1"/>
        </dgm:presLayoutVars>
      </dgm:prSet>
      <dgm:spPr/>
    </dgm:pt>
    <dgm:pt modelId="{B3616D31-8863-4056-A895-8DD99253873C}" type="pres">
      <dgm:prSet presAssocID="{9287E937-5172-40EF-9FB6-705FE325ABCC}" presName="sibTrans" presStyleCnt="0"/>
      <dgm:spPr/>
    </dgm:pt>
    <dgm:pt modelId="{BF36046B-3B45-4CB6-B0E6-8432AA3D8E38}" type="pres">
      <dgm:prSet presAssocID="{C14FCDC0-D1C4-4922-AAA6-7CD01089A869}" presName="node" presStyleLbl="node1" presStyleIdx="6" presStyleCnt="7">
        <dgm:presLayoutVars>
          <dgm:bulletEnabled val="1"/>
        </dgm:presLayoutVars>
      </dgm:prSet>
      <dgm:spPr/>
    </dgm:pt>
  </dgm:ptLst>
  <dgm:cxnLst>
    <dgm:cxn modelId="{48D2CF02-6633-445F-A03B-3B666FEB6D58}" srcId="{A6E11780-7983-4C29-ACE5-DE6440F0473D}" destId="{D536F2F7-E20F-4F69-9246-16FF77D7A58B}" srcOrd="3" destOrd="0" parTransId="{AB4E88C8-8A34-4403-86EF-E21059F5A2F9}" sibTransId="{4687845F-3309-4320-B384-93E8A7120431}"/>
    <dgm:cxn modelId="{63DD151D-6A5D-49D2-AEAD-3A361A0EE67D}" type="presOf" srcId="{A6E11780-7983-4C29-ACE5-DE6440F0473D}" destId="{14DAD423-5416-4114-A7D9-7245E438F20B}" srcOrd="0" destOrd="0" presId="urn:microsoft.com/office/officeart/2005/8/layout/default"/>
    <dgm:cxn modelId="{63925F20-7B56-4E70-895E-029F0B400BD1}" srcId="{A6E11780-7983-4C29-ACE5-DE6440F0473D}" destId="{ED9D0B9B-380A-4E83-8458-DC2A40CFAC89}" srcOrd="0" destOrd="0" parTransId="{3E4A228B-A5A7-4CDE-A6A1-5FCE1EEA310E}" sibTransId="{7661788E-F04F-46CB-853B-6179CEA82148}"/>
    <dgm:cxn modelId="{566D7F29-1FCF-4834-A6CF-C7B6BA60765C}" srcId="{A6E11780-7983-4C29-ACE5-DE6440F0473D}" destId="{D4E5B645-ACE4-4FE2-9F35-64CD10B96B18}" srcOrd="2" destOrd="0" parTransId="{4A42450B-DB83-4048-9FCC-827485C206C4}" sibTransId="{B2C147CE-7C29-4311-8184-3AA79482A958}"/>
    <dgm:cxn modelId="{3939C22B-F12B-4352-AAC7-D45C52149110}" srcId="{A6E11780-7983-4C29-ACE5-DE6440F0473D}" destId="{C14FCDC0-D1C4-4922-AAA6-7CD01089A869}" srcOrd="6" destOrd="0" parTransId="{DA243C0F-961D-4DB6-995A-3D050B7A4E1D}" sibTransId="{4EF00F8C-4F72-47AC-81DB-6AE404662250}"/>
    <dgm:cxn modelId="{6EB2B62D-1E82-490E-A86D-78C80F419232}" srcId="{A6E11780-7983-4C29-ACE5-DE6440F0473D}" destId="{91E599EC-0280-4762-A7CE-4D0D19EC6F16}" srcOrd="5" destOrd="0" parTransId="{CEF9131C-2CD0-4447-9827-47D413FB19CD}" sibTransId="{9287E937-5172-40EF-9FB6-705FE325ABCC}"/>
    <dgm:cxn modelId="{A9EF6E47-5489-41D9-B834-E1D0C15CED29}" type="presOf" srcId="{D536F2F7-E20F-4F69-9246-16FF77D7A58B}" destId="{0138B082-1E97-4031-ADE1-66D49275AF18}" srcOrd="0" destOrd="0" presId="urn:microsoft.com/office/officeart/2005/8/layout/default"/>
    <dgm:cxn modelId="{6599BE6A-DD6D-4A5F-B49F-42F80BFE4F51}" type="presOf" srcId="{C14FCDC0-D1C4-4922-AAA6-7CD01089A869}" destId="{BF36046B-3B45-4CB6-B0E6-8432AA3D8E38}" srcOrd="0" destOrd="0" presId="urn:microsoft.com/office/officeart/2005/8/layout/default"/>
    <dgm:cxn modelId="{BD82FB8A-393A-4AB6-90FB-A93B4689B4A0}" srcId="{A6E11780-7983-4C29-ACE5-DE6440F0473D}" destId="{E11BC9D5-D7FD-4FD1-B07F-0DD023B8673C}" srcOrd="1" destOrd="0" parTransId="{D7C3F362-2F49-4E25-8092-182E7806D541}" sibTransId="{5541DB25-E4E2-42A2-B283-651A1E5CC66A}"/>
    <dgm:cxn modelId="{E089388B-CC59-4BAF-A4AD-4F9AAEC1CCC3}" type="presOf" srcId="{D4E5B645-ACE4-4FE2-9F35-64CD10B96B18}" destId="{27A65C3F-7BA0-4213-9D74-B987DD3509C4}" srcOrd="0" destOrd="0" presId="urn:microsoft.com/office/officeart/2005/8/layout/default"/>
    <dgm:cxn modelId="{600EF0AC-262C-402B-8DFD-679D1E83E918}" type="presOf" srcId="{809E0230-D450-434E-BE62-7DC32333BBBB}" destId="{DB0720FF-B45C-44AE-A462-7A468A923BD3}" srcOrd="0" destOrd="0" presId="urn:microsoft.com/office/officeart/2005/8/layout/default"/>
    <dgm:cxn modelId="{17B927AE-A268-4615-BE4A-697DF6DADE42}" type="presOf" srcId="{E11BC9D5-D7FD-4FD1-B07F-0DD023B8673C}" destId="{25A5CEC3-1E02-4B17-BEA7-6FCE6F8CDAB1}" srcOrd="0" destOrd="0" presId="urn:microsoft.com/office/officeart/2005/8/layout/default"/>
    <dgm:cxn modelId="{535D5CB8-8E43-4EBE-BF26-52B8EF39B80F}" type="presOf" srcId="{91E599EC-0280-4762-A7CE-4D0D19EC6F16}" destId="{E64F6AC2-750E-4F30-B2C9-024FFACAC715}" srcOrd="0" destOrd="0" presId="urn:microsoft.com/office/officeart/2005/8/layout/default"/>
    <dgm:cxn modelId="{845588E7-3B08-4B67-81BC-1BB224939BC9}" srcId="{A6E11780-7983-4C29-ACE5-DE6440F0473D}" destId="{809E0230-D450-434E-BE62-7DC32333BBBB}" srcOrd="4" destOrd="0" parTransId="{7C467DE1-D8B7-45A8-A404-C4B39EE17ACB}" sibTransId="{9DE0D69B-EE52-42A8-8B58-75822EB02933}"/>
    <dgm:cxn modelId="{762D60F2-A43E-4C17-BABA-3815A5BC93D2}" type="presOf" srcId="{ED9D0B9B-380A-4E83-8458-DC2A40CFAC89}" destId="{7E94B8C7-9970-4D6F-8A01-04CAE8139078}" srcOrd="0" destOrd="0" presId="urn:microsoft.com/office/officeart/2005/8/layout/default"/>
    <dgm:cxn modelId="{2CC487F8-1C01-4FAB-9107-F66CE81500F1}" type="presParOf" srcId="{14DAD423-5416-4114-A7D9-7245E438F20B}" destId="{7E94B8C7-9970-4D6F-8A01-04CAE8139078}" srcOrd="0" destOrd="0" presId="urn:microsoft.com/office/officeart/2005/8/layout/default"/>
    <dgm:cxn modelId="{D1EFADF3-2997-4BE7-8ACC-16C9E3B3ABB8}" type="presParOf" srcId="{14DAD423-5416-4114-A7D9-7245E438F20B}" destId="{6EE8646B-D80A-4E6B-A90C-DBD7005A44AD}" srcOrd="1" destOrd="0" presId="urn:microsoft.com/office/officeart/2005/8/layout/default"/>
    <dgm:cxn modelId="{90BDE324-0CAA-4FD5-A7E9-A19E7761919E}" type="presParOf" srcId="{14DAD423-5416-4114-A7D9-7245E438F20B}" destId="{25A5CEC3-1E02-4B17-BEA7-6FCE6F8CDAB1}" srcOrd="2" destOrd="0" presId="urn:microsoft.com/office/officeart/2005/8/layout/default"/>
    <dgm:cxn modelId="{F45E46D8-668F-479A-A168-E94636983BFB}" type="presParOf" srcId="{14DAD423-5416-4114-A7D9-7245E438F20B}" destId="{3993769B-3160-433B-86E1-BBB3FD193562}" srcOrd="3" destOrd="0" presId="urn:microsoft.com/office/officeart/2005/8/layout/default"/>
    <dgm:cxn modelId="{0FAAFE90-6304-4978-B7A8-465064C55553}" type="presParOf" srcId="{14DAD423-5416-4114-A7D9-7245E438F20B}" destId="{27A65C3F-7BA0-4213-9D74-B987DD3509C4}" srcOrd="4" destOrd="0" presId="urn:microsoft.com/office/officeart/2005/8/layout/default"/>
    <dgm:cxn modelId="{45A5B069-6CB9-420E-B44D-F37BF4E8E349}" type="presParOf" srcId="{14DAD423-5416-4114-A7D9-7245E438F20B}" destId="{FBF8CCCA-1261-44A1-BABD-216A3ED0EB8B}" srcOrd="5" destOrd="0" presId="urn:microsoft.com/office/officeart/2005/8/layout/default"/>
    <dgm:cxn modelId="{F0B4C1F3-7945-4C44-9C37-E8C67A271AC1}" type="presParOf" srcId="{14DAD423-5416-4114-A7D9-7245E438F20B}" destId="{0138B082-1E97-4031-ADE1-66D49275AF18}" srcOrd="6" destOrd="0" presId="urn:microsoft.com/office/officeart/2005/8/layout/default"/>
    <dgm:cxn modelId="{E62D400A-642F-434F-9CBC-0FFAE90FFC75}" type="presParOf" srcId="{14DAD423-5416-4114-A7D9-7245E438F20B}" destId="{FD10A64E-8D85-467D-9896-DC15BB4E2D06}" srcOrd="7" destOrd="0" presId="urn:microsoft.com/office/officeart/2005/8/layout/default"/>
    <dgm:cxn modelId="{65277DC9-B78A-4BCD-AC12-B8E3EBA4565B}" type="presParOf" srcId="{14DAD423-5416-4114-A7D9-7245E438F20B}" destId="{DB0720FF-B45C-44AE-A462-7A468A923BD3}" srcOrd="8" destOrd="0" presId="urn:microsoft.com/office/officeart/2005/8/layout/default"/>
    <dgm:cxn modelId="{30486F7F-B70F-47C2-86EA-3B4A945CEDDE}" type="presParOf" srcId="{14DAD423-5416-4114-A7D9-7245E438F20B}" destId="{CEC5010C-7930-4FBF-87B9-89D1955E1801}" srcOrd="9" destOrd="0" presId="urn:microsoft.com/office/officeart/2005/8/layout/default"/>
    <dgm:cxn modelId="{9FF64E10-5D55-4D15-A33B-E71B0CE22F79}" type="presParOf" srcId="{14DAD423-5416-4114-A7D9-7245E438F20B}" destId="{E64F6AC2-750E-4F30-B2C9-024FFACAC715}" srcOrd="10" destOrd="0" presId="urn:microsoft.com/office/officeart/2005/8/layout/default"/>
    <dgm:cxn modelId="{6D7C825B-8F78-467E-B893-02962FE4CA48}" type="presParOf" srcId="{14DAD423-5416-4114-A7D9-7245E438F20B}" destId="{B3616D31-8863-4056-A895-8DD99253873C}" srcOrd="11" destOrd="0" presId="urn:microsoft.com/office/officeart/2005/8/layout/default"/>
    <dgm:cxn modelId="{0105E83A-E74A-416C-A88E-72E1F0E674F8}" type="presParOf" srcId="{14DAD423-5416-4114-A7D9-7245E438F20B}" destId="{BF36046B-3B45-4CB6-B0E6-8432AA3D8E3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95A04C-83E4-4F19-AE59-E6CE033021D7}"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n-US"/>
        </a:p>
      </dgm:t>
    </dgm:pt>
    <dgm:pt modelId="{C30D9FC1-8848-4AB6-B48B-EF98AE9FE17A}">
      <dgm:prSet phldrT="[Text]" custT="1"/>
      <dgm:spPr/>
      <dgm:t>
        <a:bodyPr/>
        <a:lstStyle/>
        <a:p>
          <a:r>
            <a:rPr lang="en-US" sz="800" dirty="0"/>
            <a:t>Letter is posted in MCMEDS</a:t>
          </a:r>
        </a:p>
      </dgm:t>
    </dgm:pt>
    <dgm:pt modelId="{8AF77C42-87D5-41F1-863D-7C3FB3FC7ED1}" type="parTrans" cxnId="{21445BE8-C87A-4D2E-9F62-534B57FBDA5E}">
      <dgm:prSet/>
      <dgm:spPr/>
      <dgm:t>
        <a:bodyPr/>
        <a:lstStyle/>
        <a:p>
          <a:endParaRPr lang="en-US"/>
        </a:p>
      </dgm:t>
    </dgm:pt>
    <dgm:pt modelId="{6B24081D-73C9-4CC3-81C7-6C73FD752280}" type="sibTrans" cxnId="{21445BE8-C87A-4D2E-9F62-534B57FBDA5E}">
      <dgm:prSet/>
      <dgm:spPr/>
      <dgm:t>
        <a:bodyPr/>
        <a:lstStyle/>
        <a:p>
          <a:endParaRPr lang="en-US"/>
        </a:p>
      </dgm:t>
    </dgm:pt>
    <dgm:pt modelId="{A03B7214-3A2A-464E-A1C2-0B9F7E158102}">
      <dgm:prSet phldrT="[Text]"/>
      <dgm:spPr/>
      <dgm:t>
        <a:bodyPr/>
        <a:lstStyle/>
        <a:p>
          <a:r>
            <a:rPr lang="en-US" dirty="0"/>
            <a:t>Unit MDR/LDC verifies distance</a:t>
          </a:r>
        </a:p>
      </dgm:t>
    </dgm:pt>
    <dgm:pt modelId="{4B50FF0D-3B70-4CE2-A7D8-5A355022CF98}" type="parTrans" cxnId="{72D6A44C-90AA-4615-8972-CC919A0FE1D5}">
      <dgm:prSet/>
      <dgm:spPr/>
      <dgm:t>
        <a:bodyPr/>
        <a:lstStyle/>
        <a:p>
          <a:endParaRPr lang="en-US"/>
        </a:p>
      </dgm:t>
    </dgm:pt>
    <dgm:pt modelId="{9F2525AA-D2BB-4242-AC9F-996D7B90CB17}" type="sibTrans" cxnId="{72D6A44C-90AA-4615-8972-CC919A0FE1D5}">
      <dgm:prSet/>
      <dgm:spPr/>
      <dgm:t>
        <a:bodyPr/>
        <a:lstStyle/>
        <a:p>
          <a:endParaRPr lang="en-US"/>
        </a:p>
      </dgm:t>
    </dgm:pt>
    <dgm:pt modelId="{F5933EC0-FD03-4744-9150-9F32D445A853}">
      <dgm:prSet phldrT="[Text]" custT="1"/>
      <dgm:spPr/>
      <dgm:t>
        <a:bodyPr/>
        <a:lstStyle/>
        <a:p>
          <a:r>
            <a:rPr lang="en-US" sz="800" dirty="0"/>
            <a:t>Screens new LODs and LOD Extensions</a:t>
          </a:r>
        </a:p>
      </dgm:t>
    </dgm:pt>
    <dgm:pt modelId="{ED5A1E8B-D1EA-48A1-9F0A-462E912148D5}" type="parTrans" cxnId="{2739FE03-08F8-4640-99FF-B56A499E32C6}">
      <dgm:prSet/>
      <dgm:spPr/>
      <dgm:t>
        <a:bodyPr/>
        <a:lstStyle/>
        <a:p>
          <a:endParaRPr lang="en-US"/>
        </a:p>
      </dgm:t>
    </dgm:pt>
    <dgm:pt modelId="{103A5742-A165-4B45-AD5C-8048893BB7AD}" type="sibTrans" cxnId="{2739FE03-08F8-4640-99FF-B56A499E32C6}">
      <dgm:prSet/>
      <dgm:spPr/>
      <dgm:t>
        <a:bodyPr/>
        <a:lstStyle/>
        <a:p>
          <a:endParaRPr lang="en-US"/>
        </a:p>
      </dgm:t>
    </dgm:pt>
    <dgm:pt modelId="{D4AC5231-3B3F-4CAA-968D-BAEA55AD9E17}">
      <dgm:prSet phldrT="[Text]"/>
      <dgm:spPr/>
      <dgm:t>
        <a:bodyPr/>
        <a:lstStyle/>
        <a:p>
          <a:r>
            <a:rPr lang="en-US" dirty="0"/>
            <a:t>Confirms &lt;50 miles to MTF</a:t>
          </a:r>
        </a:p>
      </dgm:t>
    </dgm:pt>
    <dgm:pt modelId="{C5503729-67EA-43F1-A44D-0941DFE5090F}" type="parTrans" cxnId="{8C8F353F-7427-45C2-A3B8-978B28F87535}">
      <dgm:prSet/>
      <dgm:spPr/>
      <dgm:t>
        <a:bodyPr/>
        <a:lstStyle/>
        <a:p>
          <a:endParaRPr lang="en-US"/>
        </a:p>
      </dgm:t>
    </dgm:pt>
    <dgm:pt modelId="{AF9FE805-C38F-4751-99FC-515F14796987}" type="sibTrans" cxnId="{8C8F353F-7427-45C2-A3B8-978B28F87535}">
      <dgm:prSet/>
      <dgm:spPr/>
      <dgm:t>
        <a:bodyPr/>
        <a:lstStyle/>
        <a:p>
          <a:endParaRPr lang="en-US"/>
        </a:p>
      </dgm:t>
    </dgm:pt>
    <dgm:pt modelId="{E71013CD-6F0C-42D3-BD42-31EAB87F21DA}">
      <dgm:prSet phldrT="[Text]"/>
      <dgm:spPr/>
      <dgm:t>
        <a:bodyPr/>
        <a:lstStyle/>
        <a:p>
          <a:r>
            <a:rPr lang="en-US" dirty="0"/>
            <a:t>Unit Provides Letter to Member</a:t>
          </a:r>
        </a:p>
      </dgm:t>
    </dgm:pt>
    <dgm:pt modelId="{5DC331E9-9620-4928-BFED-B73003F164CA}" type="parTrans" cxnId="{D06083C9-664F-40DD-BB42-03A08A056626}">
      <dgm:prSet/>
      <dgm:spPr/>
      <dgm:t>
        <a:bodyPr/>
        <a:lstStyle/>
        <a:p>
          <a:endParaRPr lang="en-US"/>
        </a:p>
      </dgm:t>
    </dgm:pt>
    <dgm:pt modelId="{27F4283F-FC9C-4DCA-928C-FB484D01A1B5}" type="sibTrans" cxnId="{D06083C9-664F-40DD-BB42-03A08A056626}">
      <dgm:prSet/>
      <dgm:spPr/>
      <dgm:t>
        <a:bodyPr/>
        <a:lstStyle/>
        <a:p>
          <a:endParaRPr lang="en-US"/>
        </a:p>
      </dgm:t>
    </dgm:pt>
    <dgm:pt modelId="{700272C8-0F53-415C-B6E9-4539955B6C6A}">
      <dgm:prSet phldrT="[Text]"/>
      <dgm:spPr/>
      <dgm:t>
        <a:bodyPr/>
        <a:lstStyle/>
        <a:p>
          <a:endParaRPr lang="en-US" dirty="0"/>
        </a:p>
      </dgm:t>
    </dgm:pt>
    <dgm:pt modelId="{BD8A8614-415D-4D34-A160-2800F3E1AE31}" type="parTrans" cxnId="{46406CA4-968C-4D6E-B681-7FC8C56D5925}">
      <dgm:prSet/>
      <dgm:spPr/>
      <dgm:t>
        <a:bodyPr/>
        <a:lstStyle/>
        <a:p>
          <a:endParaRPr lang="en-US"/>
        </a:p>
      </dgm:t>
    </dgm:pt>
    <dgm:pt modelId="{0C32268F-3A2B-45C1-A984-E41F7F62A382}" type="sibTrans" cxnId="{46406CA4-968C-4D6E-B681-7FC8C56D5925}">
      <dgm:prSet/>
      <dgm:spPr/>
      <dgm:t>
        <a:bodyPr/>
        <a:lstStyle/>
        <a:p>
          <a:endParaRPr lang="en-US"/>
        </a:p>
      </dgm:t>
    </dgm:pt>
    <dgm:pt modelId="{A37B4BE2-DDEB-42F8-8338-BB721C8AB1FC}">
      <dgm:prSet phldrT="[Text]"/>
      <dgm:spPr/>
      <dgm:t>
        <a:bodyPr/>
        <a:lstStyle/>
        <a:p>
          <a:r>
            <a:rPr lang="en-US" dirty="0"/>
            <a:t>Advise member to provide the LOD letter  to Patient Admin at MTF</a:t>
          </a:r>
        </a:p>
      </dgm:t>
    </dgm:pt>
    <dgm:pt modelId="{C600F7B5-0583-4821-A7A5-6A99F3B6AC12}" type="parTrans" cxnId="{FA8C3125-7210-4843-BDA0-1D11AF7B00A3}">
      <dgm:prSet/>
      <dgm:spPr/>
      <dgm:t>
        <a:bodyPr/>
        <a:lstStyle/>
        <a:p>
          <a:endParaRPr lang="en-US"/>
        </a:p>
      </dgm:t>
    </dgm:pt>
    <dgm:pt modelId="{729FCB48-8CC5-4880-91DD-23DD3193569A}" type="sibTrans" cxnId="{FA8C3125-7210-4843-BDA0-1D11AF7B00A3}">
      <dgm:prSet/>
      <dgm:spPr/>
      <dgm:t>
        <a:bodyPr/>
        <a:lstStyle/>
        <a:p>
          <a:endParaRPr lang="en-US"/>
        </a:p>
      </dgm:t>
    </dgm:pt>
    <dgm:pt modelId="{F53A1511-8123-46B9-A5D8-A674879C3096}">
      <dgm:prSet phldrT="[Text]"/>
      <dgm:spPr/>
      <dgm:t>
        <a:bodyPr/>
        <a:lstStyle/>
        <a:p>
          <a:r>
            <a:rPr lang="en-US" dirty="0"/>
            <a:t>Unit Submits LOD Request</a:t>
          </a:r>
        </a:p>
      </dgm:t>
    </dgm:pt>
    <dgm:pt modelId="{1B131F75-638A-4D1E-9205-2F0CF21A9966}" type="parTrans" cxnId="{5CF34654-F759-4BCE-910B-20D8BC99BEEB}">
      <dgm:prSet/>
      <dgm:spPr/>
      <dgm:t>
        <a:bodyPr/>
        <a:lstStyle/>
        <a:p>
          <a:endParaRPr lang="en-US"/>
        </a:p>
      </dgm:t>
    </dgm:pt>
    <dgm:pt modelId="{C3B27FA8-CA70-4595-8E05-6C1779483D7A}" type="sibTrans" cxnId="{5CF34654-F759-4BCE-910B-20D8BC99BEEB}">
      <dgm:prSet/>
      <dgm:spPr/>
      <dgm:t>
        <a:bodyPr/>
        <a:lstStyle/>
        <a:p>
          <a:endParaRPr lang="en-US"/>
        </a:p>
      </dgm:t>
    </dgm:pt>
    <dgm:pt modelId="{1623F212-CB7D-4835-8136-00CD103D88E1}">
      <dgm:prSet phldrT="[Text]"/>
      <dgm:spPr/>
      <dgm:t>
        <a:bodyPr/>
        <a:lstStyle/>
        <a:p>
          <a:r>
            <a:rPr lang="en-US" dirty="0"/>
            <a:t>LOD is Approved</a:t>
          </a:r>
        </a:p>
      </dgm:t>
    </dgm:pt>
    <dgm:pt modelId="{A0234F79-69EC-4444-93C2-9C253CE742C6}" type="parTrans" cxnId="{CA3AF5D4-86B1-463E-93CF-790AF5A63D66}">
      <dgm:prSet/>
      <dgm:spPr/>
      <dgm:t>
        <a:bodyPr/>
        <a:lstStyle/>
        <a:p>
          <a:endParaRPr lang="en-US"/>
        </a:p>
      </dgm:t>
    </dgm:pt>
    <dgm:pt modelId="{8ACB470D-4252-4B06-A501-D7861209095D}" type="sibTrans" cxnId="{CA3AF5D4-86B1-463E-93CF-790AF5A63D66}">
      <dgm:prSet/>
      <dgm:spPr/>
      <dgm:t>
        <a:bodyPr/>
        <a:lstStyle/>
        <a:p>
          <a:endParaRPr lang="en-US"/>
        </a:p>
      </dgm:t>
    </dgm:pt>
    <dgm:pt modelId="{7C871220-B7F6-474D-B8C7-9C08DD8E7F3D}">
      <dgm:prSet phldrT="[Text]" custT="1"/>
      <dgm:spPr/>
      <dgm:t>
        <a:bodyPr/>
        <a:lstStyle/>
        <a:p>
          <a:r>
            <a:rPr lang="en-US" sz="800" dirty="0"/>
            <a:t>To RMED via MCMEDS</a:t>
          </a:r>
        </a:p>
      </dgm:t>
    </dgm:pt>
    <dgm:pt modelId="{6D698D58-CBDF-4EA1-B3CB-7B124974ECC1}" type="parTrans" cxnId="{2E81CEB5-44DF-48DE-82DD-FE2405226B51}">
      <dgm:prSet/>
      <dgm:spPr/>
      <dgm:t>
        <a:bodyPr/>
        <a:lstStyle/>
        <a:p>
          <a:endParaRPr lang="en-US"/>
        </a:p>
      </dgm:t>
    </dgm:pt>
    <dgm:pt modelId="{6AB28717-9DC1-46FB-A4BB-DE88EA58A9A5}" type="sibTrans" cxnId="{2E81CEB5-44DF-48DE-82DD-FE2405226B51}">
      <dgm:prSet/>
      <dgm:spPr/>
      <dgm:t>
        <a:bodyPr/>
        <a:lstStyle/>
        <a:p>
          <a:endParaRPr lang="en-US"/>
        </a:p>
      </dgm:t>
    </dgm:pt>
    <dgm:pt modelId="{CB31FD89-7874-475A-85CE-948A131BA370}">
      <dgm:prSet phldrT="[Text]"/>
      <dgm:spPr/>
      <dgm:t>
        <a:bodyPr/>
        <a:lstStyle/>
        <a:p>
          <a:r>
            <a:rPr lang="en-US" dirty="0"/>
            <a:t>Marine Injured in Duty Status</a:t>
          </a:r>
        </a:p>
      </dgm:t>
    </dgm:pt>
    <dgm:pt modelId="{A2611B58-489B-4A4C-8C0B-8E6BC4F7AD6D}" type="parTrans" cxnId="{C0E43CF8-A95A-4D00-8C18-6DA5EA6C7DFE}">
      <dgm:prSet/>
      <dgm:spPr/>
      <dgm:t>
        <a:bodyPr/>
        <a:lstStyle/>
        <a:p>
          <a:endParaRPr lang="en-US"/>
        </a:p>
      </dgm:t>
    </dgm:pt>
    <dgm:pt modelId="{48B035D7-52FF-4A7A-AD84-F4BFD600E55C}" type="sibTrans" cxnId="{C0E43CF8-A95A-4D00-8C18-6DA5EA6C7DFE}">
      <dgm:prSet/>
      <dgm:spPr/>
      <dgm:t>
        <a:bodyPr/>
        <a:lstStyle/>
        <a:p>
          <a:endParaRPr lang="en-US"/>
        </a:p>
      </dgm:t>
    </dgm:pt>
    <dgm:pt modelId="{5C8D459F-4EB5-4F56-8079-0FF05E3AE8CE}">
      <dgm:prSet phldrT="[Text]"/>
      <dgm:spPr/>
      <dgm:t>
        <a:bodyPr/>
        <a:lstStyle/>
        <a:p>
          <a:endParaRPr lang="en-US" dirty="0"/>
        </a:p>
      </dgm:t>
    </dgm:pt>
    <dgm:pt modelId="{47B6BDBD-8BD6-41EF-AB1E-D7C43B4E414A}" type="parTrans" cxnId="{C04D159D-6C6B-4A5C-9A0B-4F0C8F1ECB24}">
      <dgm:prSet/>
      <dgm:spPr/>
      <dgm:t>
        <a:bodyPr/>
        <a:lstStyle/>
        <a:p>
          <a:endParaRPr lang="en-US"/>
        </a:p>
      </dgm:t>
    </dgm:pt>
    <dgm:pt modelId="{F981D55D-6A5D-4EFE-A6AE-554350595BDB}" type="sibTrans" cxnId="{C04D159D-6C6B-4A5C-9A0B-4F0C8F1ECB24}">
      <dgm:prSet/>
      <dgm:spPr/>
      <dgm:t>
        <a:bodyPr/>
        <a:lstStyle/>
        <a:p>
          <a:endParaRPr lang="en-US"/>
        </a:p>
      </dgm:t>
    </dgm:pt>
    <dgm:pt modelId="{CD593E5E-8111-4609-B16B-6E2DE9E1B1D1}" type="pres">
      <dgm:prSet presAssocID="{2095A04C-83E4-4F19-AE59-E6CE033021D7}" presName="rootnode" presStyleCnt="0">
        <dgm:presLayoutVars>
          <dgm:chMax/>
          <dgm:chPref/>
          <dgm:dir/>
          <dgm:animLvl val="lvl"/>
        </dgm:presLayoutVars>
      </dgm:prSet>
      <dgm:spPr/>
    </dgm:pt>
    <dgm:pt modelId="{1EA9B7F9-F398-4C60-9D65-9772BAC8BA23}" type="pres">
      <dgm:prSet presAssocID="{CB31FD89-7874-475A-85CE-948A131BA370}" presName="composite" presStyleCnt="0"/>
      <dgm:spPr/>
    </dgm:pt>
    <dgm:pt modelId="{455A5E5F-18C4-42EE-9540-930920E1BA44}" type="pres">
      <dgm:prSet presAssocID="{CB31FD89-7874-475A-85CE-948A131BA370}" presName="bentUpArrow1" presStyleLbl="alignImgPlace1" presStyleIdx="0" presStyleCnt="5"/>
      <dgm:spPr/>
    </dgm:pt>
    <dgm:pt modelId="{180D8D51-5A74-4333-9D8D-170822FD018A}" type="pres">
      <dgm:prSet presAssocID="{CB31FD89-7874-475A-85CE-948A131BA370}" presName="ParentText" presStyleLbl="node1" presStyleIdx="0" presStyleCnt="6">
        <dgm:presLayoutVars>
          <dgm:chMax val="1"/>
          <dgm:chPref val="1"/>
          <dgm:bulletEnabled val="1"/>
        </dgm:presLayoutVars>
      </dgm:prSet>
      <dgm:spPr/>
    </dgm:pt>
    <dgm:pt modelId="{AA2F3C73-DD54-4788-8F2B-E94584511688}" type="pres">
      <dgm:prSet presAssocID="{CB31FD89-7874-475A-85CE-948A131BA370}" presName="ChildText" presStyleLbl="revTx" presStyleIdx="0" presStyleCnt="6">
        <dgm:presLayoutVars>
          <dgm:chMax val="0"/>
          <dgm:chPref val="0"/>
          <dgm:bulletEnabled val="1"/>
        </dgm:presLayoutVars>
      </dgm:prSet>
      <dgm:spPr/>
    </dgm:pt>
    <dgm:pt modelId="{50F14208-48E0-4D87-B791-05AFD08336A1}" type="pres">
      <dgm:prSet presAssocID="{48B035D7-52FF-4A7A-AD84-F4BFD600E55C}" presName="sibTrans" presStyleCnt="0"/>
      <dgm:spPr/>
    </dgm:pt>
    <dgm:pt modelId="{D8DE6631-7356-4D76-8310-43DE6935DCDB}" type="pres">
      <dgm:prSet presAssocID="{F53A1511-8123-46B9-A5D8-A674879C3096}" presName="composite" presStyleCnt="0"/>
      <dgm:spPr/>
    </dgm:pt>
    <dgm:pt modelId="{B51F60EB-A08A-4A9D-B005-5439195FA2D7}" type="pres">
      <dgm:prSet presAssocID="{F53A1511-8123-46B9-A5D8-A674879C3096}" presName="bentUpArrow1" presStyleLbl="alignImgPlace1" presStyleIdx="1" presStyleCnt="5"/>
      <dgm:spPr/>
    </dgm:pt>
    <dgm:pt modelId="{FE95483F-0075-4ADF-98DC-EC1CE56464A2}" type="pres">
      <dgm:prSet presAssocID="{F53A1511-8123-46B9-A5D8-A674879C3096}" presName="ParentText" presStyleLbl="node1" presStyleIdx="1" presStyleCnt="6">
        <dgm:presLayoutVars>
          <dgm:chMax val="1"/>
          <dgm:chPref val="1"/>
          <dgm:bulletEnabled val="1"/>
        </dgm:presLayoutVars>
      </dgm:prSet>
      <dgm:spPr/>
    </dgm:pt>
    <dgm:pt modelId="{C0D3139F-DA2D-4373-A80C-1B7D75C22D5E}" type="pres">
      <dgm:prSet presAssocID="{F53A1511-8123-46B9-A5D8-A674879C3096}" presName="ChildText" presStyleLbl="revTx" presStyleIdx="1" presStyleCnt="6">
        <dgm:presLayoutVars>
          <dgm:chMax val="0"/>
          <dgm:chPref val="0"/>
          <dgm:bulletEnabled val="1"/>
        </dgm:presLayoutVars>
      </dgm:prSet>
      <dgm:spPr/>
    </dgm:pt>
    <dgm:pt modelId="{C7C6F307-B2BB-490D-B31B-0456B705C2D2}" type="pres">
      <dgm:prSet presAssocID="{C3B27FA8-CA70-4595-8E05-6C1779483D7A}" presName="sibTrans" presStyleCnt="0"/>
      <dgm:spPr/>
    </dgm:pt>
    <dgm:pt modelId="{9D6A9C02-F4A5-4203-95F4-F479B2A921CF}" type="pres">
      <dgm:prSet presAssocID="{1623F212-CB7D-4835-8136-00CD103D88E1}" presName="composite" presStyleCnt="0"/>
      <dgm:spPr/>
    </dgm:pt>
    <dgm:pt modelId="{8CBD0178-8186-441F-BD3D-3F91EB696659}" type="pres">
      <dgm:prSet presAssocID="{1623F212-CB7D-4835-8136-00CD103D88E1}" presName="bentUpArrow1" presStyleLbl="alignImgPlace1" presStyleIdx="2" presStyleCnt="5"/>
      <dgm:spPr/>
    </dgm:pt>
    <dgm:pt modelId="{FCD88ED3-E3F5-4F0D-B8A9-9C15373D9BE4}" type="pres">
      <dgm:prSet presAssocID="{1623F212-CB7D-4835-8136-00CD103D88E1}" presName="ParentText" presStyleLbl="node1" presStyleIdx="2" presStyleCnt="6">
        <dgm:presLayoutVars>
          <dgm:chMax val="1"/>
          <dgm:chPref val="1"/>
          <dgm:bulletEnabled val="1"/>
        </dgm:presLayoutVars>
      </dgm:prSet>
      <dgm:spPr/>
    </dgm:pt>
    <dgm:pt modelId="{66AA6E54-6B71-494E-B8CD-0A806F8DF638}" type="pres">
      <dgm:prSet presAssocID="{1623F212-CB7D-4835-8136-00CD103D88E1}" presName="ChildText" presStyleLbl="revTx" presStyleIdx="2" presStyleCnt="6">
        <dgm:presLayoutVars>
          <dgm:chMax val="0"/>
          <dgm:chPref val="0"/>
          <dgm:bulletEnabled val="1"/>
        </dgm:presLayoutVars>
      </dgm:prSet>
      <dgm:spPr/>
    </dgm:pt>
    <dgm:pt modelId="{1D9BA907-1182-4819-80B0-A13BA513D53E}" type="pres">
      <dgm:prSet presAssocID="{8ACB470D-4252-4B06-A501-D7861209095D}" presName="sibTrans" presStyleCnt="0"/>
      <dgm:spPr/>
    </dgm:pt>
    <dgm:pt modelId="{475833BF-2C71-407B-9DCD-CCC0ED4178EE}" type="pres">
      <dgm:prSet presAssocID="{A03B7214-3A2A-464E-A1C2-0B9F7E158102}" presName="composite" presStyleCnt="0"/>
      <dgm:spPr/>
    </dgm:pt>
    <dgm:pt modelId="{73C9981B-AB9F-45AC-B909-88FDD9613751}" type="pres">
      <dgm:prSet presAssocID="{A03B7214-3A2A-464E-A1C2-0B9F7E158102}" presName="bentUpArrow1" presStyleLbl="alignImgPlace1" presStyleIdx="3" presStyleCnt="5"/>
      <dgm:spPr/>
    </dgm:pt>
    <dgm:pt modelId="{CA0EFB27-3AB5-43B2-9B1C-946CCF154F8D}" type="pres">
      <dgm:prSet presAssocID="{A03B7214-3A2A-464E-A1C2-0B9F7E158102}" presName="ParentText" presStyleLbl="node1" presStyleIdx="3" presStyleCnt="6">
        <dgm:presLayoutVars>
          <dgm:chMax val="1"/>
          <dgm:chPref val="1"/>
          <dgm:bulletEnabled val="1"/>
        </dgm:presLayoutVars>
      </dgm:prSet>
      <dgm:spPr/>
    </dgm:pt>
    <dgm:pt modelId="{662F4018-E12A-46F8-B59F-29706DF4CDE7}" type="pres">
      <dgm:prSet presAssocID="{A03B7214-3A2A-464E-A1C2-0B9F7E158102}" presName="ChildText" presStyleLbl="revTx" presStyleIdx="3" presStyleCnt="6" custScaleX="107303">
        <dgm:presLayoutVars>
          <dgm:chMax val="0"/>
          <dgm:chPref val="0"/>
          <dgm:bulletEnabled val="1"/>
        </dgm:presLayoutVars>
      </dgm:prSet>
      <dgm:spPr/>
    </dgm:pt>
    <dgm:pt modelId="{30DF9F75-C717-41D6-A462-F7ECA8EE5F66}" type="pres">
      <dgm:prSet presAssocID="{9F2525AA-D2BB-4242-AC9F-996D7B90CB17}" presName="sibTrans" presStyleCnt="0"/>
      <dgm:spPr/>
    </dgm:pt>
    <dgm:pt modelId="{A847342A-4214-43A2-B523-AB6C5B53E10A}" type="pres">
      <dgm:prSet presAssocID="{D4AC5231-3B3F-4CAA-968D-BAEA55AD9E17}" presName="composite" presStyleCnt="0"/>
      <dgm:spPr/>
    </dgm:pt>
    <dgm:pt modelId="{1A5ACB41-FBA9-4B13-8338-382B821268A2}" type="pres">
      <dgm:prSet presAssocID="{D4AC5231-3B3F-4CAA-968D-BAEA55AD9E17}" presName="bentUpArrow1" presStyleLbl="alignImgPlace1" presStyleIdx="4" presStyleCnt="5"/>
      <dgm:spPr/>
    </dgm:pt>
    <dgm:pt modelId="{85324A0E-8231-4920-B1AC-965CCC2937F0}" type="pres">
      <dgm:prSet presAssocID="{D4AC5231-3B3F-4CAA-968D-BAEA55AD9E17}" presName="ParentText" presStyleLbl="node1" presStyleIdx="4" presStyleCnt="6">
        <dgm:presLayoutVars>
          <dgm:chMax val="1"/>
          <dgm:chPref val="1"/>
          <dgm:bulletEnabled val="1"/>
        </dgm:presLayoutVars>
      </dgm:prSet>
      <dgm:spPr/>
    </dgm:pt>
    <dgm:pt modelId="{E528760A-F846-4462-A050-280BDF50164E}" type="pres">
      <dgm:prSet presAssocID="{D4AC5231-3B3F-4CAA-968D-BAEA55AD9E17}" presName="ChildText" presStyleLbl="revTx" presStyleIdx="4" presStyleCnt="6">
        <dgm:presLayoutVars>
          <dgm:chMax val="0"/>
          <dgm:chPref val="0"/>
          <dgm:bulletEnabled val="1"/>
        </dgm:presLayoutVars>
      </dgm:prSet>
      <dgm:spPr/>
    </dgm:pt>
    <dgm:pt modelId="{0DE70E06-137F-43BD-9373-7313D686BEB7}" type="pres">
      <dgm:prSet presAssocID="{AF9FE805-C38F-4751-99FC-515F14796987}" presName="sibTrans" presStyleCnt="0"/>
      <dgm:spPr/>
    </dgm:pt>
    <dgm:pt modelId="{50E1017C-9F65-4ABF-ADE8-0A4CA7F204CB}" type="pres">
      <dgm:prSet presAssocID="{E71013CD-6F0C-42D3-BD42-31EAB87F21DA}" presName="composite" presStyleCnt="0"/>
      <dgm:spPr/>
    </dgm:pt>
    <dgm:pt modelId="{FB545115-F364-4DCD-A349-1F13C8AFF84B}" type="pres">
      <dgm:prSet presAssocID="{E71013CD-6F0C-42D3-BD42-31EAB87F21DA}" presName="ParentText" presStyleLbl="node1" presStyleIdx="5" presStyleCnt="6">
        <dgm:presLayoutVars>
          <dgm:chMax val="1"/>
          <dgm:chPref val="1"/>
          <dgm:bulletEnabled val="1"/>
        </dgm:presLayoutVars>
      </dgm:prSet>
      <dgm:spPr/>
    </dgm:pt>
    <dgm:pt modelId="{E233C2D7-A635-43EE-BAAC-B982484DE5F3}" type="pres">
      <dgm:prSet presAssocID="{E71013CD-6F0C-42D3-BD42-31EAB87F21DA}" presName="FinalChildText" presStyleLbl="revTx" presStyleIdx="5" presStyleCnt="6">
        <dgm:presLayoutVars>
          <dgm:chMax val="0"/>
          <dgm:chPref val="0"/>
          <dgm:bulletEnabled val="1"/>
        </dgm:presLayoutVars>
      </dgm:prSet>
      <dgm:spPr/>
    </dgm:pt>
  </dgm:ptLst>
  <dgm:cxnLst>
    <dgm:cxn modelId="{2739FE03-08F8-4640-99FF-B56A499E32C6}" srcId="{A03B7214-3A2A-464E-A1C2-0B9F7E158102}" destId="{F5933EC0-FD03-4744-9150-9F32D445A853}" srcOrd="0" destOrd="0" parTransId="{ED5A1E8B-D1EA-48A1-9F0A-462E912148D5}" sibTransId="{103A5742-A165-4B45-AD5C-8048893BB7AD}"/>
    <dgm:cxn modelId="{3C5D6209-3CE6-4354-BF71-DF9354E8FB83}" type="presOf" srcId="{C30D9FC1-8848-4AB6-B48B-EF98AE9FE17A}" destId="{66AA6E54-6B71-494E-B8CD-0A806F8DF638}" srcOrd="0" destOrd="0" presId="urn:microsoft.com/office/officeart/2005/8/layout/StepDownProcess"/>
    <dgm:cxn modelId="{97105D15-0079-4C58-9DD7-3A1E35DCE122}" type="presOf" srcId="{A03B7214-3A2A-464E-A1C2-0B9F7E158102}" destId="{CA0EFB27-3AB5-43B2-9B1C-946CCF154F8D}" srcOrd="0" destOrd="0" presId="urn:microsoft.com/office/officeart/2005/8/layout/StepDownProcess"/>
    <dgm:cxn modelId="{C6E62B20-78CD-4D5D-ABE9-B5DF41849723}" type="presOf" srcId="{5C8D459F-4EB5-4F56-8079-0FF05E3AE8CE}" destId="{AA2F3C73-DD54-4788-8F2B-E94584511688}" srcOrd="0" destOrd="0" presId="urn:microsoft.com/office/officeart/2005/8/layout/StepDownProcess"/>
    <dgm:cxn modelId="{FA8C3125-7210-4843-BDA0-1D11AF7B00A3}" srcId="{E71013CD-6F0C-42D3-BD42-31EAB87F21DA}" destId="{A37B4BE2-DDEB-42F8-8338-BB721C8AB1FC}" srcOrd="0" destOrd="0" parTransId="{C600F7B5-0583-4821-A7A5-6A99F3B6AC12}" sibTransId="{729FCB48-8CC5-4880-91DD-23DD3193569A}"/>
    <dgm:cxn modelId="{8C8F353F-7427-45C2-A3B8-978B28F87535}" srcId="{2095A04C-83E4-4F19-AE59-E6CE033021D7}" destId="{D4AC5231-3B3F-4CAA-968D-BAEA55AD9E17}" srcOrd="4" destOrd="0" parTransId="{C5503729-67EA-43F1-A44D-0941DFE5090F}" sibTransId="{AF9FE805-C38F-4751-99FC-515F14796987}"/>
    <dgm:cxn modelId="{9B789F63-C876-47E3-8541-DED52906A049}" type="presOf" srcId="{700272C8-0F53-415C-B6E9-4539955B6C6A}" destId="{E528760A-F846-4462-A050-280BDF50164E}" srcOrd="0" destOrd="0" presId="urn:microsoft.com/office/officeart/2005/8/layout/StepDownProcess"/>
    <dgm:cxn modelId="{5EA3A368-DACB-4BE0-9558-A883E80F0C96}" type="presOf" srcId="{1623F212-CB7D-4835-8136-00CD103D88E1}" destId="{FCD88ED3-E3F5-4F0D-B8A9-9C15373D9BE4}" srcOrd="0" destOrd="0" presId="urn:microsoft.com/office/officeart/2005/8/layout/StepDownProcess"/>
    <dgm:cxn modelId="{6FCF144A-D57B-4727-963C-178AC92B9CF0}" type="presOf" srcId="{F53A1511-8123-46B9-A5D8-A674879C3096}" destId="{FE95483F-0075-4ADF-98DC-EC1CE56464A2}" srcOrd="0" destOrd="0" presId="urn:microsoft.com/office/officeart/2005/8/layout/StepDownProcess"/>
    <dgm:cxn modelId="{53A6896C-4F61-49CD-9B21-33EF1DE63BB5}" type="presOf" srcId="{F5933EC0-FD03-4744-9150-9F32D445A853}" destId="{662F4018-E12A-46F8-B59F-29706DF4CDE7}" srcOrd="0" destOrd="0" presId="urn:microsoft.com/office/officeart/2005/8/layout/StepDownProcess"/>
    <dgm:cxn modelId="{72D6A44C-90AA-4615-8972-CC919A0FE1D5}" srcId="{2095A04C-83E4-4F19-AE59-E6CE033021D7}" destId="{A03B7214-3A2A-464E-A1C2-0B9F7E158102}" srcOrd="3" destOrd="0" parTransId="{4B50FF0D-3B70-4CE2-A7D8-5A355022CF98}" sibTransId="{9F2525AA-D2BB-4242-AC9F-996D7B90CB17}"/>
    <dgm:cxn modelId="{8D9BB772-DD6B-44C5-B829-1D14B4EDE1DD}" type="presOf" srcId="{7C871220-B7F6-474D-B8C7-9C08DD8E7F3D}" destId="{C0D3139F-DA2D-4373-A80C-1B7D75C22D5E}" srcOrd="0" destOrd="0" presId="urn:microsoft.com/office/officeart/2005/8/layout/StepDownProcess"/>
    <dgm:cxn modelId="{5CF34654-F759-4BCE-910B-20D8BC99BEEB}" srcId="{2095A04C-83E4-4F19-AE59-E6CE033021D7}" destId="{F53A1511-8123-46B9-A5D8-A674879C3096}" srcOrd="1" destOrd="0" parTransId="{1B131F75-638A-4D1E-9205-2F0CF21A9966}" sibTransId="{C3B27FA8-CA70-4595-8E05-6C1779483D7A}"/>
    <dgm:cxn modelId="{66D34396-A94B-4D7C-98D8-1EAB8AFFEED3}" type="presOf" srcId="{E71013CD-6F0C-42D3-BD42-31EAB87F21DA}" destId="{FB545115-F364-4DCD-A349-1F13C8AFF84B}" srcOrd="0" destOrd="0" presId="urn:microsoft.com/office/officeart/2005/8/layout/StepDownProcess"/>
    <dgm:cxn modelId="{7B99E899-D714-472D-9843-1E7569193BDD}" type="presOf" srcId="{CB31FD89-7874-475A-85CE-948A131BA370}" destId="{180D8D51-5A74-4333-9D8D-170822FD018A}" srcOrd="0" destOrd="0" presId="urn:microsoft.com/office/officeart/2005/8/layout/StepDownProcess"/>
    <dgm:cxn modelId="{C04D159D-6C6B-4A5C-9A0B-4F0C8F1ECB24}" srcId="{CB31FD89-7874-475A-85CE-948A131BA370}" destId="{5C8D459F-4EB5-4F56-8079-0FF05E3AE8CE}" srcOrd="0" destOrd="0" parTransId="{47B6BDBD-8BD6-41EF-AB1E-D7C43B4E414A}" sibTransId="{F981D55D-6A5D-4EFE-A6AE-554350595BDB}"/>
    <dgm:cxn modelId="{46406CA4-968C-4D6E-B681-7FC8C56D5925}" srcId="{D4AC5231-3B3F-4CAA-968D-BAEA55AD9E17}" destId="{700272C8-0F53-415C-B6E9-4539955B6C6A}" srcOrd="0" destOrd="0" parTransId="{BD8A8614-415D-4D34-A160-2800F3E1AE31}" sibTransId="{0C32268F-3A2B-45C1-A984-E41F7F62A382}"/>
    <dgm:cxn modelId="{AFAA4FB3-E026-4657-B88C-14FA4BC0AD11}" type="presOf" srcId="{2095A04C-83E4-4F19-AE59-E6CE033021D7}" destId="{CD593E5E-8111-4609-B16B-6E2DE9E1B1D1}" srcOrd="0" destOrd="0" presId="urn:microsoft.com/office/officeart/2005/8/layout/StepDownProcess"/>
    <dgm:cxn modelId="{2E81CEB5-44DF-48DE-82DD-FE2405226B51}" srcId="{F53A1511-8123-46B9-A5D8-A674879C3096}" destId="{7C871220-B7F6-474D-B8C7-9C08DD8E7F3D}" srcOrd="0" destOrd="0" parTransId="{6D698D58-CBDF-4EA1-B3CB-7B124974ECC1}" sibTransId="{6AB28717-9DC1-46FB-A4BB-DE88EA58A9A5}"/>
    <dgm:cxn modelId="{E3BABCBF-1090-4719-82D0-DD31A483BB96}" type="presOf" srcId="{D4AC5231-3B3F-4CAA-968D-BAEA55AD9E17}" destId="{85324A0E-8231-4920-B1AC-965CCC2937F0}" srcOrd="0" destOrd="0" presId="urn:microsoft.com/office/officeart/2005/8/layout/StepDownProcess"/>
    <dgm:cxn modelId="{D06083C9-664F-40DD-BB42-03A08A056626}" srcId="{2095A04C-83E4-4F19-AE59-E6CE033021D7}" destId="{E71013CD-6F0C-42D3-BD42-31EAB87F21DA}" srcOrd="5" destOrd="0" parTransId="{5DC331E9-9620-4928-BFED-B73003F164CA}" sibTransId="{27F4283F-FC9C-4DCA-928C-FB484D01A1B5}"/>
    <dgm:cxn modelId="{CA3AF5D4-86B1-463E-93CF-790AF5A63D66}" srcId="{2095A04C-83E4-4F19-AE59-E6CE033021D7}" destId="{1623F212-CB7D-4835-8136-00CD103D88E1}" srcOrd="2" destOrd="0" parTransId="{A0234F79-69EC-4444-93C2-9C253CE742C6}" sibTransId="{8ACB470D-4252-4B06-A501-D7861209095D}"/>
    <dgm:cxn modelId="{21445BE8-C87A-4D2E-9F62-534B57FBDA5E}" srcId="{1623F212-CB7D-4835-8136-00CD103D88E1}" destId="{C30D9FC1-8848-4AB6-B48B-EF98AE9FE17A}" srcOrd="0" destOrd="0" parTransId="{8AF77C42-87D5-41F1-863D-7C3FB3FC7ED1}" sibTransId="{6B24081D-73C9-4CC3-81C7-6C73FD752280}"/>
    <dgm:cxn modelId="{996C3AF7-06E5-4AD2-B52A-D3DCB5C5515B}" type="presOf" srcId="{A37B4BE2-DDEB-42F8-8338-BB721C8AB1FC}" destId="{E233C2D7-A635-43EE-BAAC-B982484DE5F3}" srcOrd="0" destOrd="0" presId="urn:microsoft.com/office/officeart/2005/8/layout/StepDownProcess"/>
    <dgm:cxn modelId="{C0E43CF8-A95A-4D00-8C18-6DA5EA6C7DFE}" srcId="{2095A04C-83E4-4F19-AE59-E6CE033021D7}" destId="{CB31FD89-7874-475A-85CE-948A131BA370}" srcOrd="0" destOrd="0" parTransId="{A2611B58-489B-4A4C-8C0B-8E6BC4F7AD6D}" sibTransId="{48B035D7-52FF-4A7A-AD84-F4BFD600E55C}"/>
    <dgm:cxn modelId="{0490DE63-E16F-4698-B6D2-DD9BCCF0EAD9}" type="presParOf" srcId="{CD593E5E-8111-4609-B16B-6E2DE9E1B1D1}" destId="{1EA9B7F9-F398-4C60-9D65-9772BAC8BA23}" srcOrd="0" destOrd="0" presId="urn:microsoft.com/office/officeart/2005/8/layout/StepDownProcess"/>
    <dgm:cxn modelId="{2E1AB523-E3F9-4A9E-A2FB-B65E39905A34}" type="presParOf" srcId="{1EA9B7F9-F398-4C60-9D65-9772BAC8BA23}" destId="{455A5E5F-18C4-42EE-9540-930920E1BA44}" srcOrd="0" destOrd="0" presId="urn:microsoft.com/office/officeart/2005/8/layout/StepDownProcess"/>
    <dgm:cxn modelId="{102E5B67-D578-4D8F-9FF0-556DB9B1F6FA}" type="presParOf" srcId="{1EA9B7F9-F398-4C60-9D65-9772BAC8BA23}" destId="{180D8D51-5A74-4333-9D8D-170822FD018A}" srcOrd="1" destOrd="0" presId="urn:microsoft.com/office/officeart/2005/8/layout/StepDownProcess"/>
    <dgm:cxn modelId="{1220B3C1-EFCD-4F07-BE78-7A9FAA87E9A5}" type="presParOf" srcId="{1EA9B7F9-F398-4C60-9D65-9772BAC8BA23}" destId="{AA2F3C73-DD54-4788-8F2B-E94584511688}" srcOrd="2" destOrd="0" presId="urn:microsoft.com/office/officeart/2005/8/layout/StepDownProcess"/>
    <dgm:cxn modelId="{68DE053D-AE99-4E87-BFA6-BEE50B03CEC9}" type="presParOf" srcId="{CD593E5E-8111-4609-B16B-6E2DE9E1B1D1}" destId="{50F14208-48E0-4D87-B791-05AFD08336A1}" srcOrd="1" destOrd="0" presId="urn:microsoft.com/office/officeart/2005/8/layout/StepDownProcess"/>
    <dgm:cxn modelId="{049BF526-120D-4397-BAB8-67306892B4FB}" type="presParOf" srcId="{CD593E5E-8111-4609-B16B-6E2DE9E1B1D1}" destId="{D8DE6631-7356-4D76-8310-43DE6935DCDB}" srcOrd="2" destOrd="0" presId="urn:microsoft.com/office/officeart/2005/8/layout/StepDownProcess"/>
    <dgm:cxn modelId="{C38A4211-5CEA-4F18-AF6F-F8A6DA0BAE0D}" type="presParOf" srcId="{D8DE6631-7356-4D76-8310-43DE6935DCDB}" destId="{B51F60EB-A08A-4A9D-B005-5439195FA2D7}" srcOrd="0" destOrd="0" presId="urn:microsoft.com/office/officeart/2005/8/layout/StepDownProcess"/>
    <dgm:cxn modelId="{315A06E7-D8E2-43A6-B495-D31B2E0B8165}" type="presParOf" srcId="{D8DE6631-7356-4D76-8310-43DE6935DCDB}" destId="{FE95483F-0075-4ADF-98DC-EC1CE56464A2}" srcOrd="1" destOrd="0" presId="urn:microsoft.com/office/officeart/2005/8/layout/StepDownProcess"/>
    <dgm:cxn modelId="{E6FE23B6-FF94-4C45-B38F-8786146AFA17}" type="presParOf" srcId="{D8DE6631-7356-4D76-8310-43DE6935DCDB}" destId="{C0D3139F-DA2D-4373-A80C-1B7D75C22D5E}" srcOrd="2" destOrd="0" presId="urn:microsoft.com/office/officeart/2005/8/layout/StepDownProcess"/>
    <dgm:cxn modelId="{85C29155-98CF-46A1-8F34-B3CFBF3083D3}" type="presParOf" srcId="{CD593E5E-8111-4609-B16B-6E2DE9E1B1D1}" destId="{C7C6F307-B2BB-490D-B31B-0456B705C2D2}" srcOrd="3" destOrd="0" presId="urn:microsoft.com/office/officeart/2005/8/layout/StepDownProcess"/>
    <dgm:cxn modelId="{79818EC2-4BC6-42F7-8975-01887D303E16}" type="presParOf" srcId="{CD593E5E-8111-4609-B16B-6E2DE9E1B1D1}" destId="{9D6A9C02-F4A5-4203-95F4-F479B2A921CF}" srcOrd="4" destOrd="0" presId="urn:microsoft.com/office/officeart/2005/8/layout/StepDownProcess"/>
    <dgm:cxn modelId="{66A2ED51-A82B-43BC-BAE4-51F8338C6871}" type="presParOf" srcId="{9D6A9C02-F4A5-4203-95F4-F479B2A921CF}" destId="{8CBD0178-8186-441F-BD3D-3F91EB696659}" srcOrd="0" destOrd="0" presId="urn:microsoft.com/office/officeart/2005/8/layout/StepDownProcess"/>
    <dgm:cxn modelId="{31056666-B0DF-4CE8-A7B3-402FDC222536}" type="presParOf" srcId="{9D6A9C02-F4A5-4203-95F4-F479B2A921CF}" destId="{FCD88ED3-E3F5-4F0D-B8A9-9C15373D9BE4}" srcOrd="1" destOrd="0" presId="urn:microsoft.com/office/officeart/2005/8/layout/StepDownProcess"/>
    <dgm:cxn modelId="{AAC03CE8-1F09-49AD-A1BF-1B13D4E2B98A}" type="presParOf" srcId="{9D6A9C02-F4A5-4203-95F4-F479B2A921CF}" destId="{66AA6E54-6B71-494E-B8CD-0A806F8DF638}" srcOrd="2" destOrd="0" presId="urn:microsoft.com/office/officeart/2005/8/layout/StepDownProcess"/>
    <dgm:cxn modelId="{45C9CD59-D5A3-4E90-A59D-AF3552D0572B}" type="presParOf" srcId="{CD593E5E-8111-4609-B16B-6E2DE9E1B1D1}" destId="{1D9BA907-1182-4819-80B0-A13BA513D53E}" srcOrd="5" destOrd="0" presId="urn:microsoft.com/office/officeart/2005/8/layout/StepDownProcess"/>
    <dgm:cxn modelId="{67A31089-BE03-4CF1-9250-8756D3249723}" type="presParOf" srcId="{CD593E5E-8111-4609-B16B-6E2DE9E1B1D1}" destId="{475833BF-2C71-407B-9DCD-CCC0ED4178EE}" srcOrd="6" destOrd="0" presId="urn:microsoft.com/office/officeart/2005/8/layout/StepDownProcess"/>
    <dgm:cxn modelId="{4528D12E-1862-461E-92C9-EF7A68E1C009}" type="presParOf" srcId="{475833BF-2C71-407B-9DCD-CCC0ED4178EE}" destId="{73C9981B-AB9F-45AC-B909-88FDD9613751}" srcOrd="0" destOrd="0" presId="urn:microsoft.com/office/officeart/2005/8/layout/StepDownProcess"/>
    <dgm:cxn modelId="{57792C0E-43DD-445E-A45A-FCD28DF7EA29}" type="presParOf" srcId="{475833BF-2C71-407B-9DCD-CCC0ED4178EE}" destId="{CA0EFB27-3AB5-43B2-9B1C-946CCF154F8D}" srcOrd="1" destOrd="0" presId="urn:microsoft.com/office/officeart/2005/8/layout/StepDownProcess"/>
    <dgm:cxn modelId="{12C66CD5-FAB8-4D83-98E2-33FBFB1761EA}" type="presParOf" srcId="{475833BF-2C71-407B-9DCD-CCC0ED4178EE}" destId="{662F4018-E12A-46F8-B59F-29706DF4CDE7}" srcOrd="2" destOrd="0" presId="urn:microsoft.com/office/officeart/2005/8/layout/StepDownProcess"/>
    <dgm:cxn modelId="{5DE71118-E012-4D2A-B6E4-38A537A90EB3}" type="presParOf" srcId="{CD593E5E-8111-4609-B16B-6E2DE9E1B1D1}" destId="{30DF9F75-C717-41D6-A462-F7ECA8EE5F66}" srcOrd="7" destOrd="0" presId="urn:microsoft.com/office/officeart/2005/8/layout/StepDownProcess"/>
    <dgm:cxn modelId="{94F35FBA-9405-4612-B0F1-48796EDB5176}" type="presParOf" srcId="{CD593E5E-8111-4609-B16B-6E2DE9E1B1D1}" destId="{A847342A-4214-43A2-B523-AB6C5B53E10A}" srcOrd="8" destOrd="0" presId="urn:microsoft.com/office/officeart/2005/8/layout/StepDownProcess"/>
    <dgm:cxn modelId="{C77FCABA-858F-4439-8AB1-FEB4104854D3}" type="presParOf" srcId="{A847342A-4214-43A2-B523-AB6C5B53E10A}" destId="{1A5ACB41-FBA9-4B13-8338-382B821268A2}" srcOrd="0" destOrd="0" presId="urn:microsoft.com/office/officeart/2005/8/layout/StepDownProcess"/>
    <dgm:cxn modelId="{8DA1502F-F72E-43A4-99D8-C630F3BAF6B1}" type="presParOf" srcId="{A847342A-4214-43A2-B523-AB6C5B53E10A}" destId="{85324A0E-8231-4920-B1AC-965CCC2937F0}" srcOrd="1" destOrd="0" presId="urn:microsoft.com/office/officeart/2005/8/layout/StepDownProcess"/>
    <dgm:cxn modelId="{5CA1B03A-8990-4422-96DC-8E1D9A63C86B}" type="presParOf" srcId="{A847342A-4214-43A2-B523-AB6C5B53E10A}" destId="{E528760A-F846-4462-A050-280BDF50164E}" srcOrd="2" destOrd="0" presId="urn:microsoft.com/office/officeart/2005/8/layout/StepDownProcess"/>
    <dgm:cxn modelId="{B9523786-B863-4449-9695-A1E2D98DFFD8}" type="presParOf" srcId="{CD593E5E-8111-4609-B16B-6E2DE9E1B1D1}" destId="{0DE70E06-137F-43BD-9373-7313D686BEB7}" srcOrd="9" destOrd="0" presId="urn:microsoft.com/office/officeart/2005/8/layout/StepDownProcess"/>
    <dgm:cxn modelId="{CC7A1DB9-EE1F-47A8-8F70-09CDAE95EA34}" type="presParOf" srcId="{CD593E5E-8111-4609-B16B-6E2DE9E1B1D1}" destId="{50E1017C-9F65-4ABF-ADE8-0A4CA7F204CB}" srcOrd="10" destOrd="0" presId="urn:microsoft.com/office/officeart/2005/8/layout/StepDownProcess"/>
    <dgm:cxn modelId="{80EDAF13-9DCA-40DE-ABE6-8E1E8ED922A9}" type="presParOf" srcId="{50E1017C-9F65-4ABF-ADE8-0A4CA7F204CB}" destId="{FB545115-F364-4DCD-A349-1F13C8AFF84B}" srcOrd="0" destOrd="0" presId="urn:microsoft.com/office/officeart/2005/8/layout/StepDownProcess"/>
    <dgm:cxn modelId="{CE2BA98F-6787-478F-94E2-1E9AED42C06F}" type="presParOf" srcId="{50E1017C-9F65-4ABF-ADE8-0A4CA7F204CB}" destId="{E233C2D7-A635-43EE-BAAC-B982484DE5F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95A04C-83E4-4F19-AE59-E6CE033021D7}"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n-US"/>
        </a:p>
      </dgm:t>
    </dgm:pt>
    <dgm:pt modelId="{C30D9FC1-8848-4AB6-B48B-EF98AE9FE17A}">
      <dgm:prSet phldrT="[Text]" custT="1"/>
      <dgm:spPr/>
      <dgm:t>
        <a:bodyPr/>
        <a:lstStyle/>
        <a:p>
          <a:r>
            <a:rPr lang="en-US" sz="800" dirty="0"/>
            <a:t>Letter is posted in MCMEDS</a:t>
          </a:r>
        </a:p>
      </dgm:t>
    </dgm:pt>
    <dgm:pt modelId="{8AF77C42-87D5-41F1-863D-7C3FB3FC7ED1}" type="parTrans" cxnId="{21445BE8-C87A-4D2E-9F62-534B57FBDA5E}">
      <dgm:prSet/>
      <dgm:spPr/>
      <dgm:t>
        <a:bodyPr/>
        <a:lstStyle/>
        <a:p>
          <a:endParaRPr lang="en-US"/>
        </a:p>
      </dgm:t>
    </dgm:pt>
    <dgm:pt modelId="{6B24081D-73C9-4CC3-81C7-6C73FD752280}" type="sibTrans" cxnId="{21445BE8-C87A-4D2E-9F62-534B57FBDA5E}">
      <dgm:prSet/>
      <dgm:spPr/>
      <dgm:t>
        <a:bodyPr/>
        <a:lstStyle/>
        <a:p>
          <a:endParaRPr lang="en-US"/>
        </a:p>
      </dgm:t>
    </dgm:pt>
    <dgm:pt modelId="{A03B7214-3A2A-464E-A1C2-0B9F7E158102}">
      <dgm:prSet phldrT="[Text]"/>
      <dgm:spPr/>
      <dgm:t>
        <a:bodyPr/>
        <a:lstStyle/>
        <a:p>
          <a:r>
            <a:rPr lang="en-US" dirty="0"/>
            <a:t>Unit MDR/LDC verifies distance</a:t>
          </a:r>
        </a:p>
      </dgm:t>
    </dgm:pt>
    <dgm:pt modelId="{4B50FF0D-3B70-4CE2-A7D8-5A355022CF98}" type="parTrans" cxnId="{72D6A44C-90AA-4615-8972-CC919A0FE1D5}">
      <dgm:prSet/>
      <dgm:spPr/>
      <dgm:t>
        <a:bodyPr/>
        <a:lstStyle/>
        <a:p>
          <a:endParaRPr lang="en-US"/>
        </a:p>
      </dgm:t>
    </dgm:pt>
    <dgm:pt modelId="{9F2525AA-D2BB-4242-AC9F-996D7B90CB17}" type="sibTrans" cxnId="{72D6A44C-90AA-4615-8972-CC919A0FE1D5}">
      <dgm:prSet/>
      <dgm:spPr/>
      <dgm:t>
        <a:bodyPr/>
        <a:lstStyle/>
        <a:p>
          <a:endParaRPr lang="en-US"/>
        </a:p>
      </dgm:t>
    </dgm:pt>
    <dgm:pt modelId="{F5933EC0-FD03-4744-9150-9F32D445A853}">
      <dgm:prSet phldrT="[Text]" custT="1"/>
      <dgm:spPr/>
      <dgm:t>
        <a:bodyPr/>
        <a:lstStyle/>
        <a:p>
          <a:r>
            <a:rPr lang="en-US" sz="800" dirty="0"/>
            <a:t>Screens new LODs and LOD Extensions</a:t>
          </a:r>
        </a:p>
      </dgm:t>
    </dgm:pt>
    <dgm:pt modelId="{ED5A1E8B-D1EA-48A1-9F0A-462E912148D5}" type="parTrans" cxnId="{2739FE03-08F8-4640-99FF-B56A499E32C6}">
      <dgm:prSet/>
      <dgm:spPr/>
      <dgm:t>
        <a:bodyPr/>
        <a:lstStyle/>
        <a:p>
          <a:endParaRPr lang="en-US"/>
        </a:p>
      </dgm:t>
    </dgm:pt>
    <dgm:pt modelId="{103A5742-A165-4B45-AD5C-8048893BB7AD}" type="sibTrans" cxnId="{2739FE03-08F8-4640-99FF-B56A499E32C6}">
      <dgm:prSet/>
      <dgm:spPr/>
      <dgm:t>
        <a:bodyPr/>
        <a:lstStyle/>
        <a:p>
          <a:endParaRPr lang="en-US"/>
        </a:p>
      </dgm:t>
    </dgm:pt>
    <dgm:pt modelId="{62565D61-5B4E-4959-AD85-8BE5E95E45EB}">
      <dgm:prSet phldrT="[Text]"/>
      <dgm:spPr/>
      <dgm:t>
        <a:bodyPr/>
        <a:lstStyle/>
        <a:p>
          <a:r>
            <a:rPr lang="en-US" dirty="0"/>
            <a:t>If issues arise unit contacts RMED</a:t>
          </a:r>
        </a:p>
      </dgm:t>
    </dgm:pt>
    <dgm:pt modelId="{72F469AA-B9EF-4F74-AEEE-EC0E1CE2A501}" type="parTrans" cxnId="{CBF264BA-7219-4C3F-B2F0-7A640F31DE0C}">
      <dgm:prSet/>
      <dgm:spPr/>
      <dgm:t>
        <a:bodyPr/>
        <a:lstStyle/>
        <a:p>
          <a:endParaRPr lang="en-US"/>
        </a:p>
      </dgm:t>
    </dgm:pt>
    <dgm:pt modelId="{67C70CB6-76DE-457A-9216-6FB8056CBA5A}" type="sibTrans" cxnId="{CBF264BA-7219-4C3F-B2F0-7A640F31DE0C}">
      <dgm:prSet/>
      <dgm:spPr/>
      <dgm:t>
        <a:bodyPr/>
        <a:lstStyle/>
        <a:p>
          <a:endParaRPr lang="en-US"/>
        </a:p>
      </dgm:t>
    </dgm:pt>
    <dgm:pt modelId="{D4AC5231-3B3F-4CAA-968D-BAEA55AD9E17}">
      <dgm:prSet phldrT="[Text]"/>
      <dgm:spPr/>
      <dgm:t>
        <a:bodyPr/>
        <a:lstStyle/>
        <a:p>
          <a:r>
            <a:rPr lang="en-US" dirty="0"/>
            <a:t>Provides Worksheets to DHA</a:t>
          </a:r>
        </a:p>
      </dgm:t>
    </dgm:pt>
    <dgm:pt modelId="{C5503729-67EA-43F1-A44D-0941DFE5090F}" type="parTrans" cxnId="{8C8F353F-7427-45C2-A3B8-978B28F87535}">
      <dgm:prSet/>
      <dgm:spPr/>
      <dgm:t>
        <a:bodyPr/>
        <a:lstStyle/>
        <a:p>
          <a:endParaRPr lang="en-US"/>
        </a:p>
      </dgm:t>
    </dgm:pt>
    <dgm:pt modelId="{AF9FE805-C38F-4751-99FC-515F14796987}" type="sibTrans" cxnId="{8C8F353F-7427-45C2-A3B8-978B28F87535}">
      <dgm:prSet/>
      <dgm:spPr/>
      <dgm:t>
        <a:bodyPr/>
        <a:lstStyle/>
        <a:p>
          <a:endParaRPr lang="en-US"/>
        </a:p>
      </dgm:t>
    </dgm:pt>
    <dgm:pt modelId="{E71013CD-6F0C-42D3-BD42-31EAB87F21DA}">
      <dgm:prSet phldrT="[Text]"/>
      <dgm:spPr/>
      <dgm:t>
        <a:bodyPr/>
        <a:lstStyle/>
        <a:p>
          <a:r>
            <a:rPr lang="en-US" dirty="0"/>
            <a:t>DHA processes Worksheets</a:t>
          </a:r>
        </a:p>
      </dgm:t>
    </dgm:pt>
    <dgm:pt modelId="{5DC331E9-9620-4928-BFED-B73003F164CA}" type="parTrans" cxnId="{D06083C9-664F-40DD-BB42-03A08A056626}">
      <dgm:prSet/>
      <dgm:spPr/>
      <dgm:t>
        <a:bodyPr/>
        <a:lstStyle/>
        <a:p>
          <a:endParaRPr lang="en-US"/>
        </a:p>
      </dgm:t>
    </dgm:pt>
    <dgm:pt modelId="{27F4283F-FC9C-4DCA-928C-FB484D01A1B5}" type="sibTrans" cxnId="{D06083C9-664F-40DD-BB42-03A08A056626}">
      <dgm:prSet/>
      <dgm:spPr/>
      <dgm:t>
        <a:bodyPr/>
        <a:lstStyle/>
        <a:p>
          <a:endParaRPr lang="en-US"/>
        </a:p>
      </dgm:t>
    </dgm:pt>
    <dgm:pt modelId="{8A6770ED-F545-4F44-B9B3-F1B0C27088E9}">
      <dgm:prSet phldrT="[Text]"/>
      <dgm:spPr/>
      <dgm:t>
        <a:bodyPr/>
        <a:lstStyle/>
        <a:p>
          <a:r>
            <a:rPr lang="en-US" dirty="0"/>
            <a:t>Marine gets Tricare Pre-Auth online</a:t>
          </a:r>
        </a:p>
      </dgm:t>
    </dgm:pt>
    <dgm:pt modelId="{701DB7D8-9C2E-4C19-AED2-8B82F91AF5A6}" type="parTrans" cxnId="{46A8CE22-005F-489F-A59C-532489EB7C11}">
      <dgm:prSet/>
      <dgm:spPr/>
      <dgm:t>
        <a:bodyPr/>
        <a:lstStyle/>
        <a:p>
          <a:endParaRPr lang="en-US"/>
        </a:p>
      </dgm:t>
    </dgm:pt>
    <dgm:pt modelId="{A51AD8DE-18D1-43B8-893F-ECA142CEFD9F}" type="sibTrans" cxnId="{46A8CE22-005F-489F-A59C-532489EB7C11}">
      <dgm:prSet/>
      <dgm:spPr/>
      <dgm:t>
        <a:bodyPr/>
        <a:lstStyle/>
        <a:p>
          <a:endParaRPr lang="en-US"/>
        </a:p>
      </dgm:t>
    </dgm:pt>
    <dgm:pt modelId="{700272C8-0F53-415C-B6E9-4539955B6C6A}">
      <dgm:prSet phldrT="[Text]" custT="1"/>
      <dgm:spPr/>
      <dgm:t>
        <a:bodyPr/>
        <a:lstStyle/>
        <a:p>
          <a:r>
            <a:rPr lang="en-US" sz="800" dirty="0"/>
            <a:t>Verifies Distance and submits complete Worksheets</a:t>
          </a:r>
        </a:p>
      </dgm:t>
    </dgm:pt>
    <dgm:pt modelId="{BD8A8614-415D-4D34-A160-2800F3E1AE31}" type="parTrans" cxnId="{46406CA4-968C-4D6E-B681-7FC8C56D5925}">
      <dgm:prSet/>
      <dgm:spPr/>
      <dgm:t>
        <a:bodyPr/>
        <a:lstStyle/>
        <a:p>
          <a:endParaRPr lang="en-US"/>
        </a:p>
      </dgm:t>
    </dgm:pt>
    <dgm:pt modelId="{0C32268F-3A2B-45C1-A984-E41F7F62A382}" type="sibTrans" cxnId="{46406CA4-968C-4D6E-B681-7FC8C56D5925}">
      <dgm:prSet/>
      <dgm:spPr/>
      <dgm:t>
        <a:bodyPr/>
        <a:lstStyle/>
        <a:p>
          <a:endParaRPr lang="en-US"/>
        </a:p>
      </dgm:t>
    </dgm:pt>
    <dgm:pt modelId="{A37B4BE2-DDEB-42F8-8338-BB721C8AB1FC}">
      <dgm:prSet phldrT="[Text]" custT="1"/>
      <dgm:spPr/>
      <dgm:t>
        <a:bodyPr/>
        <a:lstStyle/>
        <a:p>
          <a:r>
            <a:rPr lang="en-US" sz="800" dirty="0"/>
            <a:t>If there are issues, unit can contact RMED for assistance</a:t>
          </a:r>
        </a:p>
      </dgm:t>
    </dgm:pt>
    <dgm:pt modelId="{C600F7B5-0583-4821-A7A5-6A99F3B6AC12}" type="parTrans" cxnId="{FA8C3125-7210-4843-BDA0-1D11AF7B00A3}">
      <dgm:prSet/>
      <dgm:spPr/>
      <dgm:t>
        <a:bodyPr/>
        <a:lstStyle/>
        <a:p>
          <a:endParaRPr lang="en-US"/>
        </a:p>
      </dgm:t>
    </dgm:pt>
    <dgm:pt modelId="{729FCB48-8CC5-4880-91DD-23DD3193569A}" type="sibTrans" cxnId="{FA8C3125-7210-4843-BDA0-1D11AF7B00A3}">
      <dgm:prSet/>
      <dgm:spPr/>
      <dgm:t>
        <a:bodyPr/>
        <a:lstStyle/>
        <a:p>
          <a:endParaRPr lang="en-US"/>
        </a:p>
      </dgm:t>
    </dgm:pt>
    <dgm:pt modelId="{DF174BF6-A179-4C90-BCF0-3F2D6DF71C35}">
      <dgm:prSet phldrT="[Text]"/>
      <dgm:spPr/>
      <dgm:t>
        <a:bodyPr/>
        <a:lstStyle/>
        <a:p>
          <a:endParaRPr lang="en-US" sz="600" dirty="0"/>
        </a:p>
      </dgm:t>
    </dgm:pt>
    <dgm:pt modelId="{68B9F289-7058-4A93-AD70-C9662CA32EF1}" type="parTrans" cxnId="{4F69246C-67C3-4863-B484-43308AB34340}">
      <dgm:prSet/>
      <dgm:spPr/>
      <dgm:t>
        <a:bodyPr/>
        <a:lstStyle/>
        <a:p>
          <a:endParaRPr lang="en-US"/>
        </a:p>
      </dgm:t>
    </dgm:pt>
    <dgm:pt modelId="{5F0FB8F7-FFB3-4AF6-B2CA-A256BCA7BD55}" type="sibTrans" cxnId="{4F69246C-67C3-4863-B484-43308AB34340}">
      <dgm:prSet/>
      <dgm:spPr/>
      <dgm:t>
        <a:bodyPr/>
        <a:lstStyle/>
        <a:p>
          <a:endParaRPr lang="en-US"/>
        </a:p>
      </dgm:t>
    </dgm:pt>
    <dgm:pt modelId="{F53A1511-8123-46B9-A5D8-A674879C3096}">
      <dgm:prSet phldrT="[Text]"/>
      <dgm:spPr/>
      <dgm:t>
        <a:bodyPr/>
        <a:lstStyle/>
        <a:p>
          <a:r>
            <a:rPr lang="en-US" dirty="0"/>
            <a:t>Unit Submits LOD Request</a:t>
          </a:r>
        </a:p>
      </dgm:t>
    </dgm:pt>
    <dgm:pt modelId="{1B131F75-638A-4D1E-9205-2F0CF21A9966}" type="parTrans" cxnId="{5CF34654-F759-4BCE-910B-20D8BC99BEEB}">
      <dgm:prSet/>
      <dgm:spPr/>
      <dgm:t>
        <a:bodyPr/>
        <a:lstStyle/>
        <a:p>
          <a:endParaRPr lang="en-US"/>
        </a:p>
      </dgm:t>
    </dgm:pt>
    <dgm:pt modelId="{C3B27FA8-CA70-4595-8E05-6C1779483D7A}" type="sibTrans" cxnId="{5CF34654-F759-4BCE-910B-20D8BC99BEEB}">
      <dgm:prSet/>
      <dgm:spPr/>
      <dgm:t>
        <a:bodyPr/>
        <a:lstStyle/>
        <a:p>
          <a:endParaRPr lang="en-US"/>
        </a:p>
      </dgm:t>
    </dgm:pt>
    <dgm:pt modelId="{1623F212-CB7D-4835-8136-00CD103D88E1}">
      <dgm:prSet phldrT="[Text]"/>
      <dgm:spPr/>
      <dgm:t>
        <a:bodyPr/>
        <a:lstStyle/>
        <a:p>
          <a:r>
            <a:rPr lang="en-US" dirty="0"/>
            <a:t>LOD is Approved</a:t>
          </a:r>
        </a:p>
      </dgm:t>
    </dgm:pt>
    <dgm:pt modelId="{A0234F79-69EC-4444-93C2-9C253CE742C6}" type="parTrans" cxnId="{CA3AF5D4-86B1-463E-93CF-790AF5A63D66}">
      <dgm:prSet/>
      <dgm:spPr/>
      <dgm:t>
        <a:bodyPr/>
        <a:lstStyle/>
        <a:p>
          <a:endParaRPr lang="en-US"/>
        </a:p>
      </dgm:t>
    </dgm:pt>
    <dgm:pt modelId="{8ACB470D-4252-4B06-A501-D7861209095D}" type="sibTrans" cxnId="{CA3AF5D4-86B1-463E-93CF-790AF5A63D66}">
      <dgm:prSet/>
      <dgm:spPr/>
      <dgm:t>
        <a:bodyPr/>
        <a:lstStyle/>
        <a:p>
          <a:endParaRPr lang="en-US"/>
        </a:p>
      </dgm:t>
    </dgm:pt>
    <dgm:pt modelId="{7C871220-B7F6-474D-B8C7-9C08DD8E7F3D}">
      <dgm:prSet phldrT="[Text]"/>
      <dgm:spPr/>
      <dgm:t>
        <a:bodyPr/>
        <a:lstStyle/>
        <a:p>
          <a:r>
            <a:rPr lang="en-US" dirty="0"/>
            <a:t>To RMED via MCMEDS</a:t>
          </a:r>
        </a:p>
      </dgm:t>
    </dgm:pt>
    <dgm:pt modelId="{6D698D58-CBDF-4EA1-B3CB-7B124974ECC1}" type="parTrans" cxnId="{2E81CEB5-44DF-48DE-82DD-FE2405226B51}">
      <dgm:prSet/>
      <dgm:spPr/>
      <dgm:t>
        <a:bodyPr/>
        <a:lstStyle/>
        <a:p>
          <a:endParaRPr lang="en-US"/>
        </a:p>
      </dgm:t>
    </dgm:pt>
    <dgm:pt modelId="{6AB28717-9DC1-46FB-A4BB-DE88EA58A9A5}" type="sibTrans" cxnId="{2E81CEB5-44DF-48DE-82DD-FE2405226B51}">
      <dgm:prSet/>
      <dgm:spPr/>
      <dgm:t>
        <a:bodyPr/>
        <a:lstStyle/>
        <a:p>
          <a:endParaRPr lang="en-US"/>
        </a:p>
      </dgm:t>
    </dgm:pt>
    <dgm:pt modelId="{CB31FD89-7874-475A-85CE-948A131BA370}">
      <dgm:prSet phldrT="[Text]"/>
      <dgm:spPr/>
      <dgm:t>
        <a:bodyPr/>
        <a:lstStyle/>
        <a:p>
          <a:r>
            <a:rPr lang="en-US" dirty="0"/>
            <a:t>Marine Injured  in duty status</a:t>
          </a:r>
        </a:p>
      </dgm:t>
    </dgm:pt>
    <dgm:pt modelId="{A2611B58-489B-4A4C-8C0B-8E6BC4F7AD6D}" type="parTrans" cxnId="{C0E43CF8-A95A-4D00-8C18-6DA5EA6C7DFE}">
      <dgm:prSet/>
      <dgm:spPr/>
      <dgm:t>
        <a:bodyPr/>
        <a:lstStyle/>
        <a:p>
          <a:endParaRPr lang="en-US"/>
        </a:p>
      </dgm:t>
    </dgm:pt>
    <dgm:pt modelId="{48B035D7-52FF-4A7A-AD84-F4BFD600E55C}" type="sibTrans" cxnId="{C0E43CF8-A95A-4D00-8C18-6DA5EA6C7DFE}">
      <dgm:prSet/>
      <dgm:spPr/>
      <dgm:t>
        <a:bodyPr/>
        <a:lstStyle/>
        <a:p>
          <a:endParaRPr lang="en-US"/>
        </a:p>
      </dgm:t>
    </dgm:pt>
    <dgm:pt modelId="{5C8D459F-4EB5-4F56-8079-0FF05E3AE8CE}">
      <dgm:prSet phldrT="[Text]"/>
      <dgm:spPr/>
      <dgm:t>
        <a:bodyPr/>
        <a:lstStyle/>
        <a:p>
          <a:endParaRPr lang="en-US" dirty="0"/>
        </a:p>
      </dgm:t>
    </dgm:pt>
    <dgm:pt modelId="{47B6BDBD-8BD6-41EF-AB1E-D7C43B4E414A}" type="parTrans" cxnId="{C04D159D-6C6B-4A5C-9A0B-4F0C8F1ECB24}">
      <dgm:prSet/>
      <dgm:spPr/>
      <dgm:t>
        <a:bodyPr/>
        <a:lstStyle/>
        <a:p>
          <a:endParaRPr lang="en-US"/>
        </a:p>
      </dgm:t>
    </dgm:pt>
    <dgm:pt modelId="{F981D55D-6A5D-4EFE-A6AE-554350595BDB}" type="sibTrans" cxnId="{C04D159D-6C6B-4A5C-9A0B-4F0C8F1ECB24}">
      <dgm:prSet/>
      <dgm:spPr/>
      <dgm:t>
        <a:bodyPr/>
        <a:lstStyle/>
        <a:p>
          <a:endParaRPr lang="en-US"/>
        </a:p>
      </dgm:t>
    </dgm:pt>
    <dgm:pt modelId="{CD593E5E-8111-4609-B16B-6E2DE9E1B1D1}" type="pres">
      <dgm:prSet presAssocID="{2095A04C-83E4-4F19-AE59-E6CE033021D7}" presName="rootnode" presStyleCnt="0">
        <dgm:presLayoutVars>
          <dgm:chMax/>
          <dgm:chPref/>
          <dgm:dir/>
          <dgm:animLvl val="lvl"/>
        </dgm:presLayoutVars>
      </dgm:prSet>
      <dgm:spPr/>
    </dgm:pt>
    <dgm:pt modelId="{1EA9B7F9-F398-4C60-9D65-9772BAC8BA23}" type="pres">
      <dgm:prSet presAssocID="{CB31FD89-7874-475A-85CE-948A131BA370}" presName="composite" presStyleCnt="0"/>
      <dgm:spPr/>
    </dgm:pt>
    <dgm:pt modelId="{455A5E5F-18C4-42EE-9540-930920E1BA44}" type="pres">
      <dgm:prSet presAssocID="{CB31FD89-7874-475A-85CE-948A131BA370}" presName="bentUpArrow1" presStyleLbl="alignImgPlace1" presStyleIdx="0" presStyleCnt="6"/>
      <dgm:spPr/>
    </dgm:pt>
    <dgm:pt modelId="{180D8D51-5A74-4333-9D8D-170822FD018A}" type="pres">
      <dgm:prSet presAssocID="{CB31FD89-7874-475A-85CE-948A131BA370}" presName="ParentText" presStyleLbl="node1" presStyleIdx="0" presStyleCnt="7">
        <dgm:presLayoutVars>
          <dgm:chMax val="1"/>
          <dgm:chPref val="1"/>
          <dgm:bulletEnabled val="1"/>
        </dgm:presLayoutVars>
      </dgm:prSet>
      <dgm:spPr/>
    </dgm:pt>
    <dgm:pt modelId="{AA2F3C73-DD54-4788-8F2B-E94584511688}" type="pres">
      <dgm:prSet presAssocID="{CB31FD89-7874-475A-85CE-948A131BA370}" presName="ChildText" presStyleLbl="revTx" presStyleIdx="0" presStyleCnt="7">
        <dgm:presLayoutVars>
          <dgm:chMax val="0"/>
          <dgm:chPref val="0"/>
          <dgm:bulletEnabled val="1"/>
        </dgm:presLayoutVars>
      </dgm:prSet>
      <dgm:spPr/>
    </dgm:pt>
    <dgm:pt modelId="{50F14208-48E0-4D87-B791-05AFD08336A1}" type="pres">
      <dgm:prSet presAssocID="{48B035D7-52FF-4A7A-AD84-F4BFD600E55C}" presName="sibTrans" presStyleCnt="0"/>
      <dgm:spPr/>
    </dgm:pt>
    <dgm:pt modelId="{D8DE6631-7356-4D76-8310-43DE6935DCDB}" type="pres">
      <dgm:prSet presAssocID="{F53A1511-8123-46B9-A5D8-A674879C3096}" presName="composite" presStyleCnt="0"/>
      <dgm:spPr/>
    </dgm:pt>
    <dgm:pt modelId="{B51F60EB-A08A-4A9D-B005-5439195FA2D7}" type="pres">
      <dgm:prSet presAssocID="{F53A1511-8123-46B9-A5D8-A674879C3096}" presName="bentUpArrow1" presStyleLbl="alignImgPlace1" presStyleIdx="1" presStyleCnt="6"/>
      <dgm:spPr/>
    </dgm:pt>
    <dgm:pt modelId="{FE95483F-0075-4ADF-98DC-EC1CE56464A2}" type="pres">
      <dgm:prSet presAssocID="{F53A1511-8123-46B9-A5D8-A674879C3096}" presName="ParentText" presStyleLbl="node1" presStyleIdx="1" presStyleCnt="7">
        <dgm:presLayoutVars>
          <dgm:chMax val="1"/>
          <dgm:chPref val="1"/>
          <dgm:bulletEnabled val="1"/>
        </dgm:presLayoutVars>
      </dgm:prSet>
      <dgm:spPr/>
    </dgm:pt>
    <dgm:pt modelId="{C0D3139F-DA2D-4373-A80C-1B7D75C22D5E}" type="pres">
      <dgm:prSet presAssocID="{F53A1511-8123-46B9-A5D8-A674879C3096}" presName="ChildText" presStyleLbl="revTx" presStyleIdx="1" presStyleCnt="7">
        <dgm:presLayoutVars>
          <dgm:chMax val="0"/>
          <dgm:chPref val="0"/>
          <dgm:bulletEnabled val="1"/>
        </dgm:presLayoutVars>
      </dgm:prSet>
      <dgm:spPr/>
    </dgm:pt>
    <dgm:pt modelId="{C7C6F307-B2BB-490D-B31B-0456B705C2D2}" type="pres">
      <dgm:prSet presAssocID="{C3B27FA8-CA70-4595-8E05-6C1779483D7A}" presName="sibTrans" presStyleCnt="0"/>
      <dgm:spPr/>
    </dgm:pt>
    <dgm:pt modelId="{9D6A9C02-F4A5-4203-95F4-F479B2A921CF}" type="pres">
      <dgm:prSet presAssocID="{1623F212-CB7D-4835-8136-00CD103D88E1}" presName="composite" presStyleCnt="0"/>
      <dgm:spPr/>
    </dgm:pt>
    <dgm:pt modelId="{8CBD0178-8186-441F-BD3D-3F91EB696659}" type="pres">
      <dgm:prSet presAssocID="{1623F212-CB7D-4835-8136-00CD103D88E1}" presName="bentUpArrow1" presStyleLbl="alignImgPlace1" presStyleIdx="2" presStyleCnt="6"/>
      <dgm:spPr/>
    </dgm:pt>
    <dgm:pt modelId="{FCD88ED3-E3F5-4F0D-B8A9-9C15373D9BE4}" type="pres">
      <dgm:prSet presAssocID="{1623F212-CB7D-4835-8136-00CD103D88E1}" presName="ParentText" presStyleLbl="node1" presStyleIdx="2" presStyleCnt="7">
        <dgm:presLayoutVars>
          <dgm:chMax val="1"/>
          <dgm:chPref val="1"/>
          <dgm:bulletEnabled val="1"/>
        </dgm:presLayoutVars>
      </dgm:prSet>
      <dgm:spPr/>
    </dgm:pt>
    <dgm:pt modelId="{66AA6E54-6B71-494E-B8CD-0A806F8DF638}" type="pres">
      <dgm:prSet presAssocID="{1623F212-CB7D-4835-8136-00CD103D88E1}" presName="ChildText" presStyleLbl="revTx" presStyleIdx="2" presStyleCnt="7">
        <dgm:presLayoutVars>
          <dgm:chMax val="0"/>
          <dgm:chPref val="0"/>
          <dgm:bulletEnabled val="1"/>
        </dgm:presLayoutVars>
      </dgm:prSet>
      <dgm:spPr/>
    </dgm:pt>
    <dgm:pt modelId="{1D9BA907-1182-4819-80B0-A13BA513D53E}" type="pres">
      <dgm:prSet presAssocID="{8ACB470D-4252-4B06-A501-D7861209095D}" presName="sibTrans" presStyleCnt="0"/>
      <dgm:spPr/>
    </dgm:pt>
    <dgm:pt modelId="{475833BF-2C71-407B-9DCD-CCC0ED4178EE}" type="pres">
      <dgm:prSet presAssocID="{A03B7214-3A2A-464E-A1C2-0B9F7E158102}" presName="composite" presStyleCnt="0"/>
      <dgm:spPr/>
    </dgm:pt>
    <dgm:pt modelId="{73C9981B-AB9F-45AC-B909-88FDD9613751}" type="pres">
      <dgm:prSet presAssocID="{A03B7214-3A2A-464E-A1C2-0B9F7E158102}" presName="bentUpArrow1" presStyleLbl="alignImgPlace1" presStyleIdx="3" presStyleCnt="6"/>
      <dgm:spPr/>
    </dgm:pt>
    <dgm:pt modelId="{CA0EFB27-3AB5-43B2-9B1C-946CCF154F8D}" type="pres">
      <dgm:prSet presAssocID="{A03B7214-3A2A-464E-A1C2-0B9F7E158102}" presName="ParentText" presStyleLbl="node1" presStyleIdx="3" presStyleCnt="7">
        <dgm:presLayoutVars>
          <dgm:chMax val="1"/>
          <dgm:chPref val="1"/>
          <dgm:bulletEnabled val="1"/>
        </dgm:presLayoutVars>
      </dgm:prSet>
      <dgm:spPr/>
    </dgm:pt>
    <dgm:pt modelId="{662F4018-E12A-46F8-B59F-29706DF4CDE7}" type="pres">
      <dgm:prSet presAssocID="{A03B7214-3A2A-464E-A1C2-0B9F7E158102}" presName="ChildText" presStyleLbl="revTx" presStyleIdx="3" presStyleCnt="7" custScaleX="107303">
        <dgm:presLayoutVars>
          <dgm:chMax val="0"/>
          <dgm:chPref val="0"/>
          <dgm:bulletEnabled val="1"/>
        </dgm:presLayoutVars>
      </dgm:prSet>
      <dgm:spPr/>
    </dgm:pt>
    <dgm:pt modelId="{30DF9F75-C717-41D6-A462-F7ECA8EE5F66}" type="pres">
      <dgm:prSet presAssocID="{9F2525AA-D2BB-4242-AC9F-996D7B90CB17}" presName="sibTrans" presStyleCnt="0"/>
      <dgm:spPr/>
    </dgm:pt>
    <dgm:pt modelId="{A847342A-4214-43A2-B523-AB6C5B53E10A}" type="pres">
      <dgm:prSet presAssocID="{D4AC5231-3B3F-4CAA-968D-BAEA55AD9E17}" presName="composite" presStyleCnt="0"/>
      <dgm:spPr/>
    </dgm:pt>
    <dgm:pt modelId="{1A5ACB41-FBA9-4B13-8338-382B821268A2}" type="pres">
      <dgm:prSet presAssocID="{D4AC5231-3B3F-4CAA-968D-BAEA55AD9E17}" presName="bentUpArrow1" presStyleLbl="alignImgPlace1" presStyleIdx="4" presStyleCnt="6"/>
      <dgm:spPr/>
    </dgm:pt>
    <dgm:pt modelId="{85324A0E-8231-4920-B1AC-965CCC2937F0}" type="pres">
      <dgm:prSet presAssocID="{D4AC5231-3B3F-4CAA-968D-BAEA55AD9E17}" presName="ParentText" presStyleLbl="node1" presStyleIdx="4" presStyleCnt="7">
        <dgm:presLayoutVars>
          <dgm:chMax val="1"/>
          <dgm:chPref val="1"/>
          <dgm:bulletEnabled val="1"/>
        </dgm:presLayoutVars>
      </dgm:prSet>
      <dgm:spPr/>
    </dgm:pt>
    <dgm:pt modelId="{E528760A-F846-4462-A050-280BDF50164E}" type="pres">
      <dgm:prSet presAssocID="{D4AC5231-3B3F-4CAA-968D-BAEA55AD9E17}" presName="ChildText" presStyleLbl="revTx" presStyleIdx="4" presStyleCnt="7">
        <dgm:presLayoutVars>
          <dgm:chMax val="0"/>
          <dgm:chPref val="0"/>
          <dgm:bulletEnabled val="1"/>
        </dgm:presLayoutVars>
      </dgm:prSet>
      <dgm:spPr/>
    </dgm:pt>
    <dgm:pt modelId="{0DE70E06-137F-43BD-9373-7313D686BEB7}" type="pres">
      <dgm:prSet presAssocID="{AF9FE805-C38F-4751-99FC-515F14796987}" presName="sibTrans" presStyleCnt="0"/>
      <dgm:spPr/>
    </dgm:pt>
    <dgm:pt modelId="{50E1017C-9F65-4ABF-ADE8-0A4CA7F204CB}" type="pres">
      <dgm:prSet presAssocID="{E71013CD-6F0C-42D3-BD42-31EAB87F21DA}" presName="composite" presStyleCnt="0"/>
      <dgm:spPr/>
    </dgm:pt>
    <dgm:pt modelId="{6A05CB14-76B4-48DF-AB93-6DAC8B04E3B6}" type="pres">
      <dgm:prSet presAssocID="{E71013CD-6F0C-42D3-BD42-31EAB87F21DA}" presName="bentUpArrow1" presStyleLbl="alignImgPlace1" presStyleIdx="5" presStyleCnt="6"/>
      <dgm:spPr/>
    </dgm:pt>
    <dgm:pt modelId="{FB545115-F364-4DCD-A349-1F13C8AFF84B}" type="pres">
      <dgm:prSet presAssocID="{E71013CD-6F0C-42D3-BD42-31EAB87F21DA}" presName="ParentText" presStyleLbl="node1" presStyleIdx="5" presStyleCnt="7">
        <dgm:presLayoutVars>
          <dgm:chMax val="1"/>
          <dgm:chPref val="1"/>
          <dgm:bulletEnabled val="1"/>
        </dgm:presLayoutVars>
      </dgm:prSet>
      <dgm:spPr/>
    </dgm:pt>
    <dgm:pt modelId="{CA803618-B22D-419C-9D09-D01EDEE7F702}" type="pres">
      <dgm:prSet presAssocID="{E71013CD-6F0C-42D3-BD42-31EAB87F21DA}" presName="ChildText" presStyleLbl="revTx" presStyleIdx="5" presStyleCnt="7">
        <dgm:presLayoutVars>
          <dgm:chMax val="0"/>
          <dgm:chPref val="0"/>
          <dgm:bulletEnabled val="1"/>
        </dgm:presLayoutVars>
      </dgm:prSet>
      <dgm:spPr/>
    </dgm:pt>
    <dgm:pt modelId="{023ED194-8CE8-4FDE-8526-11DBB4428DC8}" type="pres">
      <dgm:prSet presAssocID="{27F4283F-FC9C-4DCA-928C-FB484D01A1B5}" presName="sibTrans" presStyleCnt="0"/>
      <dgm:spPr/>
    </dgm:pt>
    <dgm:pt modelId="{285C890C-E9AC-404A-B086-66EE39ABDF9B}" type="pres">
      <dgm:prSet presAssocID="{8A6770ED-F545-4F44-B9B3-F1B0C27088E9}" presName="composite" presStyleCnt="0"/>
      <dgm:spPr/>
    </dgm:pt>
    <dgm:pt modelId="{88ABBA00-370D-4F24-AE64-9D053A29CA59}" type="pres">
      <dgm:prSet presAssocID="{8A6770ED-F545-4F44-B9B3-F1B0C27088E9}" presName="ParentText" presStyleLbl="node1" presStyleIdx="6" presStyleCnt="7">
        <dgm:presLayoutVars>
          <dgm:chMax val="1"/>
          <dgm:chPref val="1"/>
          <dgm:bulletEnabled val="1"/>
        </dgm:presLayoutVars>
      </dgm:prSet>
      <dgm:spPr/>
    </dgm:pt>
    <dgm:pt modelId="{D332721E-44B9-40D0-B51C-114443BC9F56}" type="pres">
      <dgm:prSet presAssocID="{8A6770ED-F545-4F44-B9B3-F1B0C27088E9}" presName="FinalChildText" presStyleLbl="revTx" presStyleIdx="6" presStyleCnt="7">
        <dgm:presLayoutVars>
          <dgm:chMax val="0"/>
          <dgm:chPref val="0"/>
          <dgm:bulletEnabled val="1"/>
        </dgm:presLayoutVars>
      </dgm:prSet>
      <dgm:spPr/>
    </dgm:pt>
  </dgm:ptLst>
  <dgm:cxnLst>
    <dgm:cxn modelId="{2739FE03-08F8-4640-99FF-B56A499E32C6}" srcId="{A03B7214-3A2A-464E-A1C2-0B9F7E158102}" destId="{F5933EC0-FD03-4744-9150-9F32D445A853}" srcOrd="0" destOrd="0" parTransId="{ED5A1E8B-D1EA-48A1-9F0A-462E912148D5}" sibTransId="{103A5742-A165-4B45-AD5C-8048893BB7AD}"/>
    <dgm:cxn modelId="{3C5D6209-3CE6-4354-BF71-DF9354E8FB83}" type="presOf" srcId="{C30D9FC1-8848-4AB6-B48B-EF98AE9FE17A}" destId="{66AA6E54-6B71-494E-B8CD-0A806F8DF638}" srcOrd="0" destOrd="0" presId="urn:microsoft.com/office/officeart/2005/8/layout/StepDownProcess"/>
    <dgm:cxn modelId="{97105D15-0079-4C58-9DD7-3A1E35DCE122}" type="presOf" srcId="{A03B7214-3A2A-464E-A1C2-0B9F7E158102}" destId="{CA0EFB27-3AB5-43B2-9B1C-946CCF154F8D}" srcOrd="0" destOrd="0" presId="urn:microsoft.com/office/officeart/2005/8/layout/StepDownProcess"/>
    <dgm:cxn modelId="{4BC3A615-231B-4146-9522-9EB93F310FA6}" type="presOf" srcId="{8A6770ED-F545-4F44-B9B3-F1B0C27088E9}" destId="{88ABBA00-370D-4F24-AE64-9D053A29CA59}" srcOrd="0" destOrd="0" presId="urn:microsoft.com/office/officeart/2005/8/layout/StepDownProcess"/>
    <dgm:cxn modelId="{C6E62B20-78CD-4D5D-ABE9-B5DF41849723}" type="presOf" srcId="{5C8D459F-4EB5-4F56-8079-0FF05E3AE8CE}" destId="{AA2F3C73-DD54-4788-8F2B-E94584511688}" srcOrd="0" destOrd="0" presId="urn:microsoft.com/office/officeart/2005/8/layout/StepDownProcess"/>
    <dgm:cxn modelId="{46A8CE22-005F-489F-A59C-532489EB7C11}" srcId="{2095A04C-83E4-4F19-AE59-E6CE033021D7}" destId="{8A6770ED-F545-4F44-B9B3-F1B0C27088E9}" srcOrd="6" destOrd="0" parTransId="{701DB7D8-9C2E-4C19-AED2-8B82F91AF5A6}" sibTransId="{A51AD8DE-18D1-43B8-893F-ECA142CEFD9F}"/>
    <dgm:cxn modelId="{FA8C3125-7210-4843-BDA0-1D11AF7B00A3}" srcId="{E71013CD-6F0C-42D3-BD42-31EAB87F21DA}" destId="{A37B4BE2-DDEB-42F8-8338-BB721C8AB1FC}" srcOrd="0" destOrd="0" parTransId="{C600F7B5-0583-4821-A7A5-6A99F3B6AC12}" sibTransId="{729FCB48-8CC5-4880-91DD-23DD3193569A}"/>
    <dgm:cxn modelId="{8C8F353F-7427-45C2-A3B8-978B28F87535}" srcId="{2095A04C-83E4-4F19-AE59-E6CE033021D7}" destId="{D4AC5231-3B3F-4CAA-968D-BAEA55AD9E17}" srcOrd="4" destOrd="0" parTransId="{C5503729-67EA-43F1-A44D-0941DFE5090F}" sibTransId="{AF9FE805-C38F-4751-99FC-515F14796987}"/>
    <dgm:cxn modelId="{9B789F63-C876-47E3-8541-DED52906A049}" type="presOf" srcId="{700272C8-0F53-415C-B6E9-4539955B6C6A}" destId="{E528760A-F846-4462-A050-280BDF50164E}" srcOrd="0" destOrd="0" presId="urn:microsoft.com/office/officeart/2005/8/layout/StepDownProcess"/>
    <dgm:cxn modelId="{5EA3A368-DACB-4BE0-9558-A883E80F0C96}" type="presOf" srcId="{1623F212-CB7D-4835-8136-00CD103D88E1}" destId="{FCD88ED3-E3F5-4F0D-B8A9-9C15373D9BE4}" srcOrd="0" destOrd="0" presId="urn:microsoft.com/office/officeart/2005/8/layout/StepDownProcess"/>
    <dgm:cxn modelId="{6FCF144A-D57B-4727-963C-178AC92B9CF0}" type="presOf" srcId="{F53A1511-8123-46B9-A5D8-A674879C3096}" destId="{FE95483F-0075-4ADF-98DC-EC1CE56464A2}" srcOrd="0" destOrd="0" presId="urn:microsoft.com/office/officeart/2005/8/layout/StepDownProcess"/>
    <dgm:cxn modelId="{4F69246C-67C3-4863-B484-43308AB34340}" srcId="{E71013CD-6F0C-42D3-BD42-31EAB87F21DA}" destId="{DF174BF6-A179-4C90-BCF0-3F2D6DF71C35}" srcOrd="1" destOrd="0" parTransId="{68B9F289-7058-4A93-AD70-C9662CA32EF1}" sibTransId="{5F0FB8F7-FFB3-4AF6-B2CA-A256BCA7BD55}"/>
    <dgm:cxn modelId="{53A6896C-4F61-49CD-9B21-33EF1DE63BB5}" type="presOf" srcId="{F5933EC0-FD03-4744-9150-9F32D445A853}" destId="{662F4018-E12A-46F8-B59F-29706DF4CDE7}" srcOrd="0" destOrd="0" presId="urn:microsoft.com/office/officeart/2005/8/layout/StepDownProcess"/>
    <dgm:cxn modelId="{72D6A44C-90AA-4615-8972-CC919A0FE1D5}" srcId="{2095A04C-83E4-4F19-AE59-E6CE033021D7}" destId="{A03B7214-3A2A-464E-A1C2-0B9F7E158102}" srcOrd="3" destOrd="0" parTransId="{4B50FF0D-3B70-4CE2-A7D8-5A355022CF98}" sibTransId="{9F2525AA-D2BB-4242-AC9F-996D7B90CB17}"/>
    <dgm:cxn modelId="{8D9BB772-DD6B-44C5-B829-1D14B4EDE1DD}" type="presOf" srcId="{7C871220-B7F6-474D-B8C7-9C08DD8E7F3D}" destId="{C0D3139F-DA2D-4373-A80C-1B7D75C22D5E}" srcOrd="0" destOrd="0" presId="urn:microsoft.com/office/officeart/2005/8/layout/StepDownProcess"/>
    <dgm:cxn modelId="{5CF34654-F759-4BCE-910B-20D8BC99BEEB}" srcId="{2095A04C-83E4-4F19-AE59-E6CE033021D7}" destId="{F53A1511-8123-46B9-A5D8-A674879C3096}" srcOrd="1" destOrd="0" parTransId="{1B131F75-638A-4D1E-9205-2F0CF21A9966}" sibTransId="{C3B27FA8-CA70-4595-8E05-6C1779483D7A}"/>
    <dgm:cxn modelId="{66D34396-A94B-4D7C-98D8-1EAB8AFFEED3}" type="presOf" srcId="{E71013CD-6F0C-42D3-BD42-31EAB87F21DA}" destId="{FB545115-F364-4DCD-A349-1F13C8AFF84B}" srcOrd="0" destOrd="0" presId="urn:microsoft.com/office/officeart/2005/8/layout/StepDownProcess"/>
    <dgm:cxn modelId="{7B99E899-D714-472D-9843-1E7569193BDD}" type="presOf" srcId="{CB31FD89-7874-475A-85CE-948A131BA370}" destId="{180D8D51-5A74-4333-9D8D-170822FD018A}" srcOrd="0" destOrd="0" presId="urn:microsoft.com/office/officeart/2005/8/layout/StepDownProcess"/>
    <dgm:cxn modelId="{C04D159D-6C6B-4A5C-9A0B-4F0C8F1ECB24}" srcId="{CB31FD89-7874-475A-85CE-948A131BA370}" destId="{5C8D459F-4EB5-4F56-8079-0FF05E3AE8CE}" srcOrd="0" destOrd="0" parTransId="{47B6BDBD-8BD6-41EF-AB1E-D7C43B4E414A}" sibTransId="{F981D55D-6A5D-4EFE-A6AE-554350595BDB}"/>
    <dgm:cxn modelId="{46406CA4-968C-4D6E-B681-7FC8C56D5925}" srcId="{D4AC5231-3B3F-4CAA-968D-BAEA55AD9E17}" destId="{700272C8-0F53-415C-B6E9-4539955B6C6A}" srcOrd="0" destOrd="0" parTransId="{BD8A8614-415D-4D34-A160-2800F3E1AE31}" sibTransId="{0C32268F-3A2B-45C1-A984-E41F7F62A382}"/>
    <dgm:cxn modelId="{AFAA4FB3-E026-4657-B88C-14FA4BC0AD11}" type="presOf" srcId="{2095A04C-83E4-4F19-AE59-E6CE033021D7}" destId="{CD593E5E-8111-4609-B16B-6E2DE9E1B1D1}" srcOrd="0" destOrd="0" presId="urn:microsoft.com/office/officeart/2005/8/layout/StepDownProcess"/>
    <dgm:cxn modelId="{2E81CEB5-44DF-48DE-82DD-FE2405226B51}" srcId="{F53A1511-8123-46B9-A5D8-A674879C3096}" destId="{7C871220-B7F6-474D-B8C7-9C08DD8E7F3D}" srcOrd="0" destOrd="0" parTransId="{6D698D58-CBDF-4EA1-B3CB-7B124974ECC1}" sibTransId="{6AB28717-9DC1-46FB-A4BB-DE88EA58A9A5}"/>
    <dgm:cxn modelId="{CBF264BA-7219-4C3F-B2F0-7A640F31DE0C}" srcId="{8A6770ED-F545-4F44-B9B3-F1B0C27088E9}" destId="{62565D61-5B4E-4959-AD85-8BE5E95E45EB}" srcOrd="0" destOrd="0" parTransId="{72F469AA-B9EF-4F74-AEEE-EC0E1CE2A501}" sibTransId="{67C70CB6-76DE-457A-9216-6FB8056CBA5A}"/>
    <dgm:cxn modelId="{E3BABCBF-1090-4719-82D0-DD31A483BB96}" type="presOf" srcId="{D4AC5231-3B3F-4CAA-968D-BAEA55AD9E17}" destId="{85324A0E-8231-4920-B1AC-965CCC2937F0}" srcOrd="0" destOrd="0" presId="urn:microsoft.com/office/officeart/2005/8/layout/StepDownProcess"/>
    <dgm:cxn modelId="{D06083C9-664F-40DD-BB42-03A08A056626}" srcId="{2095A04C-83E4-4F19-AE59-E6CE033021D7}" destId="{E71013CD-6F0C-42D3-BD42-31EAB87F21DA}" srcOrd="5" destOrd="0" parTransId="{5DC331E9-9620-4928-BFED-B73003F164CA}" sibTransId="{27F4283F-FC9C-4DCA-928C-FB484D01A1B5}"/>
    <dgm:cxn modelId="{CA3AF5D4-86B1-463E-93CF-790AF5A63D66}" srcId="{2095A04C-83E4-4F19-AE59-E6CE033021D7}" destId="{1623F212-CB7D-4835-8136-00CD103D88E1}" srcOrd="2" destOrd="0" parTransId="{A0234F79-69EC-4444-93C2-9C253CE742C6}" sibTransId="{8ACB470D-4252-4B06-A501-D7861209095D}"/>
    <dgm:cxn modelId="{B6F95DD8-D116-47C6-BFF7-B540A8700B8E}" type="presOf" srcId="{62565D61-5B4E-4959-AD85-8BE5E95E45EB}" destId="{D332721E-44B9-40D0-B51C-114443BC9F56}" srcOrd="0" destOrd="0" presId="urn:microsoft.com/office/officeart/2005/8/layout/StepDownProcess"/>
    <dgm:cxn modelId="{21445BE8-C87A-4D2E-9F62-534B57FBDA5E}" srcId="{1623F212-CB7D-4835-8136-00CD103D88E1}" destId="{C30D9FC1-8848-4AB6-B48B-EF98AE9FE17A}" srcOrd="0" destOrd="0" parTransId="{8AF77C42-87D5-41F1-863D-7C3FB3FC7ED1}" sibTransId="{6B24081D-73C9-4CC3-81C7-6C73FD752280}"/>
    <dgm:cxn modelId="{EBE825EF-81C9-4121-B4AC-105201AEC641}" type="presOf" srcId="{DF174BF6-A179-4C90-BCF0-3F2D6DF71C35}" destId="{CA803618-B22D-419C-9D09-D01EDEE7F702}" srcOrd="0" destOrd="1" presId="urn:microsoft.com/office/officeart/2005/8/layout/StepDownProcess"/>
    <dgm:cxn modelId="{024C7EF5-103B-4854-AFE2-86F22AFEDDF9}" type="presOf" srcId="{A37B4BE2-DDEB-42F8-8338-BB721C8AB1FC}" destId="{CA803618-B22D-419C-9D09-D01EDEE7F702}" srcOrd="0" destOrd="0" presId="urn:microsoft.com/office/officeart/2005/8/layout/StepDownProcess"/>
    <dgm:cxn modelId="{C0E43CF8-A95A-4D00-8C18-6DA5EA6C7DFE}" srcId="{2095A04C-83E4-4F19-AE59-E6CE033021D7}" destId="{CB31FD89-7874-475A-85CE-948A131BA370}" srcOrd="0" destOrd="0" parTransId="{A2611B58-489B-4A4C-8C0B-8E6BC4F7AD6D}" sibTransId="{48B035D7-52FF-4A7A-AD84-F4BFD600E55C}"/>
    <dgm:cxn modelId="{0490DE63-E16F-4698-B6D2-DD9BCCF0EAD9}" type="presParOf" srcId="{CD593E5E-8111-4609-B16B-6E2DE9E1B1D1}" destId="{1EA9B7F9-F398-4C60-9D65-9772BAC8BA23}" srcOrd="0" destOrd="0" presId="urn:microsoft.com/office/officeart/2005/8/layout/StepDownProcess"/>
    <dgm:cxn modelId="{2E1AB523-E3F9-4A9E-A2FB-B65E39905A34}" type="presParOf" srcId="{1EA9B7F9-F398-4C60-9D65-9772BAC8BA23}" destId="{455A5E5F-18C4-42EE-9540-930920E1BA44}" srcOrd="0" destOrd="0" presId="urn:microsoft.com/office/officeart/2005/8/layout/StepDownProcess"/>
    <dgm:cxn modelId="{102E5B67-D578-4D8F-9FF0-556DB9B1F6FA}" type="presParOf" srcId="{1EA9B7F9-F398-4C60-9D65-9772BAC8BA23}" destId="{180D8D51-5A74-4333-9D8D-170822FD018A}" srcOrd="1" destOrd="0" presId="urn:microsoft.com/office/officeart/2005/8/layout/StepDownProcess"/>
    <dgm:cxn modelId="{1220B3C1-EFCD-4F07-BE78-7A9FAA87E9A5}" type="presParOf" srcId="{1EA9B7F9-F398-4C60-9D65-9772BAC8BA23}" destId="{AA2F3C73-DD54-4788-8F2B-E94584511688}" srcOrd="2" destOrd="0" presId="urn:microsoft.com/office/officeart/2005/8/layout/StepDownProcess"/>
    <dgm:cxn modelId="{68DE053D-AE99-4E87-BFA6-BEE50B03CEC9}" type="presParOf" srcId="{CD593E5E-8111-4609-B16B-6E2DE9E1B1D1}" destId="{50F14208-48E0-4D87-B791-05AFD08336A1}" srcOrd="1" destOrd="0" presId="urn:microsoft.com/office/officeart/2005/8/layout/StepDownProcess"/>
    <dgm:cxn modelId="{049BF526-120D-4397-BAB8-67306892B4FB}" type="presParOf" srcId="{CD593E5E-8111-4609-B16B-6E2DE9E1B1D1}" destId="{D8DE6631-7356-4D76-8310-43DE6935DCDB}" srcOrd="2" destOrd="0" presId="urn:microsoft.com/office/officeart/2005/8/layout/StepDownProcess"/>
    <dgm:cxn modelId="{C38A4211-5CEA-4F18-AF6F-F8A6DA0BAE0D}" type="presParOf" srcId="{D8DE6631-7356-4D76-8310-43DE6935DCDB}" destId="{B51F60EB-A08A-4A9D-B005-5439195FA2D7}" srcOrd="0" destOrd="0" presId="urn:microsoft.com/office/officeart/2005/8/layout/StepDownProcess"/>
    <dgm:cxn modelId="{315A06E7-D8E2-43A6-B495-D31B2E0B8165}" type="presParOf" srcId="{D8DE6631-7356-4D76-8310-43DE6935DCDB}" destId="{FE95483F-0075-4ADF-98DC-EC1CE56464A2}" srcOrd="1" destOrd="0" presId="urn:microsoft.com/office/officeart/2005/8/layout/StepDownProcess"/>
    <dgm:cxn modelId="{E6FE23B6-FF94-4C45-B38F-8786146AFA17}" type="presParOf" srcId="{D8DE6631-7356-4D76-8310-43DE6935DCDB}" destId="{C0D3139F-DA2D-4373-A80C-1B7D75C22D5E}" srcOrd="2" destOrd="0" presId="urn:microsoft.com/office/officeart/2005/8/layout/StepDownProcess"/>
    <dgm:cxn modelId="{85C29155-98CF-46A1-8F34-B3CFBF3083D3}" type="presParOf" srcId="{CD593E5E-8111-4609-B16B-6E2DE9E1B1D1}" destId="{C7C6F307-B2BB-490D-B31B-0456B705C2D2}" srcOrd="3" destOrd="0" presId="urn:microsoft.com/office/officeart/2005/8/layout/StepDownProcess"/>
    <dgm:cxn modelId="{79818EC2-4BC6-42F7-8975-01887D303E16}" type="presParOf" srcId="{CD593E5E-8111-4609-B16B-6E2DE9E1B1D1}" destId="{9D6A9C02-F4A5-4203-95F4-F479B2A921CF}" srcOrd="4" destOrd="0" presId="urn:microsoft.com/office/officeart/2005/8/layout/StepDownProcess"/>
    <dgm:cxn modelId="{66A2ED51-A82B-43BC-BAE4-51F8338C6871}" type="presParOf" srcId="{9D6A9C02-F4A5-4203-95F4-F479B2A921CF}" destId="{8CBD0178-8186-441F-BD3D-3F91EB696659}" srcOrd="0" destOrd="0" presId="urn:microsoft.com/office/officeart/2005/8/layout/StepDownProcess"/>
    <dgm:cxn modelId="{31056666-B0DF-4CE8-A7B3-402FDC222536}" type="presParOf" srcId="{9D6A9C02-F4A5-4203-95F4-F479B2A921CF}" destId="{FCD88ED3-E3F5-4F0D-B8A9-9C15373D9BE4}" srcOrd="1" destOrd="0" presId="urn:microsoft.com/office/officeart/2005/8/layout/StepDownProcess"/>
    <dgm:cxn modelId="{AAC03CE8-1F09-49AD-A1BF-1B13D4E2B98A}" type="presParOf" srcId="{9D6A9C02-F4A5-4203-95F4-F479B2A921CF}" destId="{66AA6E54-6B71-494E-B8CD-0A806F8DF638}" srcOrd="2" destOrd="0" presId="urn:microsoft.com/office/officeart/2005/8/layout/StepDownProcess"/>
    <dgm:cxn modelId="{45C9CD59-D5A3-4E90-A59D-AF3552D0572B}" type="presParOf" srcId="{CD593E5E-8111-4609-B16B-6E2DE9E1B1D1}" destId="{1D9BA907-1182-4819-80B0-A13BA513D53E}" srcOrd="5" destOrd="0" presId="urn:microsoft.com/office/officeart/2005/8/layout/StepDownProcess"/>
    <dgm:cxn modelId="{67A31089-BE03-4CF1-9250-8756D3249723}" type="presParOf" srcId="{CD593E5E-8111-4609-B16B-6E2DE9E1B1D1}" destId="{475833BF-2C71-407B-9DCD-CCC0ED4178EE}" srcOrd="6" destOrd="0" presId="urn:microsoft.com/office/officeart/2005/8/layout/StepDownProcess"/>
    <dgm:cxn modelId="{4528D12E-1862-461E-92C9-EF7A68E1C009}" type="presParOf" srcId="{475833BF-2C71-407B-9DCD-CCC0ED4178EE}" destId="{73C9981B-AB9F-45AC-B909-88FDD9613751}" srcOrd="0" destOrd="0" presId="urn:microsoft.com/office/officeart/2005/8/layout/StepDownProcess"/>
    <dgm:cxn modelId="{57792C0E-43DD-445E-A45A-FCD28DF7EA29}" type="presParOf" srcId="{475833BF-2C71-407B-9DCD-CCC0ED4178EE}" destId="{CA0EFB27-3AB5-43B2-9B1C-946CCF154F8D}" srcOrd="1" destOrd="0" presId="urn:microsoft.com/office/officeart/2005/8/layout/StepDownProcess"/>
    <dgm:cxn modelId="{12C66CD5-FAB8-4D83-98E2-33FBFB1761EA}" type="presParOf" srcId="{475833BF-2C71-407B-9DCD-CCC0ED4178EE}" destId="{662F4018-E12A-46F8-B59F-29706DF4CDE7}" srcOrd="2" destOrd="0" presId="urn:microsoft.com/office/officeart/2005/8/layout/StepDownProcess"/>
    <dgm:cxn modelId="{5DE71118-E012-4D2A-B6E4-38A537A90EB3}" type="presParOf" srcId="{CD593E5E-8111-4609-B16B-6E2DE9E1B1D1}" destId="{30DF9F75-C717-41D6-A462-F7ECA8EE5F66}" srcOrd="7" destOrd="0" presId="urn:microsoft.com/office/officeart/2005/8/layout/StepDownProcess"/>
    <dgm:cxn modelId="{94F35FBA-9405-4612-B0F1-48796EDB5176}" type="presParOf" srcId="{CD593E5E-8111-4609-B16B-6E2DE9E1B1D1}" destId="{A847342A-4214-43A2-B523-AB6C5B53E10A}" srcOrd="8" destOrd="0" presId="urn:microsoft.com/office/officeart/2005/8/layout/StepDownProcess"/>
    <dgm:cxn modelId="{C77FCABA-858F-4439-8AB1-FEB4104854D3}" type="presParOf" srcId="{A847342A-4214-43A2-B523-AB6C5B53E10A}" destId="{1A5ACB41-FBA9-4B13-8338-382B821268A2}" srcOrd="0" destOrd="0" presId="urn:microsoft.com/office/officeart/2005/8/layout/StepDownProcess"/>
    <dgm:cxn modelId="{8DA1502F-F72E-43A4-99D8-C630F3BAF6B1}" type="presParOf" srcId="{A847342A-4214-43A2-B523-AB6C5B53E10A}" destId="{85324A0E-8231-4920-B1AC-965CCC2937F0}" srcOrd="1" destOrd="0" presId="urn:microsoft.com/office/officeart/2005/8/layout/StepDownProcess"/>
    <dgm:cxn modelId="{5CA1B03A-8990-4422-96DC-8E1D9A63C86B}" type="presParOf" srcId="{A847342A-4214-43A2-B523-AB6C5B53E10A}" destId="{E528760A-F846-4462-A050-280BDF50164E}" srcOrd="2" destOrd="0" presId="urn:microsoft.com/office/officeart/2005/8/layout/StepDownProcess"/>
    <dgm:cxn modelId="{B9523786-B863-4449-9695-A1E2D98DFFD8}" type="presParOf" srcId="{CD593E5E-8111-4609-B16B-6E2DE9E1B1D1}" destId="{0DE70E06-137F-43BD-9373-7313D686BEB7}" srcOrd="9" destOrd="0" presId="urn:microsoft.com/office/officeart/2005/8/layout/StepDownProcess"/>
    <dgm:cxn modelId="{CC7A1DB9-EE1F-47A8-8F70-09CDAE95EA34}" type="presParOf" srcId="{CD593E5E-8111-4609-B16B-6E2DE9E1B1D1}" destId="{50E1017C-9F65-4ABF-ADE8-0A4CA7F204CB}" srcOrd="10" destOrd="0" presId="urn:microsoft.com/office/officeart/2005/8/layout/StepDownProcess"/>
    <dgm:cxn modelId="{DEC77CFB-A6EF-415F-B110-0DA8B072E17C}" type="presParOf" srcId="{50E1017C-9F65-4ABF-ADE8-0A4CA7F204CB}" destId="{6A05CB14-76B4-48DF-AB93-6DAC8B04E3B6}" srcOrd="0" destOrd="0" presId="urn:microsoft.com/office/officeart/2005/8/layout/StepDownProcess"/>
    <dgm:cxn modelId="{80EDAF13-9DCA-40DE-ABE6-8E1E8ED922A9}" type="presParOf" srcId="{50E1017C-9F65-4ABF-ADE8-0A4CA7F204CB}" destId="{FB545115-F364-4DCD-A349-1F13C8AFF84B}" srcOrd="1" destOrd="0" presId="urn:microsoft.com/office/officeart/2005/8/layout/StepDownProcess"/>
    <dgm:cxn modelId="{22B243C4-FCF6-4FCB-80CE-91043DD6A373}" type="presParOf" srcId="{50E1017C-9F65-4ABF-ADE8-0A4CA7F204CB}" destId="{CA803618-B22D-419C-9D09-D01EDEE7F702}" srcOrd="2" destOrd="0" presId="urn:microsoft.com/office/officeart/2005/8/layout/StepDownProcess"/>
    <dgm:cxn modelId="{7B2A6743-71BA-48EE-8D82-A7663D6FA10C}" type="presParOf" srcId="{CD593E5E-8111-4609-B16B-6E2DE9E1B1D1}" destId="{023ED194-8CE8-4FDE-8526-11DBB4428DC8}" srcOrd="11" destOrd="0" presId="urn:microsoft.com/office/officeart/2005/8/layout/StepDownProcess"/>
    <dgm:cxn modelId="{9D357B31-A129-46FF-AB20-9249C6321B4D}" type="presParOf" srcId="{CD593E5E-8111-4609-B16B-6E2DE9E1B1D1}" destId="{285C890C-E9AC-404A-B086-66EE39ABDF9B}" srcOrd="12" destOrd="0" presId="urn:microsoft.com/office/officeart/2005/8/layout/StepDownProcess"/>
    <dgm:cxn modelId="{D70709E2-B603-4675-A651-15D38AF59744}" type="presParOf" srcId="{285C890C-E9AC-404A-B086-66EE39ABDF9B}" destId="{88ABBA00-370D-4F24-AE64-9D053A29CA59}" srcOrd="0" destOrd="0" presId="urn:microsoft.com/office/officeart/2005/8/layout/StepDownProcess"/>
    <dgm:cxn modelId="{60703CD6-8FF2-48A4-AF80-CF439F7ABEE6}" type="presParOf" srcId="{285C890C-E9AC-404A-B086-66EE39ABDF9B}" destId="{D332721E-44B9-40D0-B51C-114443BC9F5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00ABFC-62F7-48F7-B5E5-063A3FD2C2A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3D3347FF-7D5E-423D-BC01-B8EE3A007EC9}">
      <dgm:prSet phldrT="[Text]" custT="1"/>
      <dgm:spPr/>
      <dgm:t>
        <a:bodyPr/>
        <a:lstStyle/>
        <a:p>
          <a:r>
            <a:rPr lang="en-US" sz="2400" dirty="0"/>
            <a:t>Member within reasonable distance of MTF with Dental Capability</a:t>
          </a:r>
        </a:p>
        <a:p>
          <a:r>
            <a:rPr lang="en-US" sz="2000" dirty="0">
              <a:hlinkClick xmlns:r="http://schemas.openxmlformats.org/officeDocument/2006/relationships" r:id="rId1"/>
            </a:rPr>
            <a:t>http://www.tricare.mil/MTF</a:t>
          </a:r>
          <a:r>
            <a:rPr lang="en-US" sz="2000" baseline="0" dirty="0"/>
            <a:t> </a:t>
          </a:r>
          <a:endParaRPr lang="en-US" sz="2000" dirty="0"/>
        </a:p>
      </dgm:t>
    </dgm:pt>
    <dgm:pt modelId="{F90159D2-A1AD-4A77-B5ED-7B733B35C0E9}" type="parTrans" cxnId="{4481651B-4E2E-41AE-869A-42EA351FE525}">
      <dgm:prSet/>
      <dgm:spPr/>
      <dgm:t>
        <a:bodyPr/>
        <a:lstStyle/>
        <a:p>
          <a:endParaRPr lang="en-US"/>
        </a:p>
      </dgm:t>
    </dgm:pt>
    <dgm:pt modelId="{E81DEE74-A6FC-4E0D-AB15-F776BD78EBF7}" type="sibTrans" cxnId="{4481651B-4E2E-41AE-869A-42EA351FE525}">
      <dgm:prSet/>
      <dgm:spPr/>
      <dgm:t>
        <a:bodyPr/>
        <a:lstStyle/>
        <a:p>
          <a:endParaRPr lang="en-US"/>
        </a:p>
      </dgm:t>
    </dgm:pt>
    <dgm:pt modelId="{4E3DFCF6-A37F-4D5D-931F-73ABEACC40C5}">
      <dgm:prSet phldrT="[Text]" custT="1"/>
      <dgm:spPr/>
      <dgm:t>
        <a:bodyPr/>
        <a:lstStyle/>
        <a:p>
          <a:r>
            <a:rPr lang="en-US" sz="2800" dirty="0"/>
            <a:t>YES</a:t>
          </a:r>
        </a:p>
      </dgm:t>
    </dgm:pt>
    <dgm:pt modelId="{63A345DB-A99B-4F4E-8A73-3C84A4AC248C}" type="parTrans" cxnId="{45488298-6CC3-4301-B818-687DFADE674C}">
      <dgm:prSet/>
      <dgm:spPr/>
      <dgm:t>
        <a:bodyPr/>
        <a:lstStyle/>
        <a:p>
          <a:endParaRPr lang="en-US" dirty="0"/>
        </a:p>
      </dgm:t>
    </dgm:pt>
    <dgm:pt modelId="{65615414-BF8F-4E14-8DC1-931C4BCCA549}" type="sibTrans" cxnId="{45488298-6CC3-4301-B818-687DFADE674C}">
      <dgm:prSet/>
      <dgm:spPr/>
      <dgm:t>
        <a:bodyPr/>
        <a:lstStyle/>
        <a:p>
          <a:endParaRPr lang="en-US"/>
        </a:p>
      </dgm:t>
    </dgm:pt>
    <dgm:pt modelId="{A09A937D-3994-4734-85A8-61D3C43A37CD}">
      <dgm:prSet phldrT="[Text]"/>
      <dgm:spPr/>
      <dgm:t>
        <a:bodyPr/>
        <a:lstStyle/>
        <a:p>
          <a:r>
            <a:rPr lang="en-US" dirty="0"/>
            <a:t>MTF care can be approved by RMED</a:t>
          </a:r>
        </a:p>
      </dgm:t>
    </dgm:pt>
    <dgm:pt modelId="{3B32B93B-CE65-4F98-9F3F-2A650178880B}" type="parTrans" cxnId="{EAE6EF0D-9E04-473E-AB46-132317A2B7F4}">
      <dgm:prSet/>
      <dgm:spPr/>
      <dgm:t>
        <a:bodyPr/>
        <a:lstStyle/>
        <a:p>
          <a:endParaRPr lang="en-US" dirty="0"/>
        </a:p>
      </dgm:t>
    </dgm:pt>
    <dgm:pt modelId="{28218F0D-5C5C-46C4-8845-4CEED78E43A1}" type="sibTrans" cxnId="{EAE6EF0D-9E04-473E-AB46-132317A2B7F4}">
      <dgm:prSet/>
      <dgm:spPr/>
      <dgm:t>
        <a:bodyPr/>
        <a:lstStyle/>
        <a:p>
          <a:endParaRPr lang="en-US"/>
        </a:p>
      </dgm:t>
    </dgm:pt>
    <dgm:pt modelId="{DFF306D9-FD8B-418B-90C0-580D7393BC12}">
      <dgm:prSet phldrT="[Text]"/>
      <dgm:spPr/>
      <dgm:t>
        <a:bodyPr/>
        <a:lstStyle/>
        <a:p>
          <a:r>
            <a:rPr lang="en-US" dirty="0"/>
            <a:t>Member will always show ineligible in DEERS</a:t>
          </a:r>
        </a:p>
      </dgm:t>
    </dgm:pt>
    <dgm:pt modelId="{4ADDA4E3-C922-4D83-BA09-B36D8149E6BD}" type="parTrans" cxnId="{A55B9AE2-064F-462E-97A6-9BF24276D459}">
      <dgm:prSet/>
      <dgm:spPr/>
      <dgm:t>
        <a:bodyPr/>
        <a:lstStyle/>
        <a:p>
          <a:endParaRPr lang="en-US" dirty="0"/>
        </a:p>
      </dgm:t>
    </dgm:pt>
    <dgm:pt modelId="{F7D6FB48-02C1-4972-8CF0-674EAC316E52}" type="sibTrans" cxnId="{A55B9AE2-064F-462E-97A6-9BF24276D459}">
      <dgm:prSet/>
      <dgm:spPr/>
      <dgm:t>
        <a:bodyPr/>
        <a:lstStyle/>
        <a:p>
          <a:endParaRPr lang="en-US"/>
        </a:p>
      </dgm:t>
    </dgm:pt>
    <dgm:pt modelId="{2FC3D0C5-1067-4A3F-83B8-362E5E0D1F04}">
      <dgm:prSet phldrT="[Text]" custT="1"/>
      <dgm:spPr/>
      <dgm:t>
        <a:bodyPr/>
        <a:lstStyle/>
        <a:p>
          <a:r>
            <a:rPr lang="en-US" sz="2800" dirty="0"/>
            <a:t>NO</a:t>
          </a:r>
        </a:p>
      </dgm:t>
    </dgm:pt>
    <dgm:pt modelId="{9E82927F-E99B-47EB-8CDB-33808835D345}" type="parTrans" cxnId="{0869AF4B-D2F1-43D6-B919-764F6E61727F}">
      <dgm:prSet/>
      <dgm:spPr/>
      <dgm:t>
        <a:bodyPr/>
        <a:lstStyle/>
        <a:p>
          <a:endParaRPr lang="en-US" dirty="0"/>
        </a:p>
      </dgm:t>
    </dgm:pt>
    <dgm:pt modelId="{82D0BCB1-4AD3-4CDE-9289-F940B10D639F}" type="sibTrans" cxnId="{0869AF4B-D2F1-43D6-B919-764F6E61727F}">
      <dgm:prSet/>
      <dgm:spPr/>
      <dgm:t>
        <a:bodyPr/>
        <a:lstStyle/>
        <a:p>
          <a:endParaRPr lang="en-US"/>
        </a:p>
      </dgm:t>
    </dgm:pt>
    <dgm:pt modelId="{A77E6FBB-3771-43FB-80A5-CA77B897C256}">
      <dgm:prSet phldrT="[Text]"/>
      <dgm:spPr/>
      <dgm:t>
        <a:bodyPr/>
        <a:lstStyle/>
        <a:p>
          <a:r>
            <a:rPr lang="en-US" dirty="0"/>
            <a:t>UCCI Authorization is required</a:t>
          </a:r>
        </a:p>
      </dgm:t>
    </dgm:pt>
    <dgm:pt modelId="{589E20F9-8FA2-4553-AB45-40082F50FEB4}" type="parTrans" cxnId="{7CC49D7B-BBE3-4A5C-8C67-E72CD0251642}">
      <dgm:prSet/>
      <dgm:spPr/>
      <dgm:t>
        <a:bodyPr/>
        <a:lstStyle/>
        <a:p>
          <a:endParaRPr lang="en-US" dirty="0"/>
        </a:p>
      </dgm:t>
    </dgm:pt>
    <dgm:pt modelId="{4997C02E-B169-4E36-9CD4-C278B7B4F2AD}" type="sibTrans" cxnId="{7CC49D7B-BBE3-4A5C-8C67-E72CD0251642}">
      <dgm:prSet/>
      <dgm:spPr/>
      <dgm:t>
        <a:bodyPr/>
        <a:lstStyle/>
        <a:p>
          <a:endParaRPr lang="en-US"/>
        </a:p>
      </dgm:t>
    </dgm:pt>
    <dgm:pt modelId="{288ED31D-5F6A-487F-86F9-980C5E0DE9AD}">
      <dgm:prSet phldrT="[Text]"/>
      <dgm:spPr/>
      <dgm:t>
        <a:bodyPr/>
        <a:lstStyle/>
        <a:p>
          <a:r>
            <a:rPr lang="en-US" dirty="0"/>
            <a:t>Will have to be mini-registered by Patient Admin at MTF</a:t>
          </a:r>
        </a:p>
      </dgm:t>
    </dgm:pt>
    <dgm:pt modelId="{32323138-574D-4937-A3C8-ADEAA7B9315A}" type="parTrans" cxnId="{87731B46-2BB2-44DA-83E4-14E6EF484CE7}">
      <dgm:prSet/>
      <dgm:spPr/>
      <dgm:t>
        <a:bodyPr/>
        <a:lstStyle/>
        <a:p>
          <a:endParaRPr lang="en-US" dirty="0"/>
        </a:p>
      </dgm:t>
    </dgm:pt>
    <dgm:pt modelId="{67E18D6D-9B4F-4E0A-A3DF-C6E4B7AA015D}" type="sibTrans" cxnId="{87731B46-2BB2-44DA-83E4-14E6EF484CE7}">
      <dgm:prSet/>
      <dgm:spPr/>
      <dgm:t>
        <a:bodyPr/>
        <a:lstStyle/>
        <a:p>
          <a:endParaRPr lang="en-US"/>
        </a:p>
      </dgm:t>
    </dgm:pt>
    <dgm:pt modelId="{C35D3C69-3020-4798-BCFB-9DF835AC9A63}">
      <dgm:prSet phldrT="[Text]"/>
      <dgm:spPr/>
      <dgm:t>
        <a:bodyPr/>
        <a:lstStyle/>
        <a:p>
          <a:r>
            <a:rPr lang="en-US" dirty="0"/>
            <a:t>RMED Medical will submit to UCCI- takes a few weeks. </a:t>
          </a:r>
        </a:p>
      </dgm:t>
    </dgm:pt>
    <dgm:pt modelId="{276395A5-D7B7-4480-8EA9-2906532769DA}" type="parTrans" cxnId="{E7A74D30-556A-46B7-BB6F-BF7594E38124}">
      <dgm:prSet/>
      <dgm:spPr/>
      <dgm:t>
        <a:bodyPr/>
        <a:lstStyle/>
        <a:p>
          <a:endParaRPr lang="en-US" dirty="0"/>
        </a:p>
      </dgm:t>
    </dgm:pt>
    <dgm:pt modelId="{24072D36-0960-4C2C-A82B-82DE717EA4B6}" type="sibTrans" cxnId="{E7A74D30-556A-46B7-BB6F-BF7594E38124}">
      <dgm:prSet/>
      <dgm:spPr/>
      <dgm:t>
        <a:bodyPr/>
        <a:lstStyle/>
        <a:p>
          <a:endParaRPr lang="en-US"/>
        </a:p>
      </dgm:t>
    </dgm:pt>
    <dgm:pt modelId="{2F90933D-50E3-4A00-AC9E-42CC79C40BA5}" type="pres">
      <dgm:prSet presAssocID="{1700ABFC-62F7-48F7-B5E5-063A3FD2C2AF}" presName="diagram" presStyleCnt="0">
        <dgm:presLayoutVars>
          <dgm:chPref val="1"/>
          <dgm:dir/>
          <dgm:animOne val="branch"/>
          <dgm:animLvl val="lvl"/>
          <dgm:resizeHandles val="exact"/>
        </dgm:presLayoutVars>
      </dgm:prSet>
      <dgm:spPr/>
    </dgm:pt>
    <dgm:pt modelId="{C49721FB-104C-4F75-9C95-D30E5F1F180C}" type="pres">
      <dgm:prSet presAssocID="{3D3347FF-7D5E-423D-BC01-B8EE3A007EC9}" presName="root1" presStyleCnt="0"/>
      <dgm:spPr/>
    </dgm:pt>
    <dgm:pt modelId="{647E08CD-1CBA-4FCC-B48C-1602BB7C8CB3}" type="pres">
      <dgm:prSet presAssocID="{3D3347FF-7D5E-423D-BC01-B8EE3A007EC9}" presName="LevelOneTextNode" presStyleLbl="node0" presStyleIdx="0" presStyleCnt="1" custScaleX="167304" custScaleY="212368">
        <dgm:presLayoutVars>
          <dgm:chPref val="3"/>
        </dgm:presLayoutVars>
      </dgm:prSet>
      <dgm:spPr/>
    </dgm:pt>
    <dgm:pt modelId="{C578937D-F063-490B-828C-3E4CA654B8CA}" type="pres">
      <dgm:prSet presAssocID="{3D3347FF-7D5E-423D-BC01-B8EE3A007EC9}" presName="level2hierChild" presStyleCnt="0"/>
      <dgm:spPr/>
    </dgm:pt>
    <dgm:pt modelId="{DC99717A-08B3-460C-8C1A-67D9FF760F6D}" type="pres">
      <dgm:prSet presAssocID="{63A345DB-A99B-4F4E-8A73-3C84A4AC248C}" presName="conn2-1" presStyleLbl="parChTrans1D2" presStyleIdx="0" presStyleCnt="2"/>
      <dgm:spPr/>
    </dgm:pt>
    <dgm:pt modelId="{FD5089B4-B3E6-4291-B451-E4DE7AD9218D}" type="pres">
      <dgm:prSet presAssocID="{63A345DB-A99B-4F4E-8A73-3C84A4AC248C}" presName="connTx" presStyleLbl="parChTrans1D2" presStyleIdx="0" presStyleCnt="2"/>
      <dgm:spPr/>
    </dgm:pt>
    <dgm:pt modelId="{3FA7C216-91BA-4B62-9210-7C48DCBDBE24}" type="pres">
      <dgm:prSet presAssocID="{4E3DFCF6-A37F-4D5D-931F-73ABEACC40C5}" presName="root2" presStyleCnt="0"/>
      <dgm:spPr/>
    </dgm:pt>
    <dgm:pt modelId="{25A8B273-A413-4041-8EDB-2607A47AB605}" type="pres">
      <dgm:prSet presAssocID="{4E3DFCF6-A37F-4D5D-931F-73ABEACC40C5}" presName="LevelTwoTextNode" presStyleLbl="node2" presStyleIdx="0" presStyleCnt="2" custScaleY="185698">
        <dgm:presLayoutVars>
          <dgm:chPref val="3"/>
        </dgm:presLayoutVars>
      </dgm:prSet>
      <dgm:spPr/>
    </dgm:pt>
    <dgm:pt modelId="{D6C3B085-B64A-41FE-9006-67742143A8A4}" type="pres">
      <dgm:prSet presAssocID="{4E3DFCF6-A37F-4D5D-931F-73ABEACC40C5}" presName="level3hierChild" presStyleCnt="0"/>
      <dgm:spPr/>
    </dgm:pt>
    <dgm:pt modelId="{5799F759-8404-4EAF-B7CC-7DE3BD47C0C4}" type="pres">
      <dgm:prSet presAssocID="{3B32B93B-CE65-4F98-9F3F-2A650178880B}" presName="conn2-1" presStyleLbl="parChTrans1D3" presStyleIdx="0" presStyleCnt="5"/>
      <dgm:spPr/>
    </dgm:pt>
    <dgm:pt modelId="{879FC95D-AC2A-49CF-A940-FB7E64AE2D9B}" type="pres">
      <dgm:prSet presAssocID="{3B32B93B-CE65-4F98-9F3F-2A650178880B}" presName="connTx" presStyleLbl="parChTrans1D3" presStyleIdx="0" presStyleCnt="5"/>
      <dgm:spPr/>
    </dgm:pt>
    <dgm:pt modelId="{9AAD34B2-7D00-48FD-9C26-53B2484AC0FC}" type="pres">
      <dgm:prSet presAssocID="{A09A937D-3994-4734-85A8-61D3C43A37CD}" presName="root2" presStyleCnt="0"/>
      <dgm:spPr/>
    </dgm:pt>
    <dgm:pt modelId="{9F739D8A-4AB3-4DEB-A87F-EFB46A01A8B5}" type="pres">
      <dgm:prSet presAssocID="{A09A937D-3994-4734-85A8-61D3C43A37CD}" presName="LevelTwoTextNode" presStyleLbl="node3" presStyleIdx="0" presStyleCnt="5">
        <dgm:presLayoutVars>
          <dgm:chPref val="3"/>
        </dgm:presLayoutVars>
      </dgm:prSet>
      <dgm:spPr/>
    </dgm:pt>
    <dgm:pt modelId="{D3EDA79E-EDE9-4146-898F-A63A593F78DC}" type="pres">
      <dgm:prSet presAssocID="{A09A937D-3994-4734-85A8-61D3C43A37CD}" presName="level3hierChild" presStyleCnt="0"/>
      <dgm:spPr/>
    </dgm:pt>
    <dgm:pt modelId="{649E3CCE-E3D5-48FC-B729-9C77C52A5325}" type="pres">
      <dgm:prSet presAssocID="{4ADDA4E3-C922-4D83-BA09-B36D8149E6BD}" presName="conn2-1" presStyleLbl="parChTrans1D3" presStyleIdx="1" presStyleCnt="5"/>
      <dgm:spPr/>
    </dgm:pt>
    <dgm:pt modelId="{EAAFF8ED-450F-4829-A18B-D029A007692C}" type="pres">
      <dgm:prSet presAssocID="{4ADDA4E3-C922-4D83-BA09-B36D8149E6BD}" presName="connTx" presStyleLbl="parChTrans1D3" presStyleIdx="1" presStyleCnt="5"/>
      <dgm:spPr/>
    </dgm:pt>
    <dgm:pt modelId="{5C155D00-97DD-4D88-8CEC-A71BC0CF5CE0}" type="pres">
      <dgm:prSet presAssocID="{DFF306D9-FD8B-418B-90C0-580D7393BC12}" presName="root2" presStyleCnt="0"/>
      <dgm:spPr/>
    </dgm:pt>
    <dgm:pt modelId="{3C036640-532D-459A-87BC-82FB77D9AD3E}" type="pres">
      <dgm:prSet presAssocID="{DFF306D9-FD8B-418B-90C0-580D7393BC12}" presName="LevelTwoTextNode" presStyleLbl="node3" presStyleIdx="1" presStyleCnt="5" custLinFactNeighborX="2457" custLinFactNeighborY="-9766">
        <dgm:presLayoutVars>
          <dgm:chPref val="3"/>
        </dgm:presLayoutVars>
      </dgm:prSet>
      <dgm:spPr/>
    </dgm:pt>
    <dgm:pt modelId="{BA75FFD9-F9FF-4FF7-9572-EB4A24D99098}" type="pres">
      <dgm:prSet presAssocID="{DFF306D9-FD8B-418B-90C0-580D7393BC12}" presName="level3hierChild" presStyleCnt="0"/>
      <dgm:spPr/>
    </dgm:pt>
    <dgm:pt modelId="{E3920B54-77F2-494B-8833-AA62C234FFF9}" type="pres">
      <dgm:prSet presAssocID="{32323138-574D-4937-A3C8-ADEAA7B9315A}" presName="conn2-1" presStyleLbl="parChTrans1D3" presStyleIdx="2" presStyleCnt="5"/>
      <dgm:spPr/>
    </dgm:pt>
    <dgm:pt modelId="{1DC596CD-09BD-4B72-8865-25719EA1B5A0}" type="pres">
      <dgm:prSet presAssocID="{32323138-574D-4937-A3C8-ADEAA7B9315A}" presName="connTx" presStyleLbl="parChTrans1D3" presStyleIdx="2" presStyleCnt="5"/>
      <dgm:spPr/>
    </dgm:pt>
    <dgm:pt modelId="{95BBC1F5-D8C6-4E3C-9C9F-FFB097B3AC1C}" type="pres">
      <dgm:prSet presAssocID="{288ED31D-5F6A-487F-86F9-980C5E0DE9AD}" presName="root2" presStyleCnt="0"/>
      <dgm:spPr/>
    </dgm:pt>
    <dgm:pt modelId="{32E3822C-4293-4B5D-B5B9-22037A4EAFCC}" type="pres">
      <dgm:prSet presAssocID="{288ED31D-5F6A-487F-86F9-980C5E0DE9AD}" presName="LevelTwoTextNode" presStyleLbl="node3" presStyleIdx="2" presStyleCnt="5" custLinFactNeighborX="2457" custLinFactNeighborY="-19093">
        <dgm:presLayoutVars>
          <dgm:chPref val="3"/>
        </dgm:presLayoutVars>
      </dgm:prSet>
      <dgm:spPr/>
    </dgm:pt>
    <dgm:pt modelId="{E92A30C4-4E19-49F8-8E10-906B61D8235F}" type="pres">
      <dgm:prSet presAssocID="{288ED31D-5F6A-487F-86F9-980C5E0DE9AD}" presName="level3hierChild" presStyleCnt="0"/>
      <dgm:spPr/>
    </dgm:pt>
    <dgm:pt modelId="{C7E4A334-BCB6-4B0F-885A-948CBFB7F9BF}" type="pres">
      <dgm:prSet presAssocID="{9E82927F-E99B-47EB-8CDB-33808835D345}" presName="conn2-1" presStyleLbl="parChTrans1D2" presStyleIdx="1" presStyleCnt="2"/>
      <dgm:spPr/>
    </dgm:pt>
    <dgm:pt modelId="{39B0E7EC-EB12-4D06-8463-D35E0B9ADF20}" type="pres">
      <dgm:prSet presAssocID="{9E82927F-E99B-47EB-8CDB-33808835D345}" presName="connTx" presStyleLbl="parChTrans1D2" presStyleIdx="1" presStyleCnt="2"/>
      <dgm:spPr/>
    </dgm:pt>
    <dgm:pt modelId="{C5FDC59D-101B-441D-A0EB-2C0EDC308622}" type="pres">
      <dgm:prSet presAssocID="{2FC3D0C5-1067-4A3F-83B8-362E5E0D1F04}" presName="root2" presStyleCnt="0"/>
      <dgm:spPr/>
    </dgm:pt>
    <dgm:pt modelId="{0DFFA0A7-861E-482C-B2DE-254AF16C5AE3}" type="pres">
      <dgm:prSet presAssocID="{2FC3D0C5-1067-4A3F-83B8-362E5E0D1F04}" presName="LevelTwoTextNode" presStyleLbl="node2" presStyleIdx="1" presStyleCnt="2" custScaleY="173830">
        <dgm:presLayoutVars>
          <dgm:chPref val="3"/>
        </dgm:presLayoutVars>
      </dgm:prSet>
      <dgm:spPr/>
    </dgm:pt>
    <dgm:pt modelId="{C7A5964D-1824-4DCF-951F-55F402A4B274}" type="pres">
      <dgm:prSet presAssocID="{2FC3D0C5-1067-4A3F-83B8-362E5E0D1F04}" presName="level3hierChild" presStyleCnt="0"/>
      <dgm:spPr/>
    </dgm:pt>
    <dgm:pt modelId="{80657B4D-99CB-4F50-8D10-AE6447C27A41}" type="pres">
      <dgm:prSet presAssocID="{589E20F9-8FA2-4553-AB45-40082F50FEB4}" presName="conn2-1" presStyleLbl="parChTrans1D3" presStyleIdx="3" presStyleCnt="5"/>
      <dgm:spPr/>
    </dgm:pt>
    <dgm:pt modelId="{11F25B68-EDE0-469A-9FE3-482AB4D78E81}" type="pres">
      <dgm:prSet presAssocID="{589E20F9-8FA2-4553-AB45-40082F50FEB4}" presName="connTx" presStyleLbl="parChTrans1D3" presStyleIdx="3" presStyleCnt="5"/>
      <dgm:spPr/>
    </dgm:pt>
    <dgm:pt modelId="{42526EEB-0407-4680-8DF1-19CC64801F21}" type="pres">
      <dgm:prSet presAssocID="{A77E6FBB-3771-43FB-80A5-CA77B897C256}" presName="root2" presStyleCnt="0"/>
      <dgm:spPr/>
    </dgm:pt>
    <dgm:pt modelId="{06F4302B-ECE6-486B-85B0-E784608C83DE}" type="pres">
      <dgm:prSet presAssocID="{A77E6FBB-3771-43FB-80A5-CA77B897C256}" presName="LevelTwoTextNode" presStyleLbl="node3" presStyleIdx="3" presStyleCnt="5" custLinFactNeighborX="2457" custLinFactNeighborY="12222">
        <dgm:presLayoutVars>
          <dgm:chPref val="3"/>
        </dgm:presLayoutVars>
      </dgm:prSet>
      <dgm:spPr/>
    </dgm:pt>
    <dgm:pt modelId="{196D4AB5-0B3B-4C4F-88F1-99A2D5D5388A}" type="pres">
      <dgm:prSet presAssocID="{A77E6FBB-3771-43FB-80A5-CA77B897C256}" presName="level3hierChild" presStyleCnt="0"/>
      <dgm:spPr/>
    </dgm:pt>
    <dgm:pt modelId="{72D8DE28-6CD4-4A32-A76D-01F8A73BEAD4}" type="pres">
      <dgm:prSet presAssocID="{276395A5-D7B7-4480-8EA9-2906532769DA}" presName="conn2-1" presStyleLbl="parChTrans1D3" presStyleIdx="4" presStyleCnt="5"/>
      <dgm:spPr/>
    </dgm:pt>
    <dgm:pt modelId="{E9952ADB-6019-493A-88E8-6E681E7C9594}" type="pres">
      <dgm:prSet presAssocID="{276395A5-D7B7-4480-8EA9-2906532769DA}" presName="connTx" presStyleLbl="parChTrans1D3" presStyleIdx="4" presStyleCnt="5"/>
      <dgm:spPr/>
    </dgm:pt>
    <dgm:pt modelId="{034792E3-96FA-43A9-BCBC-097FD7EDF16C}" type="pres">
      <dgm:prSet presAssocID="{C35D3C69-3020-4798-BCFB-9DF835AC9A63}" presName="root2" presStyleCnt="0"/>
      <dgm:spPr/>
    </dgm:pt>
    <dgm:pt modelId="{255008D5-64FF-47BF-A827-CCCA9FC8C013}" type="pres">
      <dgm:prSet presAssocID="{C35D3C69-3020-4798-BCFB-9DF835AC9A63}" presName="LevelTwoTextNode" presStyleLbl="node3" presStyleIdx="4" presStyleCnt="5" custLinFactNeighborX="2457" custLinFactNeighborY="2894">
        <dgm:presLayoutVars>
          <dgm:chPref val="3"/>
        </dgm:presLayoutVars>
      </dgm:prSet>
      <dgm:spPr/>
    </dgm:pt>
    <dgm:pt modelId="{62158BDF-103B-441E-8F4B-C4E859BDB62D}" type="pres">
      <dgm:prSet presAssocID="{C35D3C69-3020-4798-BCFB-9DF835AC9A63}" presName="level3hierChild" presStyleCnt="0"/>
      <dgm:spPr/>
    </dgm:pt>
  </dgm:ptLst>
  <dgm:cxnLst>
    <dgm:cxn modelId="{29E67D0A-9014-498C-B329-B7D4F030FF6F}" type="presOf" srcId="{2FC3D0C5-1067-4A3F-83B8-362E5E0D1F04}" destId="{0DFFA0A7-861E-482C-B2DE-254AF16C5AE3}" srcOrd="0" destOrd="0" presId="urn:microsoft.com/office/officeart/2005/8/layout/hierarchy2"/>
    <dgm:cxn modelId="{EAE6EF0D-9E04-473E-AB46-132317A2B7F4}" srcId="{4E3DFCF6-A37F-4D5D-931F-73ABEACC40C5}" destId="{A09A937D-3994-4734-85A8-61D3C43A37CD}" srcOrd="0" destOrd="0" parTransId="{3B32B93B-CE65-4F98-9F3F-2A650178880B}" sibTransId="{28218F0D-5C5C-46C4-8845-4CEED78E43A1}"/>
    <dgm:cxn modelId="{CA8C881A-E8FE-482E-A094-16321120637A}" type="presOf" srcId="{9E82927F-E99B-47EB-8CDB-33808835D345}" destId="{39B0E7EC-EB12-4D06-8463-D35E0B9ADF20}" srcOrd="1" destOrd="0" presId="urn:microsoft.com/office/officeart/2005/8/layout/hierarchy2"/>
    <dgm:cxn modelId="{4481651B-4E2E-41AE-869A-42EA351FE525}" srcId="{1700ABFC-62F7-48F7-B5E5-063A3FD2C2AF}" destId="{3D3347FF-7D5E-423D-BC01-B8EE3A007EC9}" srcOrd="0" destOrd="0" parTransId="{F90159D2-A1AD-4A77-B5ED-7B733B35C0E9}" sibTransId="{E81DEE74-A6FC-4E0D-AB15-F776BD78EBF7}"/>
    <dgm:cxn modelId="{326D851B-34A7-4C37-8C52-10CC0310F0CF}" type="presOf" srcId="{32323138-574D-4937-A3C8-ADEAA7B9315A}" destId="{E3920B54-77F2-494B-8833-AA62C234FFF9}" srcOrd="0" destOrd="0" presId="urn:microsoft.com/office/officeart/2005/8/layout/hierarchy2"/>
    <dgm:cxn modelId="{70FD2226-A23D-46DF-9ED2-F459FCEFF726}" type="presOf" srcId="{9E82927F-E99B-47EB-8CDB-33808835D345}" destId="{C7E4A334-BCB6-4B0F-885A-948CBFB7F9BF}" srcOrd="0" destOrd="0" presId="urn:microsoft.com/office/officeart/2005/8/layout/hierarchy2"/>
    <dgm:cxn modelId="{1D160F2E-C045-45A6-9331-3301EF6BF2E5}" type="presOf" srcId="{DFF306D9-FD8B-418B-90C0-580D7393BC12}" destId="{3C036640-532D-459A-87BC-82FB77D9AD3E}" srcOrd="0" destOrd="0" presId="urn:microsoft.com/office/officeart/2005/8/layout/hierarchy2"/>
    <dgm:cxn modelId="{E7A74D30-556A-46B7-BB6F-BF7594E38124}" srcId="{2FC3D0C5-1067-4A3F-83B8-362E5E0D1F04}" destId="{C35D3C69-3020-4798-BCFB-9DF835AC9A63}" srcOrd="1" destOrd="0" parTransId="{276395A5-D7B7-4480-8EA9-2906532769DA}" sibTransId="{24072D36-0960-4C2C-A82B-82DE717EA4B6}"/>
    <dgm:cxn modelId="{99DEAC32-E66B-439B-8391-48EF14D43839}" type="presOf" srcId="{A09A937D-3994-4734-85A8-61D3C43A37CD}" destId="{9F739D8A-4AB3-4DEB-A87F-EFB46A01A8B5}" srcOrd="0" destOrd="0" presId="urn:microsoft.com/office/officeart/2005/8/layout/hierarchy2"/>
    <dgm:cxn modelId="{819B903D-5A45-46C9-BC4D-F0D112604EB1}" type="presOf" srcId="{63A345DB-A99B-4F4E-8A73-3C84A4AC248C}" destId="{DC99717A-08B3-460C-8C1A-67D9FF760F6D}" srcOrd="0" destOrd="0" presId="urn:microsoft.com/office/officeart/2005/8/layout/hierarchy2"/>
    <dgm:cxn modelId="{0858D841-6886-47EA-A69A-D0837017C999}" type="presOf" srcId="{3D3347FF-7D5E-423D-BC01-B8EE3A007EC9}" destId="{647E08CD-1CBA-4FCC-B48C-1602BB7C8CB3}" srcOrd="0" destOrd="0" presId="urn:microsoft.com/office/officeart/2005/8/layout/hierarchy2"/>
    <dgm:cxn modelId="{6DA47762-D230-4036-8D2B-BA75B6421626}" type="presOf" srcId="{4ADDA4E3-C922-4D83-BA09-B36D8149E6BD}" destId="{649E3CCE-E3D5-48FC-B729-9C77C52A5325}" srcOrd="0" destOrd="0" presId="urn:microsoft.com/office/officeart/2005/8/layout/hierarchy2"/>
    <dgm:cxn modelId="{1A4B0E45-ECFC-4455-99FE-29DD10865637}" type="presOf" srcId="{63A345DB-A99B-4F4E-8A73-3C84A4AC248C}" destId="{FD5089B4-B3E6-4291-B451-E4DE7AD9218D}" srcOrd="1" destOrd="0" presId="urn:microsoft.com/office/officeart/2005/8/layout/hierarchy2"/>
    <dgm:cxn modelId="{87731B46-2BB2-44DA-83E4-14E6EF484CE7}" srcId="{4E3DFCF6-A37F-4D5D-931F-73ABEACC40C5}" destId="{288ED31D-5F6A-487F-86F9-980C5E0DE9AD}" srcOrd="2" destOrd="0" parTransId="{32323138-574D-4937-A3C8-ADEAA7B9315A}" sibTransId="{67E18D6D-9B4F-4E0A-A3DF-C6E4B7AA015D}"/>
    <dgm:cxn modelId="{0869AF4B-D2F1-43D6-B919-764F6E61727F}" srcId="{3D3347FF-7D5E-423D-BC01-B8EE3A007EC9}" destId="{2FC3D0C5-1067-4A3F-83B8-362E5E0D1F04}" srcOrd="1" destOrd="0" parTransId="{9E82927F-E99B-47EB-8CDB-33808835D345}" sibTransId="{82D0BCB1-4AD3-4CDE-9289-F940B10D639F}"/>
    <dgm:cxn modelId="{6C2F326F-8F1E-41E6-AA82-DCD5667CCCA2}" type="presOf" srcId="{1700ABFC-62F7-48F7-B5E5-063A3FD2C2AF}" destId="{2F90933D-50E3-4A00-AC9E-42CC79C40BA5}" srcOrd="0" destOrd="0" presId="urn:microsoft.com/office/officeart/2005/8/layout/hierarchy2"/>
    <dgm:cxn modelId="{38EFDF51-C6D1-492F-80D6-8581A4592271}" type="presOf" srcId="{589E20F9-8FA2-4553-AB45-40082F50FEB4}" destId="{80657B4D-99CB-4F50-8D10-AE6447C27A41}" srcOrd="0" destOrd="0" presId="urn:microsoft.com/office/officeart/2005/8/layout/hierarchy2"/>
    <dgm:cxn modelId="{26ED0357-2580-460F-BBEC-5C5D347AC066}" type="presOf" srcId="{A77E6FBB-3771-43FB-80A5-CA77B897C256}" destId="{06F4302B-ECE6-486B-85B0-E784608C83DE}" srcOrd="0" destOrd="0" presId="urn:microsoft.com/office/officeart/2005/8/layout/hierarchy2"/>
    <dgm:cxn modelId="{7CC49D7B-BBE3-4A5C-8C67-E72CD0251642}" srcId="{2FC3D0C5-1067-4A3F-83B8-362E5E0D1F04}" destId="{A77E6FBB-3771-43FB-80A5-CA77B897C256}" srcOrd="0" destOrd="0" parTransId="{589E20F9-8FA2-4553-AB45-40082F50FEB4}" sibTransId="{4997C02E-B169-4E36-9CD4-C278B7B4F2AD}"/>
    <dgm:cxn modelId="{F4643782-8B7E-4587-950E-2CE2EF124C39}" type="presOf" srcId="{288ED31D-5F6A-487F-86F9-980C5E0DE9AD}" destId="{32E3822C-4293-4B5D-B5B9-22037A4EAFCC}" srcOrd="0" destOrd="0" presId="urn:microsoft.com/office/officeart/2005/8/layout/hierarchy2"/>
    <dgm:cxn modelId="{1E980E98-1AB0-4F8B-9442-4809406A73A4}" type="presOf" srcId="{32323138-574D-4937-A3C8-ADEAA7B9315A}" destId="{1DC596CD-09BD-4B72-8865-25719EA1B5A0}" srcOrd="1" destOrd="0" presId="urn:microsoft.com/office/officeart/2005/8/layout/hierarchy2"/>
    <dgm:cxn modelId="{45488298-6CC3-4301-B818-687DFADE674C}" srcId="{3D3347FF-7D5E-423D-BC01-B8EE3A007EC9}" destId="{4E3DFCF6-A37F-4D5D-931F-73ABEACC40C5}" srcOrd="0" destOrd="0" parTransId="{63A345DB-A99B-4F4E-8A73-3C84A4AC248C}" sibTransId="{65615414-BF8F-4E14-8DC1-931C4BCCA549}"/>
    <dgm:cxn modelId="{CC796FC2-0A10-487B-AF6A-DA12F170D01A}" type="presOf" srcId="{3B32B93B-CE65-4F98-9F3F-2A650178880B}" destId="{5799F759-8404-4EAF-B7CC-7DE3BD47C0C4}" srcOrd="0" destOrd="0" presId="urn:microsoft.com/office/officeart/2005/8/layout/hierarchy2"/>
    <dgm:cxn modelId="{575B95C2-4AAE-4FEE-B832-116DCA1B1BF3}" type="presOf" srcId="{276395A5-D7B7-4480-8EA9-2906532769DA}" destId="{E9952ADB-6019-493A-88E8-6E681E7C9594}" srcOrd="1" destOrd="0" presId="urn:microsoft.com/office/officeart/2005/8/layout/hierarchy2"/>
    <dgm:cxn modelId="{2DADABC2-3E69-41E8-B51D-D51F8D60205F}" type="presOf" srcId="{4E3DFCF6-A37F-4D5D-931F-73ABEACC40C5}" destId="{25A8B273-A413-4041-8EDB-2607A47AB605}" srcOrd="0" destOrd="0" presId="urn:microsoft.com/office/officeart/2005/8/layout/hierarchy2"/>
    <dgm:cxn modelId="{C5F4C5C5-5034-4337-8942-2D65DDFFF2D1}" type="presOf" srcId="{3B32B93B-CE65-4F98-9F3F-2A650178880B}" destId="{879FC95D-AC2A-49CF-A940-FB7E64AE2D9B}" srcOrd="1" destOrd="0" presId="urn:microsoft.com/office/officeart/2005/8/layout/hierarchy2"/>
    <dgm:cxn modelId="{E7271AE2-069A-470E-92C2-774CC49E8253}" type="presOf" srcId="{589E20F9-8FA2-4553-AB45-40082F50FEB4}" destId="{11F25B68-EDE0-469A-9FE3-482AB4D78E81}" srcOrd="1" destOrd="0" presId="urn:microsoft.com/office/officeart/2005/8/layout/hierarchy2"/>
    <dgm:cxn modelId="{A55B9AE2-064F-462E-97A6-9BF24276D459}" srcId="{4E3DFCF6-A37F-4D5D-931F-73ABEACC40C5}" destId="{DFF306D9-FD8B-418B-90C0-580D7393BC12}" srcOrd="1" destOrd="0" parTransId="{4ADDA4E3-C922-4D83-BA09-B36D8149E6BD}" sibTransId="{F7D6FB48-02C1-4972-8CF0-674EAC316E52}"/>
    <dgm:cxn modelId="{F0A6D6E5-FC06-49C3-94F5-816C3DE57571}" type="presOf" srcId="{276395A5-D7B7-4480-8EA9-2906532769DA}" destId="{72D8DE28-6CD4-4A32-A76D-01F8A73BEAD4}" srcOrd="0" destOrd="0" presId="urn:microsoft.com/office/officeart/2005/8/layout/hierarchy2"/>
    <dgm:cxn modelId="{D7DDA1F7-1906-4663-A437-1578360B1D2F}" type="presOf" srcId="{C35D3C69-3020-4798-BCFB-9DF835AC9A63}" destId="{255008D5-64FF-47BF-A827-CCCA9FC8C013}" srcOrd="0" destOrd="0" presId="urn:microsoft.com/office/officeart/2005/8/layout/hierarchy2"/>
    <dgm:cxn modelId="{FF529FF8-5E01-4952-A071-CC22364A4F64}" type="presOf" srcId="{4ADDA4E3-C922-4D83-BA09-B36D8149E6BD}" destId="{EAAFF8ED-450F-4829-A18B-D029A007692C}" srcOrd="1" destOrd="0" presId="urn:microsoft.com/office/officeart/2005/8/layout/hierarchy2"/>
    <dgm:cxn modelId="{CD884E0C-097C-42A5-9F67-E99BEAAFC9E8}" type="presParOf" srcId="{2F90933D-50E3-4A00-AC9E-42CC79C40BA5}" destId="{C49721FB-104C-4F75-9C95-D30E5F1F180C}" srcOrd="0" destOrd="0" presId="urn:microsoft.com/office/officeart/2005/8/layout/hierarchy2"/>
    <dgm:cxn modelId="{D801BF24-5E74-4CFC-A516-3BAA23B3C3EF}" type="presParOf" srcId="{C49721FB-104C-4F75-9C95-D30E5F1F180C}" destId="{647E08CD-1CBA-4FCC-B48C-1602BB7C8CB3}" srcOrd="0" destOrd="0" presId="urn:microsoft.com/office/officeart/2005/8/layout/hierarchy2"/>
    <dgm:cxn modelId="{341AD822-42E8-471D-9CB8-F11B91651B95}" type="presParOf" srcId="{C49721FB-104C-4F75-9C95-D30E5F1F180C}" destId="{C578937D-F063-490B-828C-3E4CA654B8CA}" srcOrd="1" destOrd="0" presId="urn:microsoft.com/office/officeart/2005/8/layout/hierarchy2"/>
    <dgm:cxn modelId="{F7A1EEC7-7720-4518-9227-B8D9DAF2156D}" type="presParOf" srcId="{C578937D-F063-490B-828C-3E4CA654B8CA}" destId="{DC99717A-08B3-460C-8C1A-67D9FF760F6D}" srcOrd="0" destOrd="0" presId="urn:microsoft.com/office/officeart/2005/8/layout/hierarchy2"/>
    <dgm:cxn modelId="{136F3FC4-060F-4DEC-9AAF-9A36F29A1FC1}" type="presParOf" srcId="{DC99717A-08B3-460C-8C1A-67D9FF760F6D}" destId="{FD5089B4-B3E6-4291-B451-E4DE7AD9218D}" srcOrd="0" destOrd="0" presId="urn:microsoft.com/office/officeart/2005/8/layout/hierarchy2"/>
    <dgm:cxn modelId="{23FF3AC8-837F-49B7-B628-026D991C4519}" type="presParOf" srcId="{C578937D-F063-490B-828C-3E4CA654B8CA}" destId="{3FA7C216-91BA-4B62-9210-7C48DCBDBE24}" srcOrd="1" destOrd="0" presId="urn:microsoft.com/office/officeart/2005/8/layout/hierarchy2"/>
    <dgm:cxn modelId="{5D3DBEA2-CAB3-4EB1-8E4E-1BE2535BEB31}" type="presParOf" srcId="{3FA7C216-91BA-4B62-9210-7C48DCBDBE24}" destId="{25A8B273-A413-4041-8EDB-2607A47AB605}" srcOrd="0" destOrd="0" presId="urn:microsoft.com/office/officeart/2005/8/layout/hierarchy2"/>
    <dgm:cxn modelId="{E76F0872-68CD-4523-9F4A-1E0FABB6C59E}" type="presParOf" srcId="{3FA7C216-91BA-4B62-9210-7C48DCBDBE24}" destId="{D6C3B085-B64A-41FE-9006-67742143A8A4}" srcOrd="1" destOrd="0" presId="urn:microsoft.com/office/officeart/2005/8/layout/hierarchy2"/>
    <dgm:cxn modelId="{4F4A3F0F-6406-40EE-B893-6B46D0C4B4A9}" type="presParOf" srcId="{D6C3B085-B64A-41FE-9006-67742143A8A4}" destId="{5799F759-8404-4EAF-B7CC-7DE3BD47C0C4}" srcOrd="0" destOrd="0" presId="urn:microsoft.com/office/officeart/2005/8/layout/hierarchy2"/>
    <dgm:cxn modelId="{C0F26E17-D07D-4591-A32E-72F8605D8FAA}" type="presParOf" srcId="{5799F759-8404-4EAF-B7CC-7DE3BD47C0C4}" destId="{879FC95D-AC2A-49CF-A940-FB7E64AE2D9B}" srcOrd="0" destOrd="0" presId="urn:microsoft.com/office/officeart/2005/8/layout/hierarchy2"/>
    <dgm:cxn modelId="{1288D59D-A523-4F0D-A89E-567A42F7C207}" type="presParOf" srcId="{D6C3B085-B64A-41FE-9006-67742143A8A4}" destId="{9AAD34B2-7D00-48FD-9C26-53B2484AC0FC}" srcOrd="1" destOrd="0" presId="urn:microsoft.com/office/officeart/2005/8/layout/hierarchy2"/>
    <dgm:cxn modelId="{A5F51058-6048-4A00-9F34-9632C9E5D15B}" type="presParOf" srcId="{9AAD34B2-7D00-48FD-9C26-53B2484AC0FC}" destId="{9F739D8A-4AB3-4DEB-A87F-EFB46A01A8B5}" srcOrd="0" destOrd="0" presId="urn:microsoft.com/office/officeart/2005/8/layout/hierarchy2"/>
    <dgm:cxn modelId="{71B7962D-F95C-4800-88D4-B70B8C669DDB}" type="presParOf" srcId="{9AAD34B2-7D00-48FD-9C26-53B2484AC0FC}" destId="{D3EDA79E-EDE9-4146-898F-A63A593F78DC}" srcOrd="1" destOrd="0" presId="urn:microsoft.com/office/officeart/2005/8/layout/hierarchy2"/>
    <dgm:cxn modelId="{95129260-FE3C-4D4F-9D0F-974DEEB81230}" type="presParOf" srcId="{D6C3B085-B64A-41FE-9006-67742143A8A4}" destId="{649E3CCE-E3D5-48FC-B729-9C77C52A5325}" srcOrd="2" destOrd="0" presId="urn:microsoft.com/office/officeart/2005/8/layout/hierarchy2"/>
    <dgm:cxn modelId="{006A0BAF-6FCF-4FC0-8A75-98FCBBD6EF9E}" type="presParOf" srcId="{649E3CCE-E3D5-48FC-B729-9C77C52A5325}" destId="{EAAFF8ED-450F-4829-A18B-D029A007692C}" srcOrd="0" destOrd="0" presId="urn:microsoft.com/office/officeart/2005/8/layout/hierarchy2"/>
    <dgm:cxn modelId="{B8FFD243-657D-4110-A466-1837582A36E9}" type="presParOf" srcId="{D6C3B085-B64A-41FE-9006-67742143A8A4}" destId="{5C155D00-97DD-4D88-8CEC-A71BC0CF5CE0}" srcOrd="3" destOrd="0" presId="urn:microsoft.com/office/officeart/2005/8/layout/hierarchy2"/>
    <dgm:cxn modelId="{2E0230AF-050A-4AEB-9CD8-D7E573D77F8B}" type="presParOf" srcId="{5C155D00-97DD-4D88-8CEC-A71BC0CF5CE0}" destId="{3C036640-532D-459A-87BC-82FB77D9AD3E}" srcOrd="0" destOrd="0" presId="urn:microsoft.com/office/officeart/2005/8/layout/hierarchy2"/>
    <dgm:cxn modelId="{0ED8F722-47D6-45A9-BB22-ECC7BDA1988D}" type="presParOf" srcId="{5C155D00-97DD-4D88-8CEC-A71BC0CF5CE0}" destId="{BA75FFD9-F9FF-4FF7-9572-EB4A24D99098}" srcOrd="1" destOrd="0" presId="urn:microsoft.com/office/officeart/2005/8/layout/hierarchy2"/>
    <dgm:cxn modelId="{1A4E7B8B-5CEA-4584-B9F7-E726CCC18733}" type="presParOf" srcId="{D6C3B085-B64A-41FE-9006-67742143A8A4}" destId="{E3920B54-77F2-494B-8833-AA62C234FFF9}" srcOrd="4" destOrd="0" presId="urn:microsoft.com/office/officeart/2005/8/layout/hierarchy2"/>
    <dgm:cxn modelId="{67540519-7031-431F-8A66-90F29AC52E00}" type="presParOf" srcId="{E3920B54-77F2-494B-8833-AA62C234FFF9}" destId="{1DC596CD-09BD-4B72-8865-25719EA1B5A0}" srcOrd="0" destOrd="0" presId="urn:microsoft.com/office/officeart/2005/8/layout/hierarchy2"/>
    <dgm:cxn modelId="{6C169F83-5D6F-4B83-94B6-D60BA3F2AE6E}" type="presParOf" srcId="{D6C3B085-B64A-41FE-9006-67742143A8A4}" destId="{95BBC1F5-D8C6-4E3C-9C9F-FFB097B3AC1C}" srcOrd="5" destOrd="0" presId="urn:microsoft.com/office/officeart/2005/8/layout/hierarchy2"/>
    <dgm:cxn modelId="{EF3F6E42-72EC-4A4A-AB46-A939C4F9EDD1}" type="presParOf" srcId="{95BBC1F5-D8C6-4E3C-9C9F-FFB097B3AC1C}" destId="{32E3822C-4293-4B5D-B5B9-22037A4EAFCC}" srcOrd="0" destOrd="0" presId="urn:microsoft.com/office/officeart/2005/8/layout/hierarchy2"/>
    <dgm:cxn modelId="{68DA7212-7719-456B-9CFD-850938AC1A3E}" type="presParOf" srcId="{95BBC1F5-D8C6-4E3C-9C9F-FFB097B3AC1C}" destId="{E92A30C4-4E19-49F8-8E10-906B61D8235F}" srcOrd="1" destOrd="0" presId="urn:microsoft.com/office/officeart/2005/8/layout/hierarchy2"/>
    <dgm:cxn modelId="{908F70F6-AE64-40E2-A046-19CA880538BB}" type="presParOf" srcId="{C578937D-F063-490B-828C-3E4CA654B8CA}" destId="{C7E4A334-BCB6-4B0F-885A-948CBFB7F9BF}" srcOrd="2" destOrd="0" presId="urn:microsoft.com/office/officeart/2005/8/layout/hierarchy2"/>
    <dgm:cxn modelId="{9A68891C-6531-46EE-AF04-C5F170985588}" type="presParOf" srcId="{C7E4A334-BCB6-4B0F-885A-948CBFB7F9BF}" destId="{39B0E7EC-EB12-4D06-8463-D35E0B9ADF20}" srcOrd="0" destOrd="0" presId="urn:microsoft.com/office/officeart/2005/8/layout/hierarchy2"/>
    <dgm:cxn modelId="{D48C0A93-2B0B-4951-8C12-045BCD70C016}" type="presParOf" srcId="{C578937D-F063-490B-828C-3E4CA654B8CA}" destId="{C5FDC59D-101B-441D-A0EB-2C0EDC308622}" srcOrd="3" destOrd="0" presId="urn:microsoft.com/office/officeart/2005/8/layout/hierarchy2"/>
    <dgm:cxn modelId="{A6E5961D-AC8F-4E72-B211-EC993104DC83}" type="presParOf" srcId="{C5FDC59D-101B-441D-A0EB-2C0EDC308622}" destId="{0DFFA0A7-861E-482C-B2DE-254AF16C5AE3}" srcOrd="0" destOrd="0" presId="urn:microsoft.com/office/officeart/2005/8/layout/hierarchy2"/>
    <dgm:cxn modelId="{66D8133F-45E9-428C-AF18-2D98FC1B15C7}" type="presParOf" srcId="{C5FDC59D-101B-441D-A0EB-2C0EDC308622}" destId="{C7A5964D-1824-4DCF-951F-55F402A4B274}" srcOrd="1" destOrd="0" presId="urn:microsoft.com/office/officeart/2005/8/layout/hierarchy2"/>
    <dgm:cxn modelId="{D6C6368C-251D-4766-BA27-DDA2AED534FA}" type="presParOf" srcId="{C7A5964D-1824-4DCF-951F-55F402A4B274}" destId="{80657B4D-99CB-4F50-8D10-AE6447C27A41}" srcOrd="0" destOrd="0" presId="urn:microsoft.com/office/officeart/2005/8/layout/hierarchy2"/>
    <dgm:cxn modelId="{65538C1B-4C06-468F-85C1-57DD617D73FE}" type="presParOf" srcId="{80657B4D-99CB-4F50-8D10-AE6447C27A41}" destId="{11F25B68-EDE0-469A-9FE3-482AB4D78E81}" srcOrd="0" destOrd="0" presId="urn:microsoft.com/office/officeart/2005/8/layout/hierarchy2"/>
    <dgm:cxn modelId="{8AB49954-D3CF-42DA-99AD-95AD9FF636A3}" type="presParOf" srcId="{C7A5964D-1824-4DCF-951F-55F402A4B274}" destId="{42526EEB-0407-4680-8DF1-19CC64801F21}" srcOrd="1" destOrd="0" presId="urn:microsoft.com/office/officeart/2005/8/layout/hierarchy2"/>
    <dgm:cxn modelId="{24CFBBC9-4EE8-466F-87CE-AF4EC0C55459}" type="presParOf" srcId="{42526EEB-0407-4680-8DF1-19CC64801F21}" destId="{06F4302B-ECE6-486B-85B0-E784608C83DE}" srcOrd="0" destOrd="0" presId="urn:microsoft.com/office/officeart/2005/8/layout/hierarchy2"/>
    <dgm:cxn modelId="{F45655BA-AAAA-424C-987E-D8AFA41312F4}" type="presParOf" srcId="{42526EEB-0407-4680-8DF1-19CC64801F21}" destId="{196D4AB5-0B3B-4C4F-88F1-99A2D5D5388A}" srcOrd="1" destOrd="0" presId="urn:microsoft.com/office/officeart/2005/8/layout/hierarchy2"/>
    <dgm:cxn modelId="{21ABB194-EEB0-426D-AE6E-6D5C9181344B}" type="presParOf" srcId="{C7A5964D-1824-4DCF-951F-55F402A4B274}" destId="{72D8DE28-6CD4-4A32-A76D-01F8A73BEAD4}" srcOrd="2" destOrd="0" presId="urn:microsoft.com/office/officeart/2005/8/layout/hierarchy2"/>
    <dgm:cxn modelId="{E5FE61F9-43CF-4CAD-8A94-48ABE96701D9}" type="presParOf" srcId="{72D8DE28-6CD4-4A32-A76D-01F8A73BEAD4}" destId="{E9952ADB-6019-493A-88E8-6E681E7C9594}" srcOrd="0" destOrd="0" presId="urn:microsoft.com/office/officeart/2005/8/layout/hierarchy2"/>
    <dgm:cxn modelId="{7C9BE641-87E2-4CCD-A5F8-D9A53925AA22}" type="presParOf" srcId="{C7A5964D-1824-4DCF-951F-55F402A4B274}" destId="{034792E3-96FA-43A9-BCBC-097FD7EDF16C}" srcOrd="3" destOrd="0" presId="urn:microsoft.com/office/officeart/2005/8/layout/hierarchy2"/>
    <dgm:cxn modelId="{6BD5A472-4CD1-42C7-AFF1-0DDF436933A8}" type="presParOf" srcId="{034792E3-96FA-43A9-BCBC-097FD7EDF16C}" destId="{255008D5-64FF-47BF-A827-CCCA9FC8C013}" srcOrd="0" destOrd="0" presId="urn:microsoft.com/office/officeart/2005/8/layout/hierarchy2"/>
    <dgm:cxn modelId="{CBAD16D4-AF23-481A-8277-1D14891A4CBA}" type="presParOf" srcId="{034792E3-96FA-43A9-BCBC-097FD7EDF16C}" destId="{62158BDF-103B-441E-8F4B-C4E859BDB62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00ABFC-62F7-48F7-B5E5-063A3FD2C2A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3D3347FF-7D5E-423D-BC01-B8EE3A007EC9}">
      <dgm:prSet phldrT="[Text]" custT="1"/>
      <dgm:spPr/>
      <dgm:t>
        <a:bodyPr/>
        <a:lstStyle/>
        <a:p>
          <a:r>
            <a:rPr lang="en-US" sz="2400" dirty="0"/>
            <a:t>Member residence is within 50 miles of Military Treatment Facility (MTF)?</a:t>
          </a:r>
        </a:p>
        <a:p>
          <a:r>
            <a:rPr lang="en-US" sz="2000" dirty="0">
              <a:hlinkClick xmlns:r="http://schemas.openxmlformats.org/officeDocument/2006/relationships" r:id="rId1"/>
            </a:rPr>
            <a:t>http://www.tricare.mil/MTF</a:t>
          </a:r>
          <a:r>
            <a:rPr lang="en-US" sz="2000" baseline="0" dirty="0"/>
            <a:t> </a:t>
          </a:r>
          <a:endParaRPr lang="en-US" sz="2000" dirty="0"/>
        </a:p>
      </dgm:t>
    </dgm:pt>
    <dgm:pt modelId="{F90159D2-A1AD-4A77-B5ED-7B733B35C0E9}" type="parTrans" cxnId="{4481651B-4E2E-41AE-869A-42EA351FE525}">
      <dgm:prSet/>
      <dgm:spPr/>
      <dgm:t>
        <a:bodyPr/>
        <a:lstStyle/>
        <a:p>
          <a:endParaRPr lang="en-US"/>
        </a:p>
      </dgm:t>
    </dgm:pt>
    <dgm:pt modelId="{E81DEE74-A6FC-4E0D-AB15-F776BD78EBF7}" type="sibTrans" cxnId="{4481651B-4E2E-41AE-869A-42EA351FE525}">
      <dgm:prSet/>
      <dgm:spPr/>
      <dgm:t>
        <a:bodyPr/>
        <a:lstStyle/>
        <a:p>
          <a:endParaRPr lang="en-US"/>
        </a:p>
      </dgm:t>
    </dgm:pt>
    <dgm:pt modelId="{4E3DFCF6-A37F-4D5D-931F-73ABEACC40C5}">
      <dgm:prSet phldrT="[Text]" custT="1"/>
      <dgm:spPr/>
      <dgm:t>
        <a:bodyPr/>
        <a:lstStyle/>
        <a:p>
          <a:r>
            <a:rPr lang="en-US" sz="2800" dirty="0"/>
            <a:t>YES</a:t>
          </a:r>
        </a:p>
      </dgm:t>
    </dgm:pt>
    <dgm:pt modelId="{63A345DB-A99B-4F4E-8A73-3C84A4AC248C}" type="parTrans" cxnId="{45488298-6CC3-4301-B818-687DFADE674C}">
      <dgm:prSet/>
      <dgm:spPr/>
      <dgm:t>
        <a:bodyPr/>
        <a:lstStyle/>
        <a:p>
          <a:endParaRPr lang="en-US" dirty="0"/>
        </a:p>
      </dgm:t>
    </dgm:pt>
    <dgm:pt modelId="{65615414-BF8F-4E14-8DC1-931C4BCCA549}" type="sibTrans" cxnId="{45488298-6CC3-4301-B818-687DFADE674C}">
      <dgm:prSet/>
      <dgm:spPr/>
      <dgm:t>
        <a:bodyPr/>
        <a:lstStyle/>
        <a:p>
          <a:endParaRPr lang="en-US"/>
        </a:p>
      </dgm:t>
    </dgm:pt>
    <dgm:pt modelId="{A09A937D-3994-4734-85A8-61D3C43A37CD}">
      <dgm:prSet phldrT="[Text]"/>
      <dgm:spPr/>
      <dgm:t>
        <a:bodyPr/>
        <a:lstStyle/>
        <a:p>
          <a:r>
            <a:rPr lang="en-US" dirty="0"/>
            <a:t>Care has to be received at the MTF</a:t>
          </a:r>
        </a:p>
      </dgm:t>
    </dgm:pt>
    <dgm:pt modelId="{3B32B93B-CE65-4F98-9F3F-2A650178880B}" type="parTrans" cxnId="{EAE6EF0D-9E04-473E-AB46-132317A2B7F4}">
      <dgm:prSet/>
      <dgm:spPr/>
      <dgm:t>
        <a:bodyPr/>
        <a:lstStyle/>
        <a:p>
          <a:endParaRPr lang="en-US" dirty="0"/>
        </a:p>
      </dgm:t>
    </dgm:pt>
    <dgm:pt modelId="{28218F0D-5C5C-46C4-8845-4CEED78E43A1}" type="sibTrans" cxnId="{EAE6EF0D-9E04-473E-AB46-132317A2B7F4}">
      <dgm:prSet/>
      <dgm:spPr/>
      <dgm:t>
        <a:bodyPr/>
        <a:lstStyle/>
        <a:p>
          <a:endParaRPr lang="en-US"/>
        </a:p>
      </dgm:t>
    </dgm:pt>
    <dgm:pt modelId="{DFF306D9-FD8B-418B-90C0-580D7393BC12}">
      <dgm:prSet phldrT="[Text]"/>
      <dgm:spPr/>
      <dgm:t>
        <a:bodyPr/>
        <a:lstStyle/>
        <a:p>
          <a:r>
            <a:rPr lang="en-US" dirty="0"/>
            <a:t>Member will always show ineligible in DEERS</a:t>
          </a:r>
        </a:p>
      </dgm:t>
    </dgm:pt>
    <dgm:pt modelId="{4ADDA4E3-C922-4D83-BA09-B36D8149E6BD}" type="parTrans" cxnId="{A55B9AE2-064F-462E-97A6-9BF24276D459}">
      <dgm:prSet/>
      <dgm:spPr/>
      <dgm:t>
        <a:bodyPr/>
        <a:lstStyle/>
        <a:p>
          <a:endParaRPr lang="en-US" dirty="0"/>
        </a:p>
      </dgm:t>
    </dgm:pt>
    <dgm:pt modelId="{F7D6FB48-02C1-4972-8CF0-674EAC316E52}" type="sibTrans" cxnId="{A55B9AE2-064F-462E-97A6-9BF24276D459}">
      <dgm:prSet/>
      <dgm:spPr/>
      <dgm:t>
        <a:bodyPr/>
        <a:lstStyle/>
        <a:p>
          <a:endParaRPr lang="en-US"/>
        </a:p>
      </dgm:t>
    </dgm:pt>
    <dgm:pt modelId="{2FC3D0C5-1067-4A3F-83B8-362E5E0D1F04}">
      <dgm:prSet phldrT="[Text]" custT="1"/>
      <dgm:spPr/>
      <dgm:t>
        <a:bodyPr/>
        <a:lstStyle/>
        <a:p>
          <a:r>
            <a:rPr lang="en-US" sz="2800" dirty="0"/>
            <a:t>NO</a:t>
          </a:r>
        </a:p>
      </dgm:t>
    </dgm:pt>
    <dgm:pt modelId="{9E82927F-E99B-47EB-8CDB-33808835D345}" type="parTrans" cxnId="{0869AF4B-D2F1-43D6-B919-764F6E61727F}">
      <dgm:prSet/>
      <dgm:spPr/>
      <dgm:t>
        <a:bodyPr/>
        <a:lstStyle/>
        <a:p>
          <a:endParaRPr lang="en-US" dirty="0"/>
        </a:p>
      </dgm:t>
    </dgm:pt>
    <dgm:pt modelId="{82D0BCB1-4AD3-4CDE-9289-F940B10D639F}" type="sibTrans" cxnId="{0869AF4B-D2F1-43D6-B919-764F6E61727F}">
      <dgm:prSet/>
      <dgm:spPr/>
      <dgm:t>
        <a:bodyPr/>
        <a:lstStyle/>
        <a:p>
          <a:endParaRPr lang="en-US"/>
        </a:p>
      </dgm:t>
    </dgm:pt>
    <dgm:pt modelId="{A77E6FBB-3771-43FB-80A5-CA77B897C256}">
      <dgm:prSet phldrT="[Text]"/>
      <dgm:spPr/>
      <dgm:t>
        <a:bodyPr/>
        <a:lstStyle/>
        <a:p>
          <a:r>
            <a:rPr lang="en-US" dirty="0"/>
            <a:t>DHA Pre-Authorization is required</a:t>
          </a:r>
        </a:p>
      </dgm:t>
    </dgm:pt>
    <dgm:pt modelId="{589E20F9-8FA2-4553-AB45-40082F50FEB4}" type="parTrans" cxnId="{7CC49D7B-BBE3-4A5C-8C67-E72CD0251642}">
      <dgm:prSet/>
      <dgm:spPr/>
      <dgm:t>
        <a:bodyPr/>
        <a:lstStyle/>
        <a:p>
          <a:endParaRPr lang="en-US" dirty="0"/>
        </a:p>
      </dgm:t>
    </dgm:pt>
    <dgm:pt modelId="{4997C02E-B169-4E36-9CD4-C278B7B4F2AD}" type="sibTrans" cxnId="{7CC49D7B-BBE3-4A5C-8C67-E72CD0251642}">
      <dgm:prSet/>
      <dgm:spPr/>
      <dgm:t>
        <a:bodyPr/>
        <a:lstStyle/>
        <a:p>
          <a:endParaRPr lang="en-US"/>
        </a:p>
      </dgm:t>
    </dgm:pt>
    <dgm:pt modelId="{288ED31D-5F6A-487F-86F9-980C5E0DE9AD}">
      <dgm:prSet phldrT="[Text]"/>
      <dgm:spPr/>
      <dgm:t>
        <a:bodyPr/>
        <a:lstStyle/>
        <a:p>
          <a:r>
            <a:rPr lang="en-US" dirty="0"/>
            <a:t>Will have to be mini-registered by Patient Admin at MTF</a:t>
          </a:r>
        </a:p>
      </dgm:t>
    </dgm:pt>
    <dgm:pt modelId="{32323138-574D-4937-A3C8-ADEAA7B9315A}" type="parTrans" cxnId="{87731B46-2BB2-44DA-83E4-14E6EF484CE7}">
      <dgm:prSet/>
      <dgm:spPr/>
      <dgm:t>
        <a:bodyPr/>
        <a:lstStyle/>
        <a:p>
          <a:endParaRPr lang="en-US" dirty="0"/>
        </a:p>
      </dgm:t>
    </dgm:pt>
    <dgm:pt modelId="{67E18D6D-9B4F-4E0A-A3DF-C6E4B7AA015D}" type="sibTrans" cxnId="{87731B46-2BB2-44DA-83E4-14E6EF484CE7}">
      <dgm:prSet/>
      <dgm:spPr/>
      <dgm:t>
        <a:bodyPr/>
        <a:lstStyle/>
        <a:p>
          <a:endParaRPr lang="en-US"/>
        </a:p>
      </dgm:t>
    </dgm:pt>
    <dgm:pt modelId="{C35D3C69-3020-4798-BCFB-9DF835AC9A63}">
      <dgm:prSet phldrT="[Text]"/>
      <dgm:spPr/>
      <dgm:t>
        <a:bodyPr/>
        <a:lstStyle/>
        <a:p>
          <a:r>
            <a:rPr lang="en-US" dirty="0"/>
            <a:t>Submit worksheets &amp; Line of Duty (LOD) letter to DHA</a:t>
          </a:r>
        </a:p>
      </dgm:t>
    </dgm:pt>
    <dgm:pt modelId="{276395A5-D7B7-4480-8EA9-2906532769DA}" type="parTrans" cxnId="{E7A74D30-556A-46B7-BB6F-BF7594E38124}">
      <dgm:prSet/>
      <dgm:spPr/>
      <dgm:t>
        <a:bodyPr/>
        <a:lstStyle/>
        <a:p>
          <a:endParaRPr lang="en-US" dirty="0"/>
        </a:p>
      </dgm:t>
    </dgm:pt>
    <dgm:pt modelId="{24072D36-0960-4C2C-A82B-82DE717EA4B6}" type="sibTrans" cxnId="{E7A74D30-556A-46B7-BB6F-BF7594E38124}">
      <dgm:prSet/>
      <dgm:spPr/>
      <dgm:t>
        <a:bodyPr/>
        <a:lstStyle/>
        <a:p>
          <a:endParaRPr lang="en-US"/>
        </a:p>
      </dgm:t>
    </dgm:pt>
    <dgm:pt modelId="{2F90933D-50E3-4A00-AC9E-42CC79C40BA5}" type="pres">
      <dgm:prSet presAssocID="{1700ABFC-62F7-48F7-B5E5-063A3FD2C2AF}" presName="diagram" presStyleCnt="0">
        <dgm:presLayoutVars>
          <dgm:chPref val="1"/>
          <dgm:dir/>
          <dgm:animOne val="branch"/>
          <dgm:animLvl val="lvl"/>
          <dgm:resizeHandles val="exact"/>
        </dgm:presLayoutVars>
      </dgm:prSet>
      <dgm:spPr/>
    </dgm:pt>
    <dgm:pt modelId="{C49721FB-104C-4F75-9C95-D30E5F1F180C}" type="pres">
      <dgm:prSet presAssocID="{3D3347FF-7D5E-423D-BC01-B8EE3A007EC9}" presName="root1" presStyleCnt="0"/>
      <dgm:spPr/>
    </dgm:pt>
    <dgm:pt modelId="{647E08CD-1CBA-4FCC-B48C-1602BB7C8CB3}" type="pres">
      <dgm:prSet presAssocID="{3D3347FF-7D5E-423D-BC01-B8EE3A007EC9}" presName="LevelOneTextNode" presStyleLbl="node0" presStyleIdx="0" presStyleCnt="1" custScaleX="167304" custScaleY="212368">
        <dgm:presLayoutVars>
          <dgm:chPref val="3"/>
        </dgm:presLayoutVars>
      </dgm:prSet>
      <dgm:spPr/>
    </dgm:pt>
    <dgm:pt modelId="{C578937D-F063-490B-828C-3E4CA654B8CA}" type="pres">
      <dgm:prSet presAssocID="{3D3347FF-7D5E-423D-BC01-B8EE3A007EC9}" presName="level2hierChild" presStyleCnt="0"/>
      <dgm:spPr/>
    </dgm:pt>
    <dgm:pt modelId="{DC99717A-08B3-460C-8C1A-67D9FF760F6D}" type="pres">
      <dgm:prSet presAssocID="{63A345DB-A99B-4F4E-8A73-3C84A4AC248C}" presName="conn2-1" presStyleLbl="parChTrans1D2" presStyleIdx="0" presStyleCnt="2"/>
      <dgm:spPr/>
    </dgm:pt>
    <dgm:pt modelId="{FD5089B4-B3E6-4291-B451-E4DE7AD9218D}" type="pres">
      <dgm:prSet presAssocID="{63A345DB-A99B-4F4E-8A73-3C84A4AC248C}" presName="connTx" presStyleLbl="parChTrans1D2" presStyleIdx="0" presStyleCnt="2"/>
      <dgm:spPr/>
    </dgm:pt>
    <dgm:pt modelId="{3FA7C216-91BA-4B62-9210-7C48DCBDBE24}" type="pres">
      <dgm:prSet presAssocID="{4E3DFCF6-A37F-4D5D-931F-73ABEACC40C5}" presName="root2" presStyleCnt="0"/>
      <dgm:spPr/>
    </dgm:pt>
    <dgm:pt modelId="{25A8B273-A413-4041-8EDB-2607A47AB605}" type="pres">
      <dgm:prSet presAssocID="{4E3DFCF6-A37F-4D5D-931F-73ABEACC40C5}" presName="LevelTwoTextNode" presStyleLbl="node2" presStyleIdx="0" presStyleCnt="2" custScaleY="185698">
        <dgm:presLayoutVars>
          <dgm:chPref val="3"/>
        </dgm:presLayoutVars>
      </dgm:prSet>
      <dgm:spPr/>
    </dgm:pt>
    <dgm:pt modelId="{D6C3B085-B64A-41FE-9006-67742143A8A4}" type="pres">
      <dgm:prSet presAssocID="{4E3DFCF6-A37F-4D5D-931F-73ABEACC40C5}" presName="level3hierChild" presStyleCnt="0"/>
      <dgm:spPr/>
    </dgm:pt>
    <dgm:pt modelId="{5799F759-8404-4EAF-B7CC-7DE3BD47C0C4}" type="pres">
      <dgm:prSet presAssocID="{3B32B93B-CE65-4F98-9F3F-2A650178880B}" presName="conn2-1" presStyleLbl="parChTrans1D3" presStyleIdx="0" presStyleCnt="5"/>
      <dgm:spPr/>
    </dgm:pt>
    <dgm:pt modelId="{879FC95D-AC2A-49CF-A940-FB7E64AE2D9B}" type="pres">
      <dgm:prSet presAssocID="{3B32B93B-CE65-4F98-9F3F-2A650178880B}" presName="connTx" presStyleLbl="parChTrans1D3" presStyleIdx="0" presStyleCnt="5"/>
      <dgm:spPr/>
    </dgm:pt>
    <dgm:pt modelId="{9AAD34B2-7D00-48FD-9C26-53B2484AC0FC}" type="pres">
      <dgm:prSet presAssocID="{A09A937D-3994-4734-85A8-61D3C43A37CD}" presName="root2" presStyleCnt="0"/>
      <dgm:spPr/>
    </dgm:pt>
    <dgm:pt modelId="{9F739D8A-4AB3-4DEB-A87F-EFB46A01A8B5}" type="pres">
      <dgm:prSet presAssocID="{A09A937D-3994-4734-85A8-61D3C43A37CD}" presName="LevelTwoTextNode" presStyleLbl="node3" presStyleIdx="0" presStyleCnt="5">
        <dgm:presLayoutVars>
          <dgm:chPref val="3"/>
        </dgm:presLayoutVars>
      </dgm:prSet>
      <dgm:spPr/>
    </dgm:pt>
    <dgm:pt modelId="{D3EDA79E-EDE9-4146-898F-A63A593F78DC}" type="pres">
      <dgm:prSet presAssocID="{A09A937D-3994-4734-85A8-61D3C43A37CD}" presName="level3hierChild" presStyleCnt="0"/>
      <dgm:spPr/>
    </dgm:pt>
    <dgm:pt modelId="{649E3CCE-E3D5-48FC-B729-9C77C52A5325}" type="pres">
      <dgm:prSet presAssocID="{4ADDA4E3-C922-4D83-BA09-B36D8149E6BD}" presName="conn2-1" presStyleLbl="parChTrans1D3" presStyleIdx="1" presStyleCnt="5"/>
      <dgm:spPr/>
    </dgm:pt>
    <dgm:pt modelId="{EAAFF8ED-450F-4829-A18B-D029A007692C}" type="pres">
      <dgm:prSet presAssocID="{4ADDA4E3-C922-4D83-BA09-B36D8149E6BD}" presName="connTx" presStyleLbl="parChTrans1D3" presStyleIdx="1" presStyleCnt="5"/>
      <dgm:spPr/>
    </dgm:pt>
    <dgm:pt modelId="{5C155D00-97DD-4D88-8CEC-A71BC0CF5CE0}" type="pres">
      <dgm:prSet presAssocID="{DFF306D9-FD8B-418B-90C0-580D7393BC12}" presName="root2" presStyleCnt="0"/>
      <dgm:spPr/>
    </dgm:pt>
    <dgm:pt modelId="{3C036640-532D-459A-87BC-82FB77D9AD3E}" type="pres">
      <dgm:prSet presAssocID="{DFF306D9-FD8B-418B-90C0-580D7393BC12}" presName="LevelTwoTextNode" presStyleLbl="node3" presStyleIdx="1" presStyleCnt="5" custLinFactNeighborX="2457" custLinFactNeighborY="-9766">
        <dgm:presLayoutVars>
          <dgm:chPref val="3"/>
        </dgm:presLayoutVars>
      </dgm:prSet>
      <dgm:spPr/>
    </dgm:pt>
    <dgm:pt modelId="{BA75FFD9-F9FF-4FF7-9572-EB4A24D99098}" type="pres">
      <dgm:prSet presAssocID="{DFF306D9-FD8B-418B-90C0-580D7393BC12}" presName="level3hierChild" presStyleCnt="0"/>
      <dgm:spPr/>
    </dgm:pt>
    <dgm:pt modelId="{E3920B54-77F2-494B-8833-AA62C234FFF9}" type="pres">
      <dgm:prSet presAssocID="{32323138-574D-4937-A3C8-ADEAA7B9315A}" presName="conn2-1" presStyleLbl="parChTrans1D3" presStyleIdx="2" presStyleCnt="5"/>
      <dgm:spPr/>
    </dgm:pt>
    <dgm:pt modelId="{1DC596CD-09BD-4B72-8865-25719EA1B5A0}" type="pres">
      <dgm:prSet presAssocID="{32323138-574D-4937-A3C8-ADEAA7B9315A}" presName="connTx" presStyleLbl="parChTrans1D3" presStyleIdx="2" presStyleCnt="5"/>
      <dgm:spPr/>
    </dgm:pt>
    <dgm:pt modelId="{95BBC1F5-D8C6-4E3C-9C9F-FFB097B3AC1C}" type="pres">
      <dgm:prSet presAssocID="{288ED31D-5F6A-487F-86F9-980C5E0DE9AD}" presName="root2" presStyleCnt="0"/>
      <dgm:spPr/>
    </dgm:pt>
    <dgm:pt modelId="{32E3822C-4293-4B5D-B5B9-22037A4EAFCC}" type="pres">
      <dgm:prSet presAssocID="{288ED31D-5F6A-487F-86F9-980C5E0DE9AD}" presName="LevelTwoTextNode" presStyleLbl="node3" presStyleIdx="2" presStyleCnt="5" custLinFactNeighborX="2457" custLinFactNeighborY="-19093">
        <dgm:presLayoutVars>
          <dgm:chPref val="3"/>
        </dgm:presLayoutVars>
      </dgm:prSet>
      <dgm:spPr/>
    </dgm:pt>
    <dgm:pt modelId="{E92A30C4-4E19-49F8-8E10-906B61D8235F}" type="pres">
      <dgm:prSet presAssocID="{288ED31D-5F6A-487F-86F9-980C5E0DE9AD}" presName="level3hierChild" presStyleCnt="0"/>
      <dgm:spPr/>
    </dgm:pt>
    <dgm:pt modelId="{C7E4A334-BCB6-4B0F-885A-948CBFB7F9BF}" type="pres">
      <dgm:prSet presAssocID="{9E82927F-E99B-47EB-8CDB-33808835D345}" presName="conn2-1" presStyleLbl="parChTrans1D2" presStyleIdx="1" presStyleCnt="2"/>
      <dgm:spPr/>
    </dgm:pt>
    <dgm:pt modelId="{39B0E7EC-EB12-4D06-8463-D35E0B9ADF20}" type="pres">
      <dgm:prSet presAssocID="{9E82927F-E99B-47EB-8CDB-33808835D345}" presName="connTx" presStyleLbl="parChTrans1D2" presStyleIdx="1" presStyleCnt="2"/>
      <dgm:spPr/>
    </dgm:pt>
    <dgm:pt modelId="{C5FDC59D-101B-441D-A0EB-2C0EDC308622}" type="pres">
      <dgm:prSet presAssocID="{2FC3D0C5-1067-4A3F-83B8-362E5E0D1F04}" presName="root2" presStyleCnt="0"/>
      <dgm:spPr/>
    </dgm:pt>
    <dgm:pt modelId="{0DFFA0A7-861E-482C-B2DE-254AF16C5AE3}" type="pres">
      <dgm:prSet presAssocID="{2FC3D0C5-1067-4A3F-83B8-362E5E0D1F04}" presName="LevelTwoTextNode" presStyleLbl="node2" presStyleIdx="1" presStyleCnt="2" custScaleY="173830">
        <dgm:presLayoutVars>
          <dgm:chPref val="3"/>
        </dgm:presLayoutVars>
      </dgm:prSet>
      <dgm:spPr/>
    </dgm:pt>
    <dgm:pt modelId="{C7A5964D-1824-4DCF-951F-55F402A4B274}" type="pres">
      <dgm:prSet presAssocID="{2FC3D0C5-1067-4A3F-83B8-362E5E0D1F04}" presName="level3hierChild" presStyleCnt="0"/>
      <dgm:spPr/>
    </dgm:pt>
    <dgm:pt modelId="{80657B4D-99CB-4F50-8D10-AE6447C27A41}" type="pres">
      <dgm:prSet presAssocID="{589E20F9-8FA2-4553-AB45-40082F50FEB4}" presName="conn2-1" presStyleLbl="parChTrans1D3" presStyleIdx="3" presStyleCnt="5"/>
      <dgm:spPr/>
    </dgm:pt>
    <dgm:pt modelId="{11F25B68-EDE0-469A-9FE3-482AB4D78E81}" type="pres">
      <dgm:prSet presAssocID="{589E20F9-8FA2-4553-AB45-40082F50FEB4}" presName="connTx" presStyleLbl="parChTrans1D3" presStyleIdx="3" presStyleCnt="5"/>
      <dgm:spPr/>
    </dgm:pt>
    <dgm:pt modelId="{42526EEB-0407-4680-8DF1-19CC64801F21}" type="pres">
      <dgm:prSet presAssocID="{A77E6FBB-3771-43FB-80A5-CA77B897C256}" presName="root2" presStyleCnt="0"/>
      <dgm:spPr/>
    </dgm:pt>
    <dgm:pt modelId="{06F4302B-ECE6-486B-85B0-E784608C83DE}" type="pres">
      <dgm:prSet presAssocID="{A77E6FBB-3771-43FB-80A5-CA77B897C256}" presName="LevelTwoTextNode" presStyleLbl="node3" presStyleIdx="3" presStyleCnt="5" custLinFactNeighborX="2457" custLinFactNeighborY="12222">
        <dgm:presLayoutVars>
          <dgm:chPref val="3"/>
        </dgm:presLayoutVars>
      </dgm:prSet>
      <dgm:spPr/>
    </dgm:pt>
    <dgm:pt modelId="{196D4AB5-0B3B-4C4F-88F1-99A2D5D5388A}" type="pres">
      <dgm:prSet presAssocID="{A77E6FBB-3771-43FB-80A5-CA77B897C256}" presName="level3hierChild" presStyleCnt="0"/>
      <dgm:spPr/>
    </dgm:pt>
    <dgm:pt modelId="{72D8DE28-6CD4-4A32-A76D-01F8A73BEAD4}" type="pres">
      <dgm:prSet presAssocID="{276395A5-D7B7-4480-8EA9-2906532769DA}" presName="conn2-1" presStyleLbl="parChTrans1D3" presStyleIdx="4" presStyleCnt="5"/>
      <dgm:spPr/>
    </dgm:pt>
    <dgm:pt modelId="{E9952ADB-6019-493A-88E8-6E681E7C9594}" type="pres">
      <dgm:prSet presAssocID="{276395A5-D7B7-4480-8EA9-2906532769DA}" presName="connTx" presStyleLbl="parChTrans1D3" presStyleIdx="4" presStyleCnt="5"/>
      <dgm:spPr/>
    </dgm:pt>
    <dgm:pt modelId="{034792E3-96FA-43A9-BCBC-097FD7EDF16C}" type="pres">
      <dgm:prSet presAssocID="{C35D3C69-3020-4798-BCFB-9DF835AC9A63}" presName="root2" presStyleCnt="0"/>
      <dgm:spPr/>
    </dgm:pt>
    <dgm:pt modelId="{255008D5-64FF-47BF-A827-CCCA9FC8C013}" type="pres">
      <dgm:prSet presAssocID="{C35D3C69-3020-4798-BCFB-9DF835AC9A63}" presName="LevelTwoTextNode" presStyleLbl="node3" presStyleIdx="4" presStyleCnt="5" custLinFactNeighborX="2457" custLinFactNeighborY="2894">
        <dgm:presLayoutVars>
          <dgm:chPref val="3"/>
        </dgm:presLayoutVars>
      </dgm:prSet>
      <dgm:spPr/>
    </dgm:pt>
    <dgm:pt modelId="{62158BDF-103B-441E-8F4B-C4E859BDB62D}" type="pres">
      <dgm:prSet presAssocID="{C35D3C69-3020-4798-BCFB-9DF835AC9A63}" presName="level3hierChild" presStyleCnt="0"/>
      <dgm:spPr/>
    </dgm:pt>
  </dgm:ptLst>
  <dgm:cxnLst>
    <dgm:cxn modelId="{29E67D0A-9014-498C-B329-B7D4F030FF6F}" type="presOf" srcId="{2FC3D0C5-1067-4A3F-83B8-362E5E0D1F04}" destId="{0DFFA0A7-861E-482C-B2DE-254AF16C5AE3}" srcOrd="0" destOrd="0" presId="urn:microsoft.com/office/officeart/2005/8/layout/hierarchy2"/>
    <dgm:cxn modelId="{EAE6EF0D-9E04-473E-AB46-132317A2B7F4}" srcId="{4E3DFCF6-A37F-4D5D-931F-73ABEACC40C5}" destId="{A09A937D-3994-4734-85A8-61D3C43A37CD}" srcOrd="0" destOrd="0" parTransId="{3B32B93B-CE65-4F98-9F3F-2A650178880B}" sibTransId="{28218F0D-5C5C-46C4-8845-4CEED78E43A1}"/>
    <dgm:cxn modelId="{CA8C881A-E8FE-482E-A094-16321120637A}" type="presOf" srcId="{9E82927F-E99B-47EB-8CDB-33808835D345}" destId="{39B0E7EC-EB12-4D06-8463-D35E0B9ADF20}" srcOrd="1" destOrd="0" presId="urn:microsoft.com/office/officeart/2005/8/layout/hierarchy2"/>
    <dgm:cxn modelId="{4481651B-4E2E-41AE-869A-42EA351FE525}" srcId="{1700ABFC-62F7-48F7-B5E5-063A3FD2C2AF}" destId="{3D3347FF-7D5E-423D-BC01-B8EE3A007EC9}" srcOrd="0" destOrd="0" parTransId="{F90159D2-A1AD-4A77-B5ED-7B733B35C0E9}" sibTransId="{E81DEE74-A6FC-4E0D-AB15-F776BD78EBF7}"/>
    <dgm:cxn modelId="{326D851B-34A7-4C37-8C52-10CC0310F0CF}" type="presOf" srcId="{32323138-574D-4937-A3C8-ADEAA7B9315A}" destId="{E3920B54-77F2-494B-8833-AA62C234FFF9}" srcOrd="0" destOrd="0" presId="urn:microsoft.com/office/officeart/2005/8/layout/hierarchy2"/>
    <dgm:cxn modelId="{70FD2226-A23D-46DF-9ED2-F459FCEFF726}" type="presOf" srcId="{9E82927F-E99B-47EB-8CDB-33808835D345}" destId="{C7E4A334-BCB6-4B0F-885A-948CBFB7F9BF}" srcOrd="0" destOrd="0" presId="urn:microsoft.com/office/officeart/2005/8/layout/hierarchy2"/>
    <dgm:cxn modelId="{1D160F2E-C045-45A6-9331-3301EF6BF2E5}" type="presOf" srcId="{DFF306D9-FD8B-418B-90C0-580D7393BC12}" destId="{3C036640-532D-459A-87BC-82FB77D9AD3E}" srcOrd="0" destOrd="0" presId="urn:microsoft.com/office/officeart/2005/8/layout/hierarchy2"/>
    <dgm:cxn modelId="{E7A74D30-556A-46B7-BB6F-BF7594E38124}" srcId="{2FC3D0C5-1067-4A3F-83B8-362E5E0D1F04}" destId="{C35D3C69-3020-4798-BCFB-9DF835AC9A63}" srcOrd="1" destOrd="0" parTransId="{276395A5-D7B7-4480-8EA9-2906532769DA}" sibTransId="{24072D36-0960-4C2C-A82B-82DE717EA4B6}"/>
    <dgm:cxn modelId="{99DEAC32-E66B-439B-8391-48EF14D43839}" type="presOf" srcId="{A09A937D-3994-4734-85A8-61D3C43A37CD}" destId="{9F739D8A-4AB3-4DEB-A87F-EFB46A01A8B5}" srcOrd="0" destOrd="0" presId="urn:microsoft.com/office/officeart/2005/8/layout/hierarchy2"/>
    <dgm:cxn modelId="{819B903D-5A45-46C9-BC4D-F0D112604EB1}" type="presOf" srcId="{63A345DB-A99B-4F4E-8A73-3C84A4AC248C}" destId="{DC99717A-08B3-460C-8C1A-67D9FF760F6D}" srcOrd="0" destOrd="0" presId="urn:microsoft.com/office/officeart/2005/8/layout/hierarchy2"/>
    <dgm:cxn modelId="{0858D841-6886-47EA-A69A-D0837017C999}" type="presOf" srcId="{3D3347FF-7D5E-423D-BC01-B8EE3A007EC9}" destId="{647E08CD-1CBA-4FCC-B48C-1602BB7C8CB3}" srcOrd="0" destOrd="0" presId="urn:microsoft.com/office/officeart/2005/8/layout/hierarchy2"/>
    <dgm:cxn modelId="{6DA47762-D230-4036-8D2B-BA75B6421626}" type="presOf" srcId="{4ADDA4E3-C922-4D83-BA09-B36D8149E6BD}" destId="{649E3CCE-E3D5-48FC-B729-9C77C52A5325}" srcOrd="0" destOrd="0" presId="urn:microsoft.com/office/officeart/2005/8/layout/hierarchy2"/>
    <dgm:cxn modelId="{1A4B0E45-ECFC-4455-99FE-29DD10865637}" type="presOf" srcId="{63A345DB-A99B-4F4E-8A73-3C84A4AC248C}" destId="{FD5089B4-B3E6-4291-B451-E4DE7AD9218D}" srcOrd="1" destOrd="0" presId="urn:microsoft.com/office/officeart/2005/8/layout/hierarchy2"/>
    <dgm:cxn modelId="{87731B46-2BB2-44DA-83E4-14E6EF484CE7}" srcId="{4E3DFCF6-A37F-4D5D-931F-73ABEACC40C5}" destId="{288ED31D-5F6A-487F-86F9-980C5E0DE9AD}" srcOrd="2" destOrd="0" parTransId="{32323138-574D-4937-A3C8-ADEAA7B9315A}" sibTransId="{67E18D6D-9B4F-4E0A-A3DF-C6E4B7AA015D}"/>
    <dgm:cxn modelId="{0869AF4B-D2F1-43D6-B919-764F6E61727F}" srcId="{3D3347FF-7D5E-423D-BC01-B8EE3A007EC9}" destId="{2FC3D0C5-1067-4A3F-83B8-362E5E0D1F04}" srcOrd="1" destOrd="0" parTransId="{9E82927F-E99B-47EB-8CDB-33808835D345}" sibTransId="{82D0BCB1-4AD3-4CDE-9289-F940B10D639F}"/>
    <dgm:cxn modelId="{6C2F326F-8F1E-41E6-AA82-DCD5667CCCA2}" type="presOf" srcId="{1700ABFC-62F7-48F7-B5E5-063A3FD2C2AF}" destId="{2F90933D-50E3-4A00-AC9E-42CC79C40BA5}" srcOrd="0" destOrd="0" presId="urn:microsoft.com/office/officeart/2005/8/layout/hierarchy2"/>
    <dgm:cxn modelId="{38EFDF51-C6D1-492F-80D6-8581A4592271}" type="presOf" srcId="{589E20F9-8FA2-4553-AB45-40082F50FEB4}" destId="{80657B4D-99CB-4F50-8D10-AE6447C27A41}" srcOrd="0" destOrd="0" presId="urn:microsoft.com/office/officeart/2005/8/layout/hierarchy2"/>
    <dgm:cxn modelId="{26ED0357-2580-460F-BBEC-5C5D347AC066}" type="presOf" srcId="{A77E6FBB-3771-43FB-80A5-CA77B897C256}" destId="{06F4302B-ECE6-486B-85B0-E784608C83DE}" srcOrd="0" destOrd="0" presId="urn:microsoft.com/office/officeart/2005/8/layout/hierarchy2"/>
    <dgm:cxn modelId="{7CC49D7B-BBE3-4A5C-8C67-E72CD0251642}" srcId="{2FC3D0C5-1067-4A3F-83B8-362E5E0D1F04}" destId="{A77E6FBB-3771-43FB-80A5-CA77B897C256}" srcOrd="0" destOrd="0" parTransId="{589E20F9-8FA2-4553-AB45-40082F50FEB4}" sibTransId="{4997C02E-B169-4E36-9CD4-C278B7B4F2AD}"/>
    <dgm:cxn modelId="{F4643782-8B7E-4587-950E-2CE2EF124C39}" type="presOf" srcId="{288ED31D-5F6A-487F-86F9-980C5E0DE9AD}" destId="{32E3822C-4293-4B5D-B5B9-22037A4EAFCC}" srcOrd="0" destOrd="0" presId="urn:microsoft.com/office/officeart/2005/8/layout/hierarchy2"/>
    <dgm:cxn modelId="{1E980E98-1AB0-4F8B-9442-4809406A73A4}" type="presOf" srcId="{32323138-574D-4937-A3C8-ADEAA7B9315A}" destId="{1DC596CD-09BD-4B72-8865-25719EA1B5A0}" srcOrd="1" destOrd="0" presId="urn:microsoft.com/office/officeart/2005/8/layout/hierarchy2"/>
    <dgm:cxn modelId="{45488298-6CC3-4301-B818-687DFADE674C}" srcId="{3D3347FF-7D5E-423D-BC01-B8EE3A007EC9}" destId="{4E3DFCF6-A37F-4D5D-931F-73ABEACC40C5}" srcOrd="0" destOrd="0" parTransId="{63A345DB-A99B-4F4E-8A73-3C84A4AC248C}" sibTransId="{65615414-BF8F-4E14-8DC1-931C4BCCA549}"/>
    <dgm:cxn modelId="{CC796FC2-0A10-487B-AF6A-DA12F170D01A}" type="presOf" srcId="{3B32B93B-CE65-4F98-9F3F-2A650178880B}" destId="{5799F759-8404-4EAF-B7CC-7DE3BD47C0C4}" srcOrd="0" destOrd="0" presId="urn:microsoft.com/office/officeart/2005/8/layout/hierarchy2"/>
    <dgm:cxn modelId="{575B95C2-4AAE-4FEE-B832-116DCA1B1BF3}" type="presOf" srcId="{276395A5-D7B7-4480-8EA9-2906532769DA}" destId="{E9952ADB-6019-493A-88E8-6E681E7C9594}" srcOrd="1" destOrd="0" presId="urn:microsoft.com/office/officeart/2005/8/layout/hierarchy2"/>
    <dgm:cxn modelId="{2DADABC2-3E69-41E8-B51D-D51F8D60205F}" type="presOf" srcId="{4E3DFCF6-A37F-4D5D-931F-73ABEACC40C5}" destId="{25A8B273-A413-4041-8EDB-2607A47AB605}" srcOrd="0" destOrd="0" presId="urn:microsoft.com/office/officeart/2005/8/layout/hierarchy2"/>
    <dgm:cxn modelId="{C5F4C5C5-5034-4337-8942-2D65DDFFF2D1}" type="presOf" srcId="{3B32B93B-CE65-4F98-9F3F-2A650178880B}" destId="{879FC95D-AC2A-49CF-A940-FB7E64AE2D9B}" srcOrd="1" destOrd="0" presId="urn:microsoft.com/office/officeart/2005/8/layout/hierarchy2"/>
    <dgm:cxn modelId="{E7271AE2-069A-470E-92C2-774CC49E8253}" type="presOf" srcId="{589E20F9-8FA2-4553-AB45-40082F50FEB4}" destId="{11F25B68-EDE0-469A-9FE3-482AB4D78E81}" srcOrd="1" destOrd="0" presId="urn:microsoft.com/office/officeart/2005/8/layout/hierarchy2"/>
    <dgm:cxn modelId="{A55B9AE2-064F-462E-97A6-9BF24276D459}" srcId="{4E3DFCF6-A37F-4D5D-931F-73ABEACC40C5}" destId="{DFF306D9-FD8B-418B-90C0-580D7393BC12}" srcOrd="1" destOrd="0" parTransId="{4ADDA4E3-C922-4D83-BA09-B36D8149E6BD}" sibTransId="{F7D6FB48-02C1-4972-8CF0-674EAC316E52}"/>
    <dgm:cxn modelId="{F0A6D6E5-FC06-49C3-94F5-816C3DE57571}" type="presOf" srcId="{276395A5-D7B7-4480-8EA9-2906532769DA}" destId="{72D8DE28-6CD4-4A32-A76D-01F8A73BEAD4}" srcOrd="0" destOrd="0" presId="urn:microsoft.com/office/officeart/2005/8/layout/hierarchy2"/>
    <dgm:cxn modelId="{D7DDA1F7-1906-4663-A437-1578360B1D2F}" type="presOf" srcId="{C35D3C69-3020-4798-BCFB-9DF835AC9A63}" destId="{255008D5-64FF-47BF-A827-CCCA9FC8C013}" srcOrd="0" destOrd="0" presId="urn:microsoft.com/office/officeart/2005/8/layout/hierarchy2"/>
    <dgm:cxn modelId="{FF529FF8-5E01-4952-A071-CC22364A4F64}" type="presOf" srcId="{4ADDA4E3-C922-4D83-BA09-B36D8149E6BD}" destId="{EAAFF8ED-450F-4829-A18B-D029A007692C}" srcOrd="1" destOrd="0" presId="urn:microsoft.com/office/officeart/2005/8/layout/hierarchy2"/>
    <dgm:cxn modelId="{CD884E0C-097C-42A5-9F67-E99BEAAFC9E8}" type="presParOf" srcId="{2F90933D-50E3-4A00-AC9E-42CC79C40BA5}" destId="{C49721FB-104C-4F75-9C95-D30E5F1F180C}" srcOrd="0" destOrd="0" presId="urn:microsoft.com/office/officeart/2005/8/layout/hierarchy2"/>
    <dgm:cxn modelId="{D801BF24-5E74-4CFC-A516-3BAA23B3C3EF}" type="presParOf" srcId="{C49721FB-104C-4F75-9C95-D30E5F1F180C}" destId="{647E08CD-1CBA-4FCC-B48C-1602BB7C8CB3}" srcOrd="0" destOrd="0" presId="urn:microsoft.com/office/officeart/2005/8/layout/hierarchy2"/>
    <dgm:cxn modelId="{341AD822-42E8-471D-9CB8-F11B91651B95}" type="presParOf" srcId="{C49721FB-104C-4F75-9C95-D30E5F1F180C}" destId="{C578937D-F063-490B-828C-3E4CA654B8CA}" srcOrd="1" destOrd="0" presId="urn:microsoft.com/office/officeart/2005/8/layout/hierarchy2"/>
    <dgm:cxn modelId="{F7A1EEC7-7720-4518-9227-B8D9DAF2156D}" type="presParOf" srcId="{C578937D-F063-490B-828C-3E4CA654B8CA}" destId="{DC99717A-08B3-460C-8C1A-67D9FF760F6D}" srcOrd="0" destOrd="0" presId="urn:microsoft.com/office/officeart/2005/8/layout/hierarchy2"/>
    <dgm:cxn modelId="{136F3FC4-060F-4DEC-9AAF-9A36F29A1FC1}" type="presParOf" srcId="{DC99717A-08B3-460C-8C1A-67D9FF760F6D}" destId="{FD5089B4-B3E6-4291-B451-E4DE7AD9218D}" srcOrd="0" destOrd="0" presId="urn:microsoft.com/office/officeart/2005/8/layout/hierarchy2"/>
    <dgm:cxn modelId="{23FF3AC8-837F-49B7-B628-026D991C4519}" type="presParOf" srcId="{C578937D-F063-490B-828C-3E4CA654B8CA}" destId="{3FA7C216-91BA-4B62-9210-7C48DCBDBE24}" srcOrd="1" destOrd="0" presId="urn:microsoft.com/office/officeart/2005/8/layout/hierarchy2"/>
    <dgm:cxn modelId="{5D3DBEA2-CAB3-4EB1-8E4E-1BE2535BEB31}" type="presParOf" srcId="{3FA7C216-91BA-4B62-9210-7C48DCBDBE24}" destId="{25A8B273-A413-4041-8EDB-2607A47AB605}" srcOrd="0" destOrd="0" presId="urn:microsoft.com/office/officeart/2005/8/layout/hierarchy2"/>
    <dgm:cxn modelId="{E76F0872-68CD-4523-9F4A-1E0FABB6C59E}" type="presParOf" srcId="{3FA7C216-91BA-4B62-9210-7C48DCBDBE24}" destId="{D6C3B085-B64A-41FE-9006-67742143A8A4}" srcOrd="1" destOrd="0" presId="urn:microsoft.com/office/officeart/2005/8/layout/hierarchy2"/>
    <dgm:cxn modelId="{4F4A3F0F-6406-40EE-B893-6B46D0C4B4A9}" type="presParOf" srcId="{D6C3B085-B64A-41FE-9006-67742143A8A4}" destId="{5799F759-8404-4EAF-B7CC-7DE3BD47C0C4}" srcOrd="0" destOrd="0" presId="urn:microsoft.com/office/officeart/2005/8/layout/hierarchy2"/>
    <dgm:cxn modelId="{C0F26E17-D07D-4591-A32E-72F8605D8FAA}" type="presParOf" srcId="{5799F759-8404-4EAF-B7CC-7DE3BD47C0C4}" destId="{879FC95D-AC2A-49CF-A940-FB7E64AE2D9B}" srcOrd="0" destOrd="0" presId="urn:microsoft.com/office/officeart/2005/8/layout/hierarchy2"/>
    <dgm:cxn modelId="{1288D59D-A523-4F0D-A89E-567A42F7C207}" type="presParOf" srcId="{D6C3B085-B64A-41FE-9006-67742143A8A4}" destId="{9AAD34B2-7D00-48FD-9C26-53B2484AC0FC}" srcOrd="1" destOrd="0" presId="urn:microsoft.com/office/officeart/2005/8/layout/hierarchy2"/>
    <dgm:cxn modelId="{A5F51058-6048-4A00-9F34-9632C9E5D15B}" type="presParOf" srcId="{9AAD34B2-7D00-48FD-9C26-53B2484AC0FC}" destId="{9F739D8A-4AB3-4DEB-A87F-EFB46A01A8B5}" srcOrd="0" destOrd="0" presId="urn:microsoft.com/office/officeart/2005/8/layout/hierarchy2"/>
    <dgm:cxn modelId="{71B7962D-F95C-4800-88D4-B70B8C669DDB}" type="presParOf" srcId="{9AAD34B2-7D00-48FD-9C26-53B2484AC0FC}" destId="{D3EDA79E-EDE9-4146-898F-A63A593F78DC}" srcOrd="1" destOrd="0" presId="urn:microsoft.com/office/officeart/2005/8/layout/hierarchy2"/>
    <dgm:cxn modelId="{95129260-FE3C-4D4F-9D0F-974DEEB81230}" type="presParOf" srcId="{D6C3B085-B64A-41FE-9006-67742143A8A4}" destId="{649E3CCE-E3D5-48FC-B729-9C77C52A5325}" srcOrd="2" destOrd="0" presId="urn:microsoft.com/office/officeart/2005/8/layout/hierarchy2"/>
    <dgm:cxn modelId="{006A0BAF-6FCF-4FC0-8A75-98FCBBD6EF9E}" type="presParOf" srcId="{649E3CCE-E3D5-48FC-B729-9C77C52A5325}" destId="{EAAFF8ED-450F-4829-A18B-D029A007692C}" srcOrd="0" destOrd="0" presId="urn:microsoft.com/office/officeart/2005/8/layout/hierarchy2"/>
    <dgm:cxn modelId="{B8FFD243-657D-4110-A466-1837582A36E9}" type="presParOf" srcId="{D6C3B085-B64A-41FE-9006-67742143A8A4}" destId="{5C155D00-97DD-4D88-8CEC-A71BC0CF5CE0}" srcOrd="3" destOrd="0" presId="urn:microsoft.com/office/officeart/2005/8/layout/hierarchy2"/>
    <dgm:cxn modelId="{2E0230AF-050A-4AEB-9CD8-D7E573D77F8B}" type="presParOf" srcId="{5C155D00-97DD-4D88-8CEC-A71BC0CF5CE0}" destId="{3C036640-532D-459A-87BC-82FB77D9AD3E}" srcOrd="0" destOrd="0" presId="urn:microsoft.com/office/officeart/2005/8/layout/hierarchy2"/>
    <dgm:cxn modelId="{0ED8F722-47D6-45A9-BB22-ECC7BDA1988D}" type="presParOf" srcId="{5C155D00-97DD-4D88-8CEC-A71BC0CF5CE0}" destId="{BA75FFD9-F9FF-4FF7-9572-EB4A24D99098}" srcOrd="1" destOrd="0" presId="urn:microsoft.com/office/officeart/2005/8/layout/hierarchy2"/>
    <dgm:cxn modelId="{1A4E7B8B-5CEA-4584-B9F7-E726CCC18733}" type="presParOf" srcId="{D6C3B085-B64A-41FE-9006-67742143A8A4}" destId="{E3920B54-77F2-494B-8833-AA62C234FFF9}" srcOrd="4" destOrd="0" presId="urn:microsoft.com/office/officeart/2005/8/layout/hierarchy2"/>
    <dgm:cxn modelId="{67540519-7031-431F-8A66-90F29AC52E00}" type="presParOf" srcId="{E3920B54-77F2-494B-8833-AA62C234FFF9}" destId="{1DC596CD-09BD-4B72-8865-25719EA1B5A0}" srcOrd="0" destOrd="0" presId="urn:microsoft.com/office/officeart/2005/8/layout/hierarchy2"/>
    <dgm:cxn modelId="{6C169F83-5D6F-4B83-94B6-D60BA3F2AE6E}" type="presParOf" srcId="{D6C3B085-B64A-41FE-9006-67742143A8A4}" destId="{95BBC1F5-D8C6-4E3C-9C9F-FFB097B3AC1C}" srcOrd="5" destOrd="0" presId="urn:microsoft.com/office/officeart/2005/8/layout/hierarchy2"/>
    <dgm:cxn modelId="{EF3F6E42-72EC-4A4A-AB46-A939C4F9EDD1}" type="presParOf" srcId="{95BBC1F5-D8C6-4E3C-9C9F-FFB097B3AC1C}" destId="{32E3822C-4293-4B5D-B5B9-22037A4EAFCC}" srcOrd="0" destOrd="0" presId="urn:microsoft.com/office/officeart/2005/8/layout/hierarchy2"/>
    <dgm:cxn modelId="{68DA7212-7719-456B-9CFD-850938AC1A3E}" type="presParOf" srcId="{95BBC1F5-D8C6-4E3C-9C9F-FFB097B3AC1C}" destId="{E92A30C4-4E19-49F8-8E10-906B61D8235F}" srcOrd="1" destOrd="0" presId="urn:microsoft.com/office/officeart/2005/8/layout/hierarchy2"/>
    <dgm:cxn modelId="{908F70F6-AE64-40E2-A046-19CA880538BB}" type="presParOf" srcId="{C578937D-F063-490B-828C-3E4CA654B8CA}" destId="{C7E4A334-BCB6-4B0F-885A-948CBFB7F9BF}" srcOrd="2" destOrd="0" presId="urn:microsoft.com/office/officeart/2005/8/layout/hierarchy2"/>
    <dgm:cxn modelId="{9A68891C-6531-46EE-AF04-C5F170985588}" type="presParOf" srcId="{C7E4A334-BCB6-4B0F-885A-948CBFB7F9BF}" destId="{39B0E7EC-EB12-4D06-8463-D35E0B9ADF20}" srcOrd="0" destOrd="0" presId="urn:microsoft.com/office/officeart/2005/8/layout/hierarchy2"/>
    <dgm:cxn modelId="{D48C0A93-2B0B-4951-8C12-045BCD70C016}" type="presParOf" srcId="{C578937D-F063-490B-828C-3E4CA654B8CA}" destId="{C5FDC59D-101B-441D-A0EB-2C0EDC308622}" srcOrd="3" destOrd="0" presId="urn:microsoft.com/office/officeart/2005/8/layout/hierarchy2"/>
    <dgm:cxn modelId="{A6E5961D-AC8F-4E72-B211-EC993104DC83}" type="presParOf" srcId="{C5FDC59D-101B-441D-A0EB-2C0EDC308622}" destId="{0DFFA0A7-861E-482C-B2DE-254AF16C5AE3}" srcOrd="0" destOrd="0" presId="urn:microsoft.com/office/officeart/2005/8/layout/hierarchy2"/>
    <dgm:cxn modelId="{66D8133F-45E9-428C-AF18-2D98FC1B15C7}" type="presParOf" srcId="{C5FDC59D-101B-441D-A0EB-2C0EDC308622}" destId="{C7A5964D-1824-4DCF-951F-55F402A4B274}" srcOrd="1" destOrd="0" presId="urn:microsoft.com/office/officeart/2005/8/layout/hierarchy2"/>
    <dgm:cxn modelId="{D6C6368C-251D-4766-BA27-DDA2AED534FA}" type="presParOf" srcId="{C7A5964D-1824-4DCF-951F-55F402A4B274}" destId="{80657B4D-99CB-4F50-8D10-AE6447C27A41}" srcOrd="0" destOrd="0" presId="urn:microsoft.com/office/officeart/2005/8/layout/hierarchy2"/>
    <dgm:cxn modelId="{65538C1B-4C06-468F-85C1-57DD617D73FE}" type="presParOf" srcId="{80657B4D-99CB-4F50-8D10-AE6447C27A41}" destId="{11F25B68-EDE0-469A-9FE3-482AB4D78E81}" srcOrd="0" destOrd="0" presId="urn:microsoft.com/office/officeart/2005/8/layout/hierarchy2"/>
    <dgm:cxn modelId="{8AB49954-D3CF-42DA-99AD-95AD9FF636A3}" type="presParOf" srcId="{C7A5964D-1824-4DCF-951F-55F402A4B274}" destId="{42526EEB-0407-4680-8DF1-19CC64801F21}" srcOrd="1" destOrd="0" presId="urn:microsoft.com/office/officeart/2005/8/layout/hierarchy2"/>
    <dgm:cxn modelId="{24CFBBC9-4EE8-466F-87CE-AF4EC0C55459}" type="presParOf" srcId="{42526EEB-0407-4680-8DF1-19CC64801F21}" destId="{06F4302B-ECE6-486B-85B0-E784608C83DE}" srcOrd="0" destOrd="0" presId="urn:microsoft.com/office/officeart/2005/8/layout/hierarchy2"/>
    <dgm:cxn modelId="{F45655BA-AAAA-424C-987E-D8AFA41312F4}" type="presParOf" srcId="{42526EEB-0407-4680-8DF1-19CC64801F21}" destId="{196D4AB5-0B3B-4C4F-88F1-99A2D5D5388A}" srcOrd="1" destOrd="0" presId="urn:microsoft.com/office/officeart/2005/8/layout/hierarchy2"/>
    <dgm:cxn modelId="{21ABB194-EEB0-426D-AE6E-6D5C9181344B}" type="presParOf" srcId="{C7A5964D-1824-4DCF-951F-55F402A4B274}" destId="{72D8DE28-6CD4-4A32-A76D-01F8A73BEAD4}" srcOrd="2" destOrd="0" presId="urn:microsoft.com/office/officeart/2005/8/layout/hierarchy2"/>
    <dgm:cxn modelId="{E5FE61F9-43CF-4CAD-8A94-48ABE96701D9}" type="presParOf" srcId="{72D8DE28-6CD4-4A32-A76D-01F8A73BEAD4}" destId="{E9952ADB-6019-493A-88E8-6E681E7C9594}" srcOrd="0" destOrd="0" presId="urn:microsoft.com/office/officeart/2005/8/layout/hierarchy2"/>
    <dgm:cxn modelId="{7C9BE641-87E2-4CCD-A5F8-D9A53925AA22}" type="presParOf" srcId="{C7A5964D-1824-4DCF-951F-55F402A4B274}" destId="{034792E3-96FA-43A9-BCBC-097FD7EDF16C}" srcOrd="3" destOrd="0" presId="urn:microsoft.com/office/officeart/2005/8/layout/hierarchy2"/>
    <dgm:cxn modelId="{6BD5A472-4CD1-42C7-AFF1-0DDF436933A8}" type="presParOf" srcId="{034792E3-96FA-43A9-BCBC-097FD7EDF16C}" destId="{255008D5-64FF-47BF-A827-CCCA9FC8C013}" srcOrd="0" destOrd="0" presId="urn:microsoft.com/office/officeart/2005/8/layout/hierarchy2"/>
    <dgm:cxn modelId="{CBAD16D4-AF23-481A-8277-1D14891A4CBA}" type="presParOf" srcId="{034792E3-96FA-43A9-BCBC-097FD7EDF16C}" destId="{62158BDF-103B-441E-8F4B-C4E859BDB62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C41A9-ECA0-442E-A21C-D132B37600EC}">
      <dsp:nvSpPr>
        <dsp:cNvPr id="0" name=""/>
        <dsp:cNvSpPr/>
      </dsp:nvSpPr>
      <dsp:spPr>
        <a:xfrm>
          <a:off x="0" y="581024"/>
          <a:ext cx="2857499" cy="1714500"/>
        </a:xfrm>
        <a:prstGeom prst="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Verdana" panose="020B0604030504040204" pitchFamily="34" charset="0"/>
              <a:ea typeface="Verdana" panose="020B0604030504040204" pitchFamily="34" charset="0"/>
              <a:cs typeface="Times New Roman" panose="02020603050405020304" pitchFamily="18" charset="0"/>
            </a:rPr>
            <a:t>Privileges &amp; Responsibilities Statement </a:t>
          </a:r>
        </a:p>
      </dsp:txBody>
      <dsp:txXfrm>
        <a:off x="0" y="581024"/>
        <a:ext cx="2857499" cy="1714500"/>
      </dsp:txXfrm>
    </dsp:sp>
    <dsp:sp modelId="{DF1EF409-E0AC-4318-9653-A7093233AE4C}">
      <dsp:nvSpPr>
        <dsp:cNvPr id="0" name=""/>
        <dsp:cNvSpPr/>
      </dsp:nvSpPr>
      <dsp:spPr>
        <a:xfrm>
          <a:off x="3143250" y="581024"/>
          <a:ext cx="2857499" cy="1714500"/>
        </a:xfrm>
        <a:prstGeom prst="rect">
          <a:avLst/>
        </a:prstGeom>
        <a:gradFill rotWithShape="0">
          <a:gsLst>
            <a:gs pos="0">
              <a:schemeClr val="accent1">
                <a:shade val="80000"/>
                <a:hueOff val="76561"/>
                <a:satOff val="-1098"/>
                <a:lumOff val="6404"/>
                <a:alphaOff val="0"/>
                <a:tint val="100000"/>
                <a:shade val="100000"/>
                <a:satMod val="130000"/>
              </a:schemeClr>
            </a:gs>
            <a:gs pos="100000">
              <a:schemeClr val="accent1">
                <a:shade val="80000"/>
                <a:hueOff val="76561"/>
                <a:satOff val="-1098"/>
                <a:lumOff val="640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Verdana" panose="020B0604030504040204" pitchFamily="34" charset="0"/>
              <a:ea typeface="Verdana" panose="020B0604030504040204" pitchFamily="34" charset="0"/>
              <a:cs typeface="Times New Roman" panose="02020603050405020304" pitchFamily="18" charset="0"/>
            </a:rPr>
            <a:t>Initial LOD Benefits Request Command Endorsement </a:t>
          </a:r>
        </a:p>
      </dsp:txBody>
      <dsp:txXfrm>
        <a:off x="3143250" y="581024"/>
        <a:ext cx="2857499" cy="1714500"/>
      </dsp:txXfrm>
    </dsp:sp>
    <dsp:sp modelId="{379E869C-CC3E-42D8-A8B0-19E3D76D4C14}">
      <dsp:nvSpPr>
        <dsp:cNvPr id="0" name=""/>
        <dsp:cNvSpPr/>
      </dsp:nvSpPr>
      <dsp:spPr>
        <a:xfrm>
          <a:off x="6286500" y="581024"/>
          <a:ext cx="2857499" cy="1714500"/>
        </a:xfrm>
        <a:prstGeom prst="rect">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Verdana" panose="020B0604030504040204" pitchFamily="34" charset="0"/>
              <a:ea typeface="Verdana" panose="020B0604030504040204" pitchFamily="34" charset="0"/>
              <a:cs typeface="Times New Roman" panose="02020603050405020304" pitchFamily="18" charset="0"/>
            </a:rPr>
            <a:t>Medical Document/Witness Statement</a:t>
          </a:r>
          <a:endParaRPr lang="en-US" sz="2200" kern="1200" dirty="0"/>
        </a:p>
      </dsp:txBody>
      <dsp:txXfrm>
        <a:off x="6286500" y="581024"/>
        <a:ext cx="2857499" cy="1714500"/>
      </dsp:txXfrm>
    </dsp:sp>
    <dsp:sp modelId="{1C16980C-116D-4894-AE04-94974F2E149B}">
      <dsp:nvSpPr>
        <dsp:cNvPr id="0" name=""/>
        <dsp:cNvSpPr/>
      </dsp:nvSpPr>
      <dsp:spPr>
        <a:xfrm>
          <a:off x="1571625" y="2581275"/>
          <a:ext cx="2857499" cy="1714500"/>
        </a:xfrm>
        <a:prstGeom prst="rect">
          <a:avLst/>
        </a:prstGeom>
        <a:gradFill rotWithShape="0">
          <a:gsLst>
            <a:gs pos="0">
              <a:schemeClr val="accent1">
                <a:shade val="80000"/>
                <a:hueOff val="229684"/>
                <a:satOff val="-3294"/>
                <a:lumOff val="19211"/>
                <a:alphaOff val="0"/>
                <a:tint val="100000"/>
                <a:shade val="100000"/>
                <a:satMod val="130000"/>
              </a:schemeClr>
            </a:gs>
            <a:gs pos="100000">
              <a:schemeClr val="accent1">
                <a:shade val="80000"/>
                <a:hueOff val="229684"/>
                <a:satOff val="-3294"/>
                <a:lumOff val="192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Verdana" panose="020B0604030504040204" pitchFamily="34" charset="0"/>
              <a:ea typeface="Verdana" panose="020B0604030504040204" pitchFamily="34" charset="0"/>
              <a:cs typeface="Times New Roman" panose="02020603050405020304" pitchFamily="18" charset="0"/>
            </a:rPr>
            <a:t>Duty Status</a:t>
          </a:r>
        </a:p>
      </dsp:txBody>
      <dsp:txXfrm>
        <a:off x="1571625" y="2581275"/>
        <a:ext cx="2857499" cy="1714500"/>
      </dsp:txXfrm>
    </dsp:sp>
    <dsp:sp modelId="{98F3DDAA-D9BC-4E66-864F-621CBB6D1768}">
      <dsp:nvSpPr>
        <dsp:cNvPr id="0" name=""/>
        <dsp:cNvSpPr/>
      </dsp:nvSpPr>
      <dsp:spPr>
        <a:xfrm>
          <a:off x="4714875" y="2581274"/>
          <a:ext cx="2857499" cy="1714500"/>
        </a:xfrm>
        <a:prstGeom prst="rect">
          <a:avLst/>
        </a:prstGeom>
        <a:gradFill rotWithShape="0">
          <a:gsLst>
            <a:gs pos="0">
              <a:schemeClr val="accent1">
                <a:shade val="80000"/>
                <a:hueOff val="306246"/>
                <a:satOff val="-4392"/>
                <a:lumOff val="25615"/>
                <a:alphaOff val="0"/>
                <a:tint val="100000"/>
                <a:shade val="100000"/>
                <a:satMod val="130000"/>
              </a:schemeClr>
            </a:gs>
            <a:gs pos="100000">
              <a:schemeClr val="accent1">
                <a:shade val="8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Verdana" panose="020B0604030504040204" pitchFamily="34" charset="0"/>
              <a:ea typeface="Verdana" panose="020B0604030504040204" pitchFamily="34" charset="0"/>
              <a:cs typeface="Times New Roman" panose="02020603050405020304" pitchFamily="18" charset="0"/>
            </a:rPr>
            <a:t>Mechanism of Injury</a:t>
          </a:r>
        </a:p>
      </dsp:txBody>
      <dsp:txXfrm>
        <a:off x="4714875" y="2581274"/>
        <a:ext cx="2857499" cy="1714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4B8C7-9970-4D6F-8A01-04CAE8139078}">
      <dsp:nvSpPr>
        <dsp:cNvPr id="0" name=""/>
        <dsp:cNvSpPr/>
      </dsp:nvSpPr>
      <dsp:spPr>
        <a:xfrm>
          <a:off x="461688" y="93"/>
          <a:ext cx="2552606" cy="1531564"/>
        </a:xfrm>
        <a:prstGeom prst="rect">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Times New Roman" panose="02020603050405020304" pitchFamily="18" charset="0"/>
            </a:rPr>
            <a:t>Initial Medical Hold Benefits Request Command Endorsement</a:t>
          </a:r>
        </a:p>
      </dsp:txBody>
      <dsp:txXfrm>
        <a:off x="461688" y="93"/>
        <a:ext cx="2552606" cy="1531564"/>
      </dsp:txXfrm>
    </dsp:sp>
    <dsp:sp modelId="{25A5CEC3-1E02-4B17-BEA7-6FCE6F8CDAB1}">
      <dsp:nvSpPr>
        <dsp:cNvPr id="0" name=""/>
        <dsp:cNvSpPr/>
      </dsp:nvSpPr>
      <dsp:spPr>
        <a:xfrm>
          <a:off x="3269556" y="93"/>
          <a:ext cx="2552606" cy="1531564"/>
        </a:xfrm>
        <a:prstGeom prst="rect">
          <a:avLst/>
        </a:prstGeom>
        <a:gradFill rotWithShape="0">
          <a:gsLst>
            <a:gs pos="0">
              <a:schemeClr val="accent1">
                <a:alpha val="90000"/>
                <a:hueOff val="0"/>
                <a:satOff val="0"/>
                <a:lumOff val="0"/>
                <a:alphaOff val="-6667"/>
                <a:tint val="100000"/>
                <a:shade val="100000"/>
                <a:satMod val="130000"/>
              </a:schemeClr>
            </a:gs>
            <a:gs pos="100000">
              <a:schemeClr val="accent1">
                <a:alpha val="90000"/>
                <a:hueOff val="0"/>
                <a:satOff val="0"/>
                <a:lumOff val="0"/>
                <a:alphaOff val="-6667"/>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Times New Roman" panose="02020603050405020304" pitchFamily="18" charset="0"/>
            </a:rPr>
            <a:t>Page 11 Counseling Election </a:t>
          </a:r>
        </a:p>
      </dsp:txBody>
      <dsp:txXfrm>
        <a:off x="3269556" y="93"/>
        <a:ext cx="2552606" cy="1531564"/>
      </dsp:txXfrm>
    </dsp:sp>
    <dsp:sp modelId="{27A65C3F-7BA0-4213-9D74-B987DD3509C4}">
      <dsp:nvSpPr>
        <dsp:cNvPr id="0" name=""/>
        <dsp:cNvSpPr/>
      </dsp:nvSpPr>
      <dsp:spPr>
        <a:xfrm>
          <a:off x="6077424" y="93"/>
          <a:ext cx="2552606" cy="1531564"/>
        </a:xfrm>
        <a:prstGeom prst="rect">
          <a:avLst/>
        </a:prstGeom>
        <a:gradFill rotWithShape="0">
          <a:gsLst>
            <a:gs pos="0">
              <a:schemeClr val="accent1">
                <a:alpha val="90000"/>
                <a:hueOff val="0"/>
                <a:satOff val="0"/>
                <a:lumOff val="0"/>
                <a:alphaOff val="-13333"/>
                <a:tint val="100000"/>
                <a:shade val="100000"/>
                <a:satMod val="130000"/>
              </a:schemeClr>
            </a:gs>
            <a:gs pos="100000">
              <a:schemeClr val="accent1">
                <a:alpha val="90000"/>
                <a:hueOff val="0"/>
                <a:satOff val="0"/>
                <a:lumOff val="0"/>
                <a:alphaOff val="-1333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Times New Roman" panose="02020603050405020304" pitchFamily="18" charset="0"/>
            </a:rPr>
            <a:t>Medical Hold Financial Worksheet</a:t>
          </a:r>
        </a:p>
      </dsp:txBody>
      <dsp:txXfrm>
        <a:off x="6077424" y="93"/>
        <a:ext cx="2552606" cy="1531564"/>
      </dsp:txXfrm>
    </dsp:sp>
    <dsp:sp modelId="{0138B082-1E97-4031-ADE1-66D49275AF18}">
      <dsp:nvSpPr>
        <dsp:cNvPr id="0" name=""/>
        <dsp:cNvSpPr/>
      </dsp:nvSpPr>
      <dsp:spPr>
        <a:xfrm>
          <a:off x="461688" y="1786917"/>
          <a:ext cx="2552606" cy="1531564"/>
        </a:xfrm>
        <a:prstGeom prst="rect">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Times New Roman" panose="02020603050405020304" pitchFamily="18" charset="0"/>
            </a:rPr>
            <a:t>Requires NAVMED 6100/5</a:t>
          </a:r>
        </a:p>
      </dsp:txBody>
      <dsp:txXfrm>
        <a:off x="461688" y="1786917"/>
        <a:ext cx="2552606" cy="1531564"/>
      </dsp:txXfrm>
    </dsp:sp>
    <dsp:sp modelId="{DB0720FF-B45C-44AE-A462-7A468A923BD3}">
      <dsp:nvSpPr>
        <dsp:cNvPr id="0" name=""/>
        <dsp:cNvSpPr/>
      </dsp:nvSpPr>
      <dsp:spPr>
        <a:xfrm>
          <a:off x="3269556" y="1786917"/>
          <a:ext cx="2552606" cy="1531564"/>
        </a:xfrm>
        <a:prstGeom prst="rect">
          <a:avLst/>
        </a:prstGeom>
        <a:gradFill rotWithShape="0">
          <a:gsLst>
            <a:gs pos="0">
              <a:schemeClr val="accent1">
                <a:alpha val="90000"/>
                <a:hueOff val="0"/>
                <a:satOff val="0"/>
                <a:lumOff val="0"/>
                <a:alphaOff val="-26667"/>
                <a:tint val="100000"/>
                <a:shade val="100000"/>
                <a:satMod val="130000"/>
              </a:schemeClr>
            </a:gs>
            <a:gs pos="100000">
              <a:schemeClr val="accent1">
                <a:alpha val="90000"/>
                <a:hueOff val="0"/>
                <a:satOff val="0"/>
                <a:lumOff val="0"/>
                <a:alphaOff val="-26667"/>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Times New Roman" panose="02020603050405020304" pitchFamily="18" charset="0"/>
            </a:rPr>
            <a:t>Release of Medical Information</a:t>
          </a:r>
        </a:p>
      </dsp:txBody>
      <dsp:txXfrm>
        <a:off x="3269556" y="1786917"/>
        <a:ext cx="2552606" cy="1531564"/>
      </dsp:txXfrm>
    </dsp:sp>
    <dsp:sp modelId="{E64F6AC2-750E-4F30-B2C9-024FFACAC715}">
      <dsp:nvSpPr>
        <dsp:cNvPr id="0" name=""/>
        <dsp:cNvSpPr/>
      </dsp:nvSpPr>
      <dsp:spPr>
        <a:xfrm>
          <a:off x="6077424" y="1786917"/>
          <a:ext cx="2552606" cy="1531564"/>
        </a:xfrm>
        <a:prstGeom prst="rect">
          <a:avLst/>
        </a:prstGeom>
        <a:gradFill rotWithShape="0">
          <a:gsLst>
            <a:gs pos="0">
              <a:schemeClr val="accent1">
                <a:alpha val="90000"/>
                <a:hueOff val="0"/>
                <a:satOff val="0"/>
                <a:lumOff val="0"/>
                <a:alphaOff val="-33333"/>
                <a:tint val="100000"/>
                <a:shade val="100000"/>
                <a:satMod val="130000"/>
              </a:schemeClr>
            </a:gs>
            <a:gs pos="100000">
              <a:schemeClr val="accent1">
                <a:alpha val="90000"/>
                <a:hueOff val="0"/>
                <a:satOff val="0"/>
                <a:lumOff val="0"/>
                <a:alphaOff val="-3333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Times New Roman" panose="02020603050405020304" pitchFamily="18" charset="0"/>
            </a:rPr>
            <a:t>Medical Documents</a:t>
          </a:r>
        </a:p>
      </dsp:txBody>
      <dsp:txXfrm>
        <a:off x="6077424" y="1786917"/>
        <a:ext cx="2552606" cy="1531564"/>
      </dsp:txXfrm>
    </dsp:sp>
    <dsp:sp modelId="{BF36046B-3B45-4CB6-B0E6-8432AA3D8E38}">
      <dsp:nvSpPr>
        <dsp:cNvPr id="0" name=""/>
        <dsp:cNvSpPr/>
      </dsp:nvSpPr>
      <dsp:spPr>
        <a:xfrm>
          <a:off x="3269556" y="3573742"/>
          <a:ext cx="2552606" cy="1531564"/>
        </a:xfrm>
        <a:prstGeom prst="rect">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Times New Roman" panose="02020603050405020304" pitchFamily="18" charset="0"/>
            </a:rPr>
            <a:t>Orders w/completed receiving endorsement</a:t>
          </a:r>
        </a:p>
      </dsp:txBody>
      <dsp:txXfrm>
        <a:off x="3269556" y="3573742"/>
        <a:ext cx="2552606" cy="1531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5E5F-18C4-42EE-9540-930920E1BA44}">
      <dsp:nvSpPr>
        <dsp:cNvPr id="0" name=""/>
        <dsp:cNvSpPr/>
      </dsp:nvSpPr>
      <dsp:spPr>
        <a:xfrm rot="5400000">
          <a:off x="1333039" y="778430"/>
          <a:ext cx="670054" cy="762833"/>
        </a:xfrm>
        <a:prstGeom prst="bentUpArrow">
          <a:avLst>
            <a:gd name="adj1" fmla="val 32840"/>
            <a:gd name="adj2" fmla="val 25000"/>
            <a:gd name="adj3" fmla="val 3578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0D8D51-5A74-4333-9D8D-170822FD018A}">
      <dsp:nvSpPr>
        <dsp:cNvPr id="0" name=""/>
        <dsp:cNvSpPr/>
      </dsp:nvSpPr>
      <dsp:spPr>
        <a:xfrm>
          <a:off x="1155515" y="35661"/>
          <a:ext cx="1127976" cy="789547"/>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Marine Injured in Duty Status</a:t>
          </a:r>
        </a:p>
      </dsp:txBody>
      <dsp:txXfrm>
        <a:off x="1194064" y="74210"/>
        <a:ext cx="1050878" cy="712449"/>
      </dsp:txXfrm>
    </dsp:sp>
    <dsp:sp modelId="{AA2F3C73-DD54-4788-8F2B-E94584511688}">
      <dsp:nvSpPr>
        <dsp:cNvPr id="0" name=""/>
        <dsp:cNvSpPr/>
      </dsp:nvSpPr>
      <dsp:spPr>
        <a:xfrm>
          <a:off x="2283492" y="110963"/>
          <a:ext cx="820382" cy="638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endParaRPr lang="en-US" sz="900" kern="1200" dirty="0"/>
        </a:p>
      </dsp:txBody>
      <dsp:txXfrm>
        <a:off x="2283492" y="110963"/>
        <a:ext cx="820382" cy="638146"/>
      </dsp:txXfrm>
    </dsp:sp>
    <dsp:sp modelId="{B51F60EB-A08A-4A9D-B005-5439195FA2D7}">
      <dsp:nvSpPr>
        <dsp:cNvPr id="0" name=""/>
        <dsp:cNvSpPr/>
      </dsp:nvSpPr>
      <dsp:spPr>
        <a:xfrm rot="5400000">
          <a:off x="2268251" y="1665352"/>
          <a:ext cx="670054" cy="762833"/>
        </a:xfrm>
        <a:prstGeom prst="bentUpArrow">
          <a:avLst>
            <a:gd name="adj1" fmla="val 32840"/>
            <a:gd name="adj2" fmla="val 25000"/>
            <a:gd name="adj3" fmla="val 35780"/>
          </a:avLst>
        </a:prstGeom>
        <a:solidFill>
          <a:schemeClr val="accent3">
            <a:tint val="50000"/>
            <a:hueOff val="2679667"/>
            <a:satOff val="-3932"/>
            <a:lumOff val="26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5483F-0075-4ADF-98DC-EC1CE56464A2}">
      <dsp:nvSpPr>
        <dsp:cNvPr id="0" name=""/>
        <dsp:cNvSpPr/>
      </dsp:nvSpPr>
      <dsp:spPr>
        <a:xfrm>
          <a:off x="2090728" y="922583"/>
          <a:ext cx="1127976" cy="789547"/>
        </a:xfrm>
        <a:prstGeom prst="roundRect">
          <a:avLst>
            <a:gd name="adj" fmla="val 1667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Unit Submits LOD Request</a:t>
          </a:r>
        </a:p>
      </dsp:txBody>
      <dsp:txXfrm>
        <a:off x="2129277" y="961132"/>
        <a:ext cx="1050878" cy="712449"/>
      </dsp:txXfrm>
    </dsp:sp>
    <dsp:sp modelId="{C0D3139F-DA2D-4373-A80C-1B7D75C22D5E}">
      <dsp:nvSpPr>
        <dsp:cNvPr id="0" name=""/>
        <dsp:cNvSpPr/>
      </dsp:nvSpPr>
      <dsp:spPr>
        <a:xfrm>
          <a:off x="3218705" y="997885"/>
          <a:ext cx="820382" cy="638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To RMED via MCMEDS</a:t>
          </a:r>
        </a:p>
      </dsp:txBody>
      <dsp:txXfrm>
        <a:off x="3218705" y="997885"/>
        <a:ext cx="820382" cy="638146"/>
      </dsp:txXfrm>
    </dsp:sp>
    <dsp:sp modelId="{8CBD0178-8186-441F-BD3D-3F91EB696659}">
      <dsp:nvSpPr>
        <dsp:cNvPr id="0" name=""/>
        <dsp:cNvSpPr/>
      </dsp:nvSpPr>
      <dsp:spPr>
        <a:xfrm rot="5400000">
          <a:off x="3203464" y="2552274"/>
          <a:ext cx="670054" cy="762833"/>
        </a:xfrm>
        <a:prstGeom prst="bentUpArrow">
          <a:avLst>
            <a:gd name="adj1" fmla="val 32840"/>
            <a:gd name="adj2" fmla="val 25000"/>
            <a:gd name="adj3" fmla="val 35780"/>
          </a:avLst>
        </a:prstGeom>
        <a:solidFill>
          <a:schemeClr val="accent3">
            <a:tint val="50000"/>
            <a:hueOff val="5359334"/>
            <a:satOff val="-7864"/>
            <a:lumOff val="53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88ED3-E3F5-4F0D-B8A9-9C15373D9BE4}">
      <dsp:nvSpPr>
        <dsp:cNvPr id="0" name=""/>
        <dsp:cNvSpPr/>
      </dsp:nvSpPr>
      <dsp:spPr>
        <a:xfrm>
          <a:off x="3025940" y="1809505"/>
          <a:ext cx="1127976" cy="789547"/>
        </a:xfrm>
        <a:prstGeom prst="roundRect">
          <a:avLst>
            <a:gd name="adj" fmla="val 1667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LOD is Approved</a:t>
          </a:r>
        </a:p>
      </dsp:txBody>
      <dsp:txXfrm>
        <a:off x="3064489" y="1848054"/>
        <a:ext cx="1050878" cy="712449"/>
      </dsp:txXfrm>
    </dsp:sp>
    <dsp:sp modelId="{66AA6E54-6B71-494E-B8CD-0A806F8DF638}">
      <dsp:nvSpPr>
        <dsp:cNvPr id="0" name=""/>
        <dsp:cNvSpPr/>
      </dsp:nvSpPr>
      <dsp:spPr>
        <a:xfrm>
          <a:off x="4153917" y="1884807"/>
          <a:ext cx="820382" cy="638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Letter is posted in MCMEDS</a:t>
          </a:r>
        </a:p>
      </dsp:txBody>
      <dsp:txXfrm>
        <a:off x="4153917" y="1884807"/>
        <a:ext cx="820382" cy="638146"/>
      </dsp:txXfrm>
    </dsp:sp>
    <dsp:sp modelId="{73C9981B-AB9F-45AC-B909-88FDD9613751}">
      <dsp:nvSpPr>
        <dsp:cNvPr id="0" name=""/>
        <dsp:cNvSpPr/>
      </dsp:nvSpPr>
      <dsp:spPr>
        <a:xfrm rot="5400000">
          <a:off x="4138677" y="3439196"/>
          <a:ext cx="670054" cy="762833"/>
        </a:xfrm>
        <a:prstGeom prst="bentUpArrow">
          <a:avLst>
            <a:gd name="adj1" fmla="val 32840"/>
            <a:gd name="adj2" fmla="val 25000"/>
            <a:gd name="adj3" fmla="val 35780"/>
          </a:avLst>
        </a:prstGeom>
        <a:solidFill>
          <a:schemeClr val="accent3">
            <a:tint val="50000"/>
            <a:hueOff val="8039001"/>
            <a:satOff val="-11797"/>
            <a:lumOff val="79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0EFB27-3AB5-43B2-9B1C-946CCF154F8D}">
      <dsp:nvSpPr>
        <dsp:cNvPr id="0" name=""/>
        <dsp:cNvSpPr/>
      </dsp:nvSpPr>
      <dsp:spPr>
        <a:xfrm>
          <a:off x="3961153" y="2696427"/>
          <a:ext cx="1127976" cy="789547"/>
        </a:xfrm>
        <a:prstGeom prst="roundRect">
          <a:avLst>
            <a:gd name="adj" fmla="val 1667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Unit MDR/LDC verifies distance</a:t>
          </a:r>
        </a:p>
      </dsp:txBody>
      <dsp:txXfrm>
        <a:off x="3999702" y="2734976"/>
        <a:ext cx="1050878" cy="712449"/>
      </dsp:txXfrm>
    </dsp:sp>
    <dsp:sp modelId="{662F4018-E12A-46F8-B59F-29706DF4CDE7}">
      <dsp:nvSpPr>
        <dsp:cNvPr id="0" name=""/>
        <dsp:cNvSpPr/>
      </dsp:nvSpPr>
      <dsp:spPr>
        <a:xfrm>
          <a:off x="5059174" y="2771729"/>
          <a:ext cx="880295" cy="638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Screens new LODs and LOD Extensions</a:t>
          </a:r>
        </a:p>
      </dsp:txBody>
      <dsp:txXfrm>
        <a:off x="5059174" y="2771729"/>
        <a:ext cx="880295" cy="638146"/>
      </dsp:txXfrm>
    </dsp:sp>
    <dsp:sp modelId="{1A5ACB41-FBA9-4B13-8338-382B821268A2}">
      <dsp:nvSpPr>
        <dsp:cNvPr id="0" name=""/>
        <dsp:cNvSpPr/>
      </dsp:nvSpPr>
      <dsp:spPr>
        <a:xfrm rot="5400000">
          <a:off x="5073889" y="4326118"/>
          <a:ext cx="670054" cy="762833"/>
        </a:xfrm>
        <a:prstGeom prst="bentUpArrow">
          <a:avLst>
            <a:gd name="adj1" fmla="val 32840"/>
            <a:gd name="adj2" fmla="val 25000"/>
            <a:gd name="adj3" fmla="val 35780"/>
          </a:avLst>
        </a:prstGeom>
        <a:solidFill>
          <a:schemeClr val="accent3">
            <a:tint val="50000"/>
            <a:hueOff val="10718668"/>
            <a:satOff val="-15729"/>
            <a:lumOff val="10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24A0E-8231-4920-B1AC-965CCC2937F0}">
      <dsp:nvSpPr>
        <dsp:cNvPr id="0" name=""/>
        <dsp:cNvSpPr/>
      </dsp:nvSpPr>
      <dsp:spPr>
        <a:xfrm>
          <a:off x="4896366" y="3583349"/>
          <a:ext cx="1127976" cy="789547"/>
        </a:xfrm>
        <a:prstGeom prst="roundRect">
          <a:avLst>
            <a:gd name="adj" fmla="val 1667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Confirms &lt;50 miles to MTF</a:t>
          </a:r>
        </a:p>
      </dsp:txBody>
      <dsp:txXfrm>
        <a:off x="4934915" y="3621898"/>
        <a:ext cx="1050878" cy="712449"/>
      </dsp:txXfrm>
    </dsp:sp>
    <dsp:sp modelId="{E528760A-F846-4462-A050-280BDF50164E}">
      <dsp:nvSpPr>
        <dsp:cNvPr id="0" name=""/>
        <dsp:cNvSpPr/>
      </dsp:nvSpPr>
      <dsp:spPr>
        <a:xfrm>
          <a:off x="6024342" y="3658651"/>
          <a:ext cx="820382" cy="638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endParaRPr lang="en-US" sz="900" kern="1200" dirty="0"/>
        </a:p>
      </dsp:txBody>
      <dsp:txXfrm>
        <a:off x="6024342" y="3658651"/>
        <a:ext cx="820382" cy="638146"/>
      </dsp:txXfrm>
    </dsp:sp>
    <dsp:sp modelId="{FB545115-F364-4DCD-A349-1F13C8AFF84B}">
      <dsp:nvSpPr>
        <dsp:cNvPr id="0" name=""/>
        <dsp:cNvSpPr/>
      </dsp:nvSpPr>
      <dsp:spPr>
        <a:xfrm>
          <a:off x="5831578" y="4470271"/>
          <a:ext cx="1127976" cy="789547"/>
        </a:xfrm>
        <a:prstGeom prst="roundRect">
          <a:avLst>
            <a:gd name="adj" fmla="val 166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Unit Provides Letter to Member</a:t>
          </a:r>
        </a:p>
      </dsp:txBody>
      <dsp:txXfrm>
        <a:off x="5870127" y="4508820"/>
        <a:ext cx="1050878" cy="712449"/>
      </dsp:txXfrm>
    </dsp:sp>
    <dsp:sp modelId="{E233C2D7-A635-43EE-BAAC-B982484DE5F3}">
      <dsp:nvSpPr>
        <dsp:cNvPr id="0" name=""/>
        <dsp:cNvSpPr/>
      </dsp:nvSpPr>
      <dsp:spPr>
        <a:xfrm>
          <a:off x="6959555" y="4545573"/>
          <a:ext cx="820382" cy="638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dirty="0"/>
            <a:t>Advise member to provide the LOD letter  to Patient Admin at MTF</a:t>
          </a:r>
        </a:p>
      </dsp:txBody>
      <dsp:txXfrm>
        <a:off x="6959555" y="4545573"/>
        <a:ext cx="820382" cy="638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5E5F-18C4-42EE-9540-930920E1BA44}">
      <dsp:nvSpPr>
        <dsp:cNvPr id="0" name=""/>
        <dsp:cNvSpPr/>
      </dsp:nvSpPr>
      <dsp:spPr>
        <a:xfrm rot="5400000">
          <a:off x="1405426" y="682308"/>
          <a:ext cx="580812" cy="661234"/>
        </a:xfrm>
        <a:prstGeom prst="bentUpArrow">
          <a:avLst>
            <a:gd name="adj1" fmla="val 32840"/>
            <a:gd name="adj2" fmla="val 25000"/>
            <a:gd name="adj3" fmla="val 3578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0D8D51-5A74-4333-9D8D-170822FD018A}">
      <dsp:nvSpPr>
        <dsp:cNvPr id="0" name=""/>
        <dsp:cNvSpPr/>
      </dsp:nvSpPr>
      <dsp:spPr>
        <a:xfrm>
          <a:off x="1251546" y="38466"/>
          <a:ext cx="977746" cy="684390"/>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Marine Injured  in duty status</a:t>
          </a:r>
        </a:p>
      </dsp:txBody>
      <dsp:txXfrm>
        <a:off x="1284961" y="71881"/>
        <a:ext cx="910916" cy="617560"/>
      </dsp:txXfrm>
    </dsp:sp>
    <dsp:sp modelId="{AA2F3C73-DD54-4788-8F2B-E94584511688}">
      <dsp:nvSpPr>
        <dsp:cNvPr id="0" name=""/>
        <dsp:cNvSpPr/>
      </dsp:nvSpPr>
      <dsp:spPr>
        <a:xfrm>
          <a:off x="2229292" y="103738"/>
          <a:ext cx="711119" cy="55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endParaRPr lang="en-US" sz="800" kern="1200" dirty="0"/>
        </a:p>
      </dsp:txBody>
      <dsp:txXfrm>
        <a:off x="2229292" y="103738"/>
        <a:ext cx="711119" cy="553154"/>
      </dsp:txXfrm>
    </dsp:sp>
    <dsp:sp modelId="{B51F60EB-A08A-4A9D-B005-5439195FA2D7}">
      <dsp:nvSpPr>
        <dsp:cNvPr id="0" name=""/>
        <dsp:cNvSpPr/>
      </dsp:nvSpPr>
      <dsp:spPr>
        <a:xfrm rot="5400000">
          <a:off x="2216082" y="1451105"/>
          <a:ext cx="580812" cy="661234"/>
        </a:xfrm>
        <a:prstGeom prst="bentUpArrow">
          <a:avLst>
            <a:gd name="adj1" fmla="val 32840"/>
            <a:gd name="adj2" fmla="val 25000"/>
            <a:gd name="adj3" fmla="val 35780"/>
          </a:avLst>
        </a:prstGeom>
        <a:solidFill>
          <a:schemeClr val="accent3">
            <a:tint val="50000"/>
            <a:hueOff val="2143734"/>
            <a:satOff val="-3146"/>
            <a:lumOff val="21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5483F-0075-4ADF-98DC-EC1CE56464A2}">
      <dsp:nvSpPr>
        <dsp:cNvPr id="0" name=""/>
        <dsp:cNvSpPr/>
      </dsp:nvSpPr>
      <dsp:spPr>
        <a:xfrm>
          <a:off x="2062201" y="807263"/>
          <a:ext cx="977746" cy="684390"/>
        </a:xfrm>
        <a:prstGeom prst="roundRect">
          <a:avLst>
            <a:gd name="adj" fmla="val 16670"/>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Unit Submits LOD Request</a:t>
          </a:r>
        </a:p>
      </dsp:txBody>
      <dsp:txXfrm>
        <a:off x="2095616" y="840678"/>
        <a:ext cx="910916" cy="617560"/>
      </dsp:txXfrm>
    </dsp:sp>
    <dsp:sp modelId="{C0D3139F-DA2D-4373-A80C-1B7D75C22D5E}">
      <dsp:nvSpPr>
        <dsp:cNvPr id="0" name=""/>
        <dsp:cNvSpPr/>
      </dsp:nvSpPr>
      <dsp:spPr>
        <a:xfrm>
          <a:off x="3039948" y="872535"/>
          <a:ext cx="711119" cy="55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dirty="0"/>
            <a:t>To RMED via MCMEDS</a:t>
          </a:r>
        </a:p>
      </dsp:txBody>
      <dsp:txXfrm>
        <a:off x="3039948" y="872535"/>
        <a:ext cx="711119" cy="553154"/>
      </dsp:txXfrm>
    </dsp:sp>
    <dsp:sp modelId="{8CBD0178-8186-441F-BD3D-3F91EB696659}">
      <dsp:nvSpPr>
        <dsp:cNvPr id="0" name=""/>
        <dsp:cNvSpPr/>
      </dsp:nvSpPr>
      <dsp:spPr>
        <a:xfrm rot="5400000">
          <a:off x="3026737" y="2219902"/>
          <a:ext cx="580812" cy="661234"/>
        </a:xfrm>
        <a:prstGeom prst="bentUpArrow">
          <a:avLst>
            <a:gd name="adj1" fmla="val 32840"/>
            <a:gd name="adj2" fmla="val 25000"/>
            <a:gd name="adj3" fmla="val 35780"/>
          </a:avLst>
        </a:prstGeom>
        <a:solidFill>
          <a:schemeClr val="accent3">
            <a:tint val="50000"/>
            <a:hueOff val="4287467"/>
            <a:satOff val="-6292"/>
            <a:lumOff val="42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88ED3-E3F5-4F0D-B8A9-9C15373D9BE4}">
      <dsp:nvSpPr>
        <dsp:cNvPr id="0" name=""/>
        <dsp:cNvSpPr/>
      </dsp:nvSpPr>
      <dsp:spPr>
        <a:xfrm>
          <a:off x="2872857" y="1576060"/>
          <a:ext cx="977746" cy="684390"/>
        </a:xfrm>
        <a:prstGeom prst="roundRect">
          <a:avLst>
            <a:gd name="adj" fmla="val 1667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LOD is Approved</a:t>
          </a:r>
        </a:p>
      </dsp:txBody>
      <dsp:txXfrm>
        <a:off x="2906272" y="1609475"/>
        <a:ext cx="910916" cy="617560"/>
      </dsp:txXfrm>
    </dsp:sp>
    <dsp:sp modelId="{66AA6E54-6B71-494E-B8CD-0A806F8DF638}">
      <dsp:nvSpPr>
        <dsp:cNvPr id="0" name=""/>
        <dsp:cNvSpPr/>
      </dsp:nvSpPr>
      <dsp:spPr>
        <a:xfrm>
          <a:off x="3850604" y="1641332"/>
          <a:ext cx="711119" cy="55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Letter is posted in MCMEDS</a:t>
          </a:r>
        </a:p>
      </dsp:txBody>
      <dsp:txXfrm>
        <a:off x="3850604" y="1641332"/>
        <a:ext cx="711119" cy="553154"/>
      </dsp:txXfrm>
    </dsp:sp>
    <dsp:sp modelId="{73C9981B-AB9F-45AC-B909-88FDD9613751}">
      <dsp:nvSpPr>
        <dsp:cNvPr id="0" name=""/>
        <dsp:cNvSpPr/>
      </dsp:nvSpPr>
      <dsp:spPr>
        <a:xfrm rot="5400000">
          <a:off x="3837393" y="2988699"/>
          <a:ext cx="580812" cy="661234"/>
        </a:xfrm>
        <a:prstGeom prst="bentUpArrow">
          <a:avLst>
            <a:gd name="adj1" fmla="val 32840"/>
            <a:gd name="adj2" fmla="val 25000"/>
            <a:gd name="adj3" fmla="val 35780"/>
          </a:avLst>
        </a:prstGeom>
        <a:solidFill>
          <a:schemeClr val="accent3">
            <a:tint val="50000"/>
            <a:hueOff val="6431201"/>
            <a:satOff val="-9437"/>
            <a:lumOff val="6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0EFB27-3AB5-43B2-9B1C-946CCF154F8D}">
      <dsp:nvSpPr>
        <dsp:cNvPr id="0" name=""/>
        <dsp:cNvSpPr/>
      </dsp:nvSpPr>
      <dsp:spPr>
        <a:xfrm>
          <a:off x="3683513" y="2344857"/>
          <a:ext cx="977746" cy="684390"/>
        </a:xfrm>
        <a:prstGeom prst="roundRect">
          <a:avLst>
            <a:gd name="adj" fmla="val 1667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Unit MDR/LDC verifies distance</a:t>
          </a:r>
        </a:p>
      </dsp:txBody>
      <dsp:txXfrm>
        <a:off x="3716928" y="2378272"/>
        <a:ext cx="910916" cy="617560"/>
      </dsp:txXfrm>
    </dsp:sp>
    <dsp:sp modelId="{662F4018-E12A-46F8-B59F-29706DF4CDE7}">
      <dsp:nvSpPr>
        <dsp:cNvPr id="0" name=""/>
        <dsp:cNvSpPr/>
      </dsp:nvSpPr>
      <dsp:spPr>
        <a:xfrm>
          <a:off x="4635293" y="2410129"/>
          <a:ext cx="763052" cy="55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Screens new LODs and LOD Extensions</a:t>
          </a:r>
        </a:p>
      </dsp:txBody>
      <dsp:txXfrm>
        <a:off x="4635293" y="2410129"/>
        <a:ext cx="763052" cy="553154"/>
      </dsp:txXfrm>
    </dsp:sp>
    <dsp:sp modelId="{1A5ACB41-FBA9-4B13-8338-382B821268A2}">
      <dsp:nvSpPr>
        <dsp:cNvPr id="0" name=""/>
        <dsp:cNvSpPr/>
      </dsp:nvSpPr>
      <dsp:spPr>
        <a:xfrm rot="5400000">
          <a:off x="4648049" y="3757496"/>
          <a:ext cx="580812" cy="661234"/>
        </a:xfrm>
        <a:prstGeom prst="bentUpArrow">
          <a:avLst>
            <a:gd name="adj1" fmla="val 32840"/>
            <a:gd name="adj2" fmla="val 25000"/>
            <a:gd name="adj3" fmla="val 35780"/>
          </a:avLst>
        </a:prstGeom>
        <a:solidFill>
          <a:schemeClr val="accent3">
            <a:tint val="50000"/>
            <a:hueOff val="8574934"/>
            <a:satOff val="-12583"/>
            <a:lumOff val="85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24A0E-8231-4920-B1AC-965CCC2937F0}">
      <dsp:nvSpPr>
        <dsp:cNvPr id="0" name=""/>
        <dsp:cNvSpPr/>
      </dsp:nvSpPr>
      <dsp:spPr>
        <a:xfrm>
          <a:off x="4494169" y="3113653"/>
          <a:ext cx="977746" cy="684390"/>
        </a:xfrm>
        <a:prstGeom prst="roundRect">
          <a:avLst>
            <a:gd name="adj" fmla="val 1667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Provides Worksheets to DHA</a:t>
          </a:r>
        </a:p>
      </dsp:txBody>
      <dsp:txXfrm>
        <a:off x="4527584" y="3147068"/>
        <a:ext cx="910916" cy="617560"/>
      </dsp:txXfrm>
    </dsp:sp>
    <dsp:sp modelId="{E528760A-F846-4462-A050-280BDF50164E}">
      <dsp:nvSpPr>
        <dsp:cNvPr id="0" name=""/>
        <dsp:cNvSpPr/>
      </dsp:nvSpPr>
      <dsp:spPr>
        <a:xfrm>
          <a:off x="5471916" y="3178926"/>
          <a:ext cx="711119" cy="55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Verifies Distance and submits complete Worksheets</a:t>
          </a:r>
        </a:p>
      </dsp:txBody>
      <dsp:txXfrm>
        <a:off x="5471916" y="3178926"/>
        <a:ext cx="711119" cy="553154"/>
      </dsp:txXfrm>
    </dsp:sp>
    <dsp:sp modelId="{6A05CB14-76B4-48DF-AB93-6DAC8B04E3B6}">
      <dsp:nvSpPr>
        <dsp:cNvPr id="0" name=""/>
        <dsp:cNvSpPr/>
      </dsp:nvSpPr>
      <dsp:spPr>
        <a:xfrm rot="5400000">
          <a:off x="5458705" y="4526293"/>
          <a:ext cx="580812" cy="661234"/>
        </a:xfrm>
        <a:prstGeom prst="bentUpArrow">
          <a:avLst>
            <a:gd name="adj1" fmla="val 32840"/>
            <a:gd name="adj2" fmla="val 25000"/>
            <a:gd name="adj3" fmla="val 35780"/>
          </a:avLst>
        </a:prstGeom>
        <a:solidFill>
          <a:schemeClr val="accent3">
            <a:tint val="50000"/>
            <a:hueOff val="10718668"/>
            <a:satOff val="-15729"/>
            <a:lumOff val="10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545115-F364-4DCD-A349-1F13C8AFF84B}">
      <dsp:nvSpPr>
        <dsp:cNvPr id="0" name=""/>
        <dsp:cNvSpPr/>
      </dsp:nvSpPr>
      <dsp:spPr>
        <a:xfrm>
          <a:off x="5304825" y="3882450"/>
          <a:ext cx="977746" cy="684390"/>
        </a:xfrm>
        <a:prstGeom prst="roundRect">
          <a:avLst>
            <a:gd name="adj" fmla="val 16670"/>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DHA processes Worksheets</a:t>
          </a:r>
        </a:p>
      </dsp:txBody>
      <dsp:txXfrm>
        <a:off x="5338240" y="3915865"/>
        <a:ext cx="910916" cy="617560"/>
      </dsp:txXfrm>
    </dsp:sp>
    <dsp:sp modelId="{CA803618-B22D-419C-9D09-D01EDEE7F702}">
      <dsp:nvSpPr>
        <dsp:cNvPr id="0" name=""/>
        <dsp:cNvSpPr/>
      </dsp:nvSpPr>
      <dsp:spPr>
        <a:xfrm>
          <a:off x="6282572" y="3947723"/>
          <a:ext cx="711119" cy="55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If there are issues, unit can contact RMED for assistance</a:t>
          </a:r>
        </a:p>
        <a:p>
          <a:pPr marL="57150" lvl="1" indent="-57150" algn="l" defTabSz="266700">
            <a:lnSpc>
              <a:spcPct val="90000"/>
            </a:lnSpc>
            <a:spcBef>
              <a:spcPct val="0"/>
            </a:spcBef>
            <a:spcAft>
              <a:spcPct val="15000"/>
            </a:spcAft>
            <a:buChar char="•"/>
          </a:pPr>
          <a:endParaRPr lang="en-US" sz="600" kern="1200" dirty="0"/>
        </a:p>
      </dsp:txBody>
      <dsp:txXfrm>
        <a:off x="6282572" y="3947723"/>
        <a:ext cx="711119" cy="553154"/>
      </dsp:txXfrm>
    </dsp:sp>
    <dsp:sp modelId="{88ABBA00-370D-4F24-AE64-9D053A29CA59}">
      <dsp:nvSpPr>
        <dsp:cNvPr id="0" name=""/>
        <dsp:cNvSpPr/>
      </dsp:nvSpPr>
      <dsp:spPr>
        <a:xfrm>
          <a:off x="6115481" y="4651247"/>
          <a:ext cx="977746" cy="684390"/>
        </a:xfrm>
        <a:prstGeom prst="roundRect">
          <a:avLst>
            <a:gd name="adj" fmla="val 166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Marine gets Tricare Pre-Auth online</a:t>
          </a:r>
        </a:p>
      </dsp:txBody>
      <dsp:txXfrm>
        <a:off x="6148896" y="4684662"/>
        <a:ext cx="910916" cy="617560"/>
      </dsp:txXfrm>
    </dsp:sp>
    <dsp:sp modelId="{D332721E-44B9-40D0-B51C-114443BC9F56}">
      <dsp:nvSpPr>
        <dsp:cNvPr id="0" name=""/>
        <dsp:cNvSpPr/>
      </dsp:nvSpPr>
      <dsp:spPr>
        <a:xfrm>
          <a:off x="7093228" y="4716519"/>
          <a:ext cx="711119" cy="55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If issues arise unit contacts RMED</a:t>
          </a:r>
        </a:p>
      </dsp:txBody>
      <dsp:txXfrm>
        <a:off x="7093228" y="4716519"/>
        <a:ext cx="711119" cy="553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E08CD-1CBA-4FCC-B48C-1602BB7C8CB3}">
      <dsp:nvSpPr>
        <dsp:cNvPr id="0" name=""/>
        <dsp:cNvSpPr/>
      </dsp:nvSpPr>
      <dsp:spPr>
        <a:xfrm>
          <a:off x="9326" y="1877261"/>
          <a:ext cx="3128121" cy="1985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Member within reasonable distance of MTF with Dental Capability</a:t>
          </a:r>
        </a:p>
        <a:p>
          <a:pPr marL="0" lvl="0" indent="0" algn="ctr" defTabSz="1066800">
            <a:lnSpc>
              <a:spcPct val="90000"/>
            </a:lnSpc>
            <a:spcBef>
              <a:spcPct val="0"/>
            </a:spcBef>
            <a:spcAft>
              <a:spcPct val="35000"/>
            </a:spcAft>
            <a:buNone/>
          </a:pPr>
          <a:r>
            <a:rPr lang="en-US" sz="2000" kern="1200" dirty="0">
              <a:hlinkClick xmlns:r="http://schemas.openxmlformats.org/officeDocument/2006/relationships" r:id="rId1"/>
            </a:rPr>
            <a:t>http://www.tricare.mil/MTF</a:t>
          </a:r>
          <a:r>
            <a:rPr lang="en-US" sz="2000" kern="1200" baseline="0" dirty="0"/>
            <a:t> </a:t>
          </a:r>
          <a:endParaRPr lang="en-US" sz="2000" kern="1200" dirty="0"/>
        </a:p>
      </dsp:txBody>
      <dsp:txXfrm>
        <a:off x="67475" y="1935410"/>
        <a:ext cx="3011823" cy="1869048"/>
      </dsp:txXfrm>
    </dsp:sp>
    <dsp:sp modelId="{DC99717A-08B3-460C-8C1A-67D9FF760F6D}">
      <dsp:nvSpPr>
        <dsp:cNvPr id="0" name=""/>
        <dsp:cNvSpPr/>
      </dsp:nvSpPr>
      <dsp:spPr>
        <a:xfrm rot="17976445">
          <a:off x="2754503" y="2195869"/>
          <a:ext cx="1513778" cy="32004"/>
        </a:xfrm>
        <a:custGeom>
          <a:avLst/>
          <a:gdLst/>
          <a:ahLst/>
          <a:cxnLst/>
          <a:rect l="0" t="0" r="0" b="0"/>
          <a:pathLst>
            <a:path>
              <a:moveTo>
                <a:pt x="0" y="16002"/>
              </a:moveTo>
              <a:lnTo>
                <a:pt x="1513778" y="160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73548" y="2174027"/>
        <a:ext cx="75688" cy="75688"/>
      </dsp:txXfrm>
    </dsp:sp>
    <dsp:sp modelId="{25A8B273-A413-4041-8EDB-2607A47AB605}">
      <dsp:nvSpPr>
        <dsp:cNvPr id="0" name=""/>
        <dsp:cNvSpPr/>
      </dsp:nvSpPr>
      <dsp:spPr>
        <a:xfrm>
          <a:off x="3885337" y="685799"/>
          <a:ext cx="1869723" cy="17360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YES</a:t>
          </a:r>
        </a:p>
      </dsp:txBody>
      <dsp:txXfrm>
        <a:off x="3936183" y="736645"/>
        <a:ext cx="1768031" cy="1634327"/>
      </dsp:txXfrm>
    </dsp:sp>
    <dsp:sp modelId="{5799F759-8404-4EAF-B7CC-7DE3BD47C0C4}">
      <dsp:nvSpPr>
        <dsp:cNvPr id="0" name=""/>
        <dsp:cNvSpPr/>
      </dsp:nvSpPr>
      <dsp:spPr>
        <a:xfrm rot="18289469">
          <a:off x="5474185" y="1000261"/>
          <a:ext cx="1309640" cy="32004"/>
        </a:xfrm>
        <a:custGeom>
          <a:avLst/>
          <a:gdLst/>
          <a:ahLst/>
          <a:cxnLst/>
          <a:rect l="0" t="0" r="0" b="0"/>
          <a:pathLst>
            <a:path>
              <a:moveTo>
                <a:pt x="0" y="16002"/>
              </a:moveTo>
              <a:lnTo>
                <a:pt x="1309640" y="160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96264" y="983522"/>
        <a:ext cx="65482" cy="65482"/>
      </dsp:txXfrm>
    </dsp:sp>
    <dsp:sp modelId="{9F739D8A-4AB3-4DEB-A87F-EFB46A01A8B5}">
      <dsp:nvSpPr>
        <dsp:cNvPr id="0" name=""/>
        <dsp:cNvSpPr/>
      </dsp:nvSpPr>
      <dsp:spPr>
        <a:xfrm>
          <a:off x="6502950" y="11287"/>
          <a:ext cx="1869723" cy="934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MTF care can be approved by RMED</a:t>
          </a:r>
        </a:p>
      </dsp:txBody>
      <dsp:txXfrm>
        <a:off x="6530331" y="38668"/>
        <a:ext cx="1814961" cy="880099"/>
      </dsp:txXfrm>
    </dsp:sp>
    <dsp:sp modelId="{649E3CCE-E3D5-48FC-B729-9C77C52A5325}">
      <dsp:nvSpPr>
        <dsp:cNvPr id="0" name=""/>
        <dsp:cNvSpPr/>
      </dsp:nvSpPr>
      <dsp:spPr>
        <a:xfrm rot="21187497">
          <a:off x="5752318" y="1492157"/>
          <a:ext cx="762700" cy="32004"/>
        </a:xfrm>
        <a:custGeom>
          <a:avLst/>
          <a:gdLst/>
          <a:ahLst/>
          <a:cxnLst/>
          <a:rect l="0" t="0" r="0" b="0"/>
          <a:pathLst>
            <a:path>
              <a:moveTo>
                <a:pt x="0" y="16002"/>
              </a:moveTo>
              <a:lnTo>
                <a:pt x="762700" y="160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14601" y="1489092"/>
        <a:ext cx="38135" cy="38135"/>
      </dsp:txXfrm>
    </dsp:sp>
    <dsp:sp modelId="{3C036640-532D-459A-87BC-82FB77D9AD3E}">
      <dsp:nvSpPr>
        <dsp:cNvPr id="0" name=""/>
        <dsp:cNvSpPr/>
      </dsp:nvSpPr>
      <dsp:spPr>
        <a:xfrm>
          <a:off x="6512276" y="995079"/>
          <a:ext cx="1869723" cy="934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Member will always show ineligible in DEERS</a:t>
          </a:r>
        </a:p>
      </dsp:txBody>
      <dsp:txXfrm>
        <a:off x="6539657" y="1022460"/>
        <a:ext cx="1814961" cy="880099"/>
      </dsp:txXfrm>
    </dsp:sp>
    <dsp:sp modelId="{E3920B54-77F2-494B-8833-AA62C234FFF9}">
      <dsp:nvSpPr>
        <dsp:cNvPr id="0" name=""/>
        <dsp:cNvSpPr/>
      </dsp:nvSpPr>
      <dsp:spPr>
        <a:xfrm rot="2989047">
          <a:off x="5546884" y="1986105"/>
          <a:ext cx="1173568" cy="32004"/>
        </a:xfrm>
        <a:custGeom>
          <a:avLst/>
          <a:gdLst/>
          <a:ahLst/>
          <a:cxnLst/>
          <a:rect l="0" t="0" r="0" b="0"/>
          <a:pathLst>
            <a:path>
              <a:moveTo>
                <a:pt x="0" y="16002"/>
              </a:moveTo>
              <a:lnTo>
                <a:pt x="1173568" y="160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04329" y="1972768"/>
        <a:ext cx="58678" cy="58678"/>
      </dsp:txXfrm>
    </dsp:sp>
    <dsp:sp modelId="{32E3822C-4293-4B5D-B5B9-22037A4EAFCC}">
      <dsp:nvSpPr>
        <dsp:cNvPr id="0" name=""/>
        <dsp:cNvSpPr/>
      </dsp:nvSpPr>
      <dsp:spPr>
        <a:xfrm>
          <a:off x="6512276" y="1982976"/>
          <a:ext cx="1869723" cy="934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Will have to be mini-registered by Patient Admin at MTF</a:t>
          </a:r>
        </a:p>
      </dsp:txBody>
      <dsp:txXfrm>
        <a:off x="6539657" y="2010357"/>
        <a:ext cx="1814961" cy="880099"/>
      </dsp:txXfrm>
    </dsp:sp>
    <dsp:sp modelId="{C7E4A334-BCB6-4B0F-885A-948CBFB7F9BF}">
      <dsp:nvSpPr>
        <dsp:cNvPr id="0" name=""/>
        <dsp:cNvSpPr/>
      </dsp:nvSpPr>
      <dsp:spPr>
        <a:xfrm rot="3683868">
          <a:off x="2730267" y="3539733"/>
          <a:ext cx="1562250" cy="32004"/>
        </a:xfrm>
        <a:custGeom>
          <a:avLst/>
          <a:gdLst/>
          <a:ahLst/>
          <a:cxnLst/>
          <a:rect l="0" t="0" r="0" b="0"/>
          <a:pathLst>
            <a:path>
              <a:moveTo>
                <a:pt x="0" y="16002"/>
              </a:moveTo>
              <a:lnTo>
                <a:pt x="1562250" y="160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72336" y="3516679"/>
        <a:ext cx="78112" cy="78112"/>
      </dsp:txXfrm>
    </dsp:sp>
    <dsp:sp modelId="{0DFFA0A7-861E-482C-B2DE-254AF16C5AE3}">
      <dsp:nvSpPr>
        <dsp:cNvPr id="0" name=""/>
        <dsp:cNvSpPr/>
      </dsp:nvSpPr>
      <dsp:spPr>
        <a:xfrm>
          <a:off x="3885337" y="3429001"/>
          <a:ext cx="1869723" cy="162506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NO</a:t>
          </a:r>
        </a:p>
      </dsp:txBody>
      <dsp:txXfrm>
        <a:off x="3932934" y="3476598"/>
        <a:ext cx="1774529" cy="1529875"/>
      </dsp:txXfrm>
    </dsp:sp>
    <dsp:sp modelId="{80657B4D-99CB-4F50-8D10-AE6447C27A41}">
      <dsp:nvSpPr>
        <dsp:cNvPr id="0" name=""/>
        <dsp:cNvSpPr/>
      </dsp:nvSpPr>
      <dsp:spPr>
        <a:xfrm rot="19847679">
          <a:off x="5699921" y="4013890"/>
          <a:ext cx="867495" cy="32004"/>
        </a:xfrm>
        <a:custGeom>
          <a:avLst/>
          <a:gdLst/>
          <a:ahLst/>
          <a:cxnLst/>
          <a:rect l="0" t="0" r="0" b="0"/>
          <a:pathLst>
            <a:path>
              <a:moveTo>
                <a:pt x="0" y="16002"/>
              </a:moveTo>
              <a:lnTo>
                <a:pt x="867495" y="160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11981" y="4008205"/>
        <a:ext cx="43374" cy="43374"/>
      </dsp:txXfrm>
    </dsp:sp>
    <dsp:sp modelId="{06F4302B-ECE6-486B-85B0-E784608C83DE}">
      <dsp:nvSpPr>
        <dsp:cNvPr id="0" name=""/>
        <dsp:cNvSpPr/>
      </dsp:nvSpPr>
      <dsp:spPr>
        <a:xfrm>
          <a:off x="6512276" y="3350818"/>
          <a:ext cx="1869723" cy="934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UCCI Authorization is required</a:t>
          </a:r>
        </a:p>
      </dsp:txBody>
      <dsp:txXfrm>
        <a:off x="6539657" y="3378199"/>
        <a:ext cx="1814961" cy="880099"/>
      </dsp:txXfrm>
    </dsp:sp>
    <dsp:sp modelId="{72D8DE28-6CD4-4A32-A76D-01F8A73BEAD4}">
      <dsp:nvSpPr>
        <dsp:cNvPr id="0" name=""/>
        <dsp:cNvSpPr/>
      </dsp:nvSpPr>
      <dsp:spPr>
        <a:xfrm rot="2156084">
          <a:off x="5666070" y="4499950"/>
          <a:ext cx="935197" cy="32004"/>
        </a:xfrm>
        <a:custGeom>
          <a:avLst/>
          <a:gdLst/>
          <a:ahLst/>
          <a:cxnLst/>
          <a:rect l="0" t="0" r="0" b="0"/>
          <a:pathLst>
            <a:path>
              <a:moveTo>
                <a:pt x="0" y="16002"/>
              </a:moveTo>
              <a:lnTo>
                <a:pt x="935197" y="160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10288" y="4492572"/>
        <a:ext cx="46759" cy="46759"/>
      </dsp:txXfrm>
    </dsp:sp>
    <dsp:sp modelId="{255008D5-64FF-47BF-A827-CCCA9FC8C013}">
      <dsp:nvSpPr>
        <dsp:cNvPr id="0" name=""/>
        <dsp:cNvSpPr/>
      </dsp:nvSpPr>
      <dsp:spPr>
        <a:xfrm>
          <a:off x="6512276" y="4322938"/>
          <a:ext cx="1869723" cy="934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RMED Medical will submit to UCCI- takes a few weeks. </a:t>
          </a:r>
        </a:p>
      </dsp:txBody>
      <dsp:txXfrm>
        <a:off x="6539657" y="4350319"/>
        <a:ext cx="1814961" cy="880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E08CD-1CBA-4FCC-B48C-1602BB7C8CB3}">
      <dsp:nvSpPr>
        <dsp:cNvPr id="0" name=""/>
        <dsp:cNvSpPr/>
      </dsp:nvSpPr>
      <dsp:spPr>
        <a:xfrm>
          <a:off x="9326" y="1877261"/>
          <a:ext cx="3128121" cy="1985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Member residence is within 50 miles of Military Treatment Facility (MTF)?</a:t>
          </a:r>
        </a:p>
        <a:p>
          <a:pPr marL="0" lvl="0" indent="0" algn="ctr" defTabSz="1066800">
            <a:lnSpc>
              <a:spcPct val="90000"/>
            </a:lnSpc>
            <a:spcBef>
              <a:spcPct val="0"/>
            </a:spcBef>
            <a:spcAft>
              <a:spcPct val="35000"/>
            </a:spcAft>
            <a:buNone/>
          </a:pPr>
          <a:r>
            <a:rPr lang="en-US" sz="2000" kern="1200" dirty="0">
              <a:hlinkClick xmlns:r="http://schemas.openxmlformats.org/officeDocument/2006/relationships" r:id="rId1"/>
            </a:rPr>
            <a:t>http://www.tricare.mil/MTF</a:t>
          </a:r>
          <a:r>
            <a:rPr lang="en-US" sz="2000" kern="1200" baseline="0" dirty="0"/>
            <a:t> </a:t>
          </a:r>
          <a:endParaRPr lang="en-US" sz="2000" kern="1200" dirty="0"/>
        </a:p>
      </dsp:txBody>
      <dsp:txXfrm>
        <a:off x="67475" y="1935410"/>
        <a:ext cx="3011823" cy="1869048"/>
      </dsp:txXfrm>
    </dsp:sp>
    <dsp:sp modelId="{DC99717A-08B3-460C-8C1A-67D9FF760F6D}">
      <dsp:nvSpPr>
        <dsp:cNvPr id="0" name=""/>
        <dsp:cNvSpPr/>
      </dsp:nvSpPr>
      <dsp:spPr>
        <a:xfrm rot="17976445">
          <a:off x="2754503" y="2195869"/>
          <a:ext cx="1513778" cy="32004"/>
        </a:xfrm>
        <a:custGeom>
          <a:avLst/>
          <a:gdLst/>
          <a:ahLst/>
          <a:cxnLst/>
          <a:rect l="0" t="0" r="0" b="0"/>
          <a:pathLst>
            <a:path>
              <a:moveTo>
                <a:pt x="0" y="16002"/>
              </a:moveTo>
              <a:lnTo>
                <a:pt x="1513778" y="160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73548" y="2174027"/>
        <a:ext cx="75688" cy="75688"/>
      </dsp:txXfrm>
    </dsp:sp>
    <dsp:sp modelId="{25A8B273-A413-4041-8EDB-2607A47AB605}">
      <dsp:nvSpPr>
        <dsp:cNvPr id="0" name=""/>
        <dsp:cNvSpPr/>
      </dsp:nvSpPr>
      <dsp:spPr>
        <a:xfrm>
          <a:off x="3885337" y="685799"/>
          <a:ext cx="1869723" cy="17360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YES</a:t>
          </a:r>
        </a:p>
      </dsp:txBody>
      <dsp:txXfrm>
        <a:off x="3936183" y="736645"/>
        <a:ext cx="1768031" cy="1634327"/>
      </dsp:txXfrm>
    </dsp:sp>
    <dsp:sp modelId="{5799F759-8404-4EAF-B7CC-7DE3BD47C0C4}">
      <dsp:nvSpPr>
        <dsp:cNvPr id="0" name=""/>
        <dsp:cNvSpPr/>
      </dsp:nvSpPr>
      <dsp:spPr>
        <a:xfrm rot="18289469">
          <a:off x="5474185" y="1000261"/>
          <a:ext cx="1309640" cy="32004"/>
        </a:xfrm>
        <a:custGeom>
          <a:avLst/>
          <a:gdLst/>
          <a:ahLst/>
          <a:cxnLst/>
          <a:rect l="0" t="0" r="0" b="0"/>
          <a:pathLst>
            <a:path>
              <a:moveTo>
                <a:pt x="0" y="16002"/>
              </a:moveTo>
              <a:lnTo>
                <a:pt x="1309640" y="160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96264" y="983522"/>
        <a:ext cx="65482" cy="65482"/>
      </dsp:txXfrm>
    </dsp:sp>
    <dsp:sp modelId="{9F739D8A-4AB3-4DEB-A87F-EFB46A01A8B5}">
      <dsp:nvSpPr>
        <dsp:cNvPr id="0" name=""/>
        <dsp:cNvSpPr/>
      </dsp:nvSpPr>
      <dsp:spPr>
        <a:xfrm>
          <a:off x="6502950" y="11287"/>
          <a:ext cx="1869723" cy="934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Care has to be received at the MTF</a:t>
          </a:r>
        </a:p>
      </dsp:txBody>
      <dsp:txXfrm>
        <a:off x="6530331" y="38668"/>
        <a:ext cx="1814961" cy="880099"/>
      </dsp:txXfrm>
    </dsp:sp>
    <dsp:sp modelId="{649E3CCE-E3D5-48FC-B729-9C77C52A5325}">
      <dsp:nvSpPr>
        <dsp:cNvPr id="0" name=""/>
        <dsp:cNvSpPr/>
      </dsp:nvSpPr>
      <dsp:spPr>
        <a:xfrm rot="21187497">
          <a:off x="5752318" y="1492157"/>
          <a:ext cx="762700" cy="32004"/>
        </a:xfrm>
        <a:custGeom>
          <a:avLst/>
          <a:gdLst/>
          <a:ahLst/>
          <a:cxnLst/>
          <a:rect l="0" t="0" r="0" b="0"/>
          <a:pathLst>
            <a:path>
              <a:moveTo>
                <a:pt x="0" y="16002"/>
              </a:moveTo>
              <a:lnTo>
                <a:pt x="762700" y="160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14601" y="1489092"/>
        <a:ext cx="38135" cy="38135"/>
      </dsp:txXfrm>
    </dsp:sp>
    <dsp:sp modelId="{3C036640-532D-459A-87BC-82FB77D9AD3E}">
      <dsp:nvSpPr>
        <dsp:cNvPr id="0" name=""/>
        <dsp:cNvSpPr/>
      </dsp:nvSpPr>
      <dsp:spPr>
        <a:xfrm>
          <a:off x="6512276" y="995079"/>
          <a:ext cx="1869723" cy="934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Member will always show ineligible in DEERS</a:t>
          </a:r>
        </a:p>
      </dsp:txBody>
      <dsp:txXfrm>
        <a:off x="6539657" y="1022460"/>
        <a:ext cx="1814961" cy="880099"/>
      </dsp:txXfrm>
    </dsp:sp>
    <dsp:sp modelId="{E3920B54-77F2-494B-8833-AA62C234FFF9}">
      <dsp:nvSpPr>
        <dsp:cNvPr id="0" name=""/>
        <dsp:cNvSpPr/>
      </dsp:nvSpPr>
      <dsp:spPr>
        <a:xfrm rot="2989047">
          <a:off x="5546884" y="1986105"/>
          <a:ext cx="1173568" cy="32004"/>
        </a:xfrm>
        <a:custGeom>
          <a:avLst/>
          <a:gdLst/>
          <a:ahLst/>
          <a:cxnLst/>
          <a:rect l="0" t="0" r="0" b="0"/>
          <a:pathLst>
            <a:path>
              <a:moveTo>
                <a:pt x="0" y="16002"/>
              </a:moveTo>
              <a:lnTo>
                <a:pt x="1173568" y="160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04329" y="1972768"/>
        <a:ext cx="58678" cy="58678"/>
      </dsp:txXfrm>
    </dsp:sp>
    <dsp:sp modelId="{32E3822C-4293-4B5D-B5B9-22037A4EAFCC}">
      <dsp:nvSpPr>
        <dsp:cNvPr id="0" name=""/>
        <dsp:cNvSpPr/>
      </dsp:nvSpPr>
      <dsp:spPr>
        <a:xfrm>
          <a:off x="6512276" y="1982976"/>
          <a:ext cx="1869723" cy="934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Will have to be mini-registered by Patient Admin at MTF</a:t>
          </a:r>
        </a:p>
      </dsp:txBody>
      <dsp:txXfrm>
        <a:off x="6539657" y="2010357"/>
        <a:ext cx="1814961" cy="880099"/>
      </dsp:txXfrm>
    </dsp:sp>
    <dsp:sp modelId="{C7E4A334-BCB6-4B0F-885A-948CBFB7F9BF}">
      <dsp:nvSpPr>
        <dsp:cNvPr id="0" name=""/>
        <dsp:cNvSpPr/>
      </dsp:nvSpPr>
      <dsp:spPr>
        <a:xfrm rot="3683868">
          <a:off x="2730267" y="3539733"/>
          <a:ext cx="1562250" cy="32004"/>
        </a:xfrm>
        <a:custGeom>
          <a:avLst/>
          <a:gdLst/>
          <a:ahLst/>
          <a:cxnLst/>
          <a:rect l="0" t="0" r="0" b="0"/>
          <a:pathLst>
            <a:path>
              <a:moveTo>
                <a:pt x="0" y="16002"/>
              </a:moveTo>
              <a:lnTo>
                <a:pt x="1562250" y="160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72336" y="3516679"/>
        <a:ext cx="78112" cy="78112"/>
      </dsp:txXfrm>
    </dsp:sp>
    <dsp:sp modelId="{0DFFA0A7-861E-482C-B2DE-254AF16C5AE3}">
      <dsp:nvSpPr>
        <dsp:cNvPr id="0" name=""/>
        <dsp:cNvSpPr/>
      </dsp:nvSpPr>
      <dsp:spPr>
        <a:xfrm>
          <a:off x="3885337" y="3429001"/>
          <a:ext cx="1869723" cy="162506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NO</a:t>
          </a:r>
        </a:p>
      </dsp:txBody>
      <dsp:txXfrm>
        <a:off x="3932934" y="3476598"/>
        <a:ext cx="1774529" cy="1529875"/>
      </dsp:txXfrm>
    </dsp:sp>
    <dsp:sp modelId="{80657B4D-99CB-4F50-8D10-AE6447C27A41}">
      <dsp:nvSpPr>
        <dsp:cNvPr id="0" name=""/>
        <dsp:cNvSpPr/>
      </dsp:nvSpPr>
      <dsp:spPr>
        <a:xfrm rot="19847679">
          <a:off x="5699921" y="4013890"/>
          <a:ext cx="867495" cy="32004"/>
        </a:xfrm>
        <a:custGeom>
          <a:avLst/>
          <a:gdLst/>
          <a:ahLst/>
          <a:cxnLst/>
          <a:rect l="0" t="0" r="0" b="0"/>
          <a:pathLst>
            <a:path>
              <a:moveTo>
                <a:pt x="0" y="16002"/>
              </a:moveTo>
              <a:lnTo>
                <a:pt x="867495" y="160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11981" y="4008205"/>
        <a:ext cx="43374" cy="43374"/>
      </dsp:txXfrm>
    </dsp:sp>
    <dsp:sp modelId="{06F4302B-ECE6-486B-85B0-E784608C83DE}">
      <dsp:nvSpPr>
        <dsp:cNvPr id="0" name=""/>
        <dsp:cNvSpPr/>
      </dsp:nvSpPr>
      <dsp:spPr>
        <a:xfrm>
          <a:off x="6512276" y="3350818"/>
          <a:ext cx="1869723" cy="934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DHA Pre-Authorization is required</a:t>
          </a:r>
        </a:p>
      </dsp:txBody>
      <dsp:txXfrm>
        <a:off x="6539657" y="3378199"/>
        <a:ext cx="1814961" cy="880099"/>
      </dsp:txXfrm>
    </dsp:sp>
    <dsp:sp modelId="{72D8DE28-6CD4-4A32-A76D-01F8A73BEAD4}">
      <dsp:nvSpPr>
        <dsp:cNvPr id="0" name=""/>
        <dsp:cNvSpPr/>
      </dsp:nvSpPr>
      <dsp:spPr>
        <a:xfrm rot="2156084">
          <a:off x="5666070" y="4499950"/>
          <a:ext cx="935197" cy="32004"/>
        </a:xfrm>
        <a:custGeom>
          <a:avLst/>
          <a:gdLst/>
          <a:ahLst/>
          <a:cxnLst/>
          <a:rect l="0" t="0" r="0" b="0"/>
          <a:pathLst>
            <a:path>
              <a:moveTo>
                <a:pt x="0" y="16002"/>
              </a:moveTo>
              <a:lnTo>
                <a:pt x="935197" y="160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10288" y="4492572"/>
        <a:ext cx="46759" cy="46759"/>
      </dsp:txXfrm>
    </dsp:sp>
    <dsp:sp modelId="{255008D5-64FF-47BF-A827-CCCA9FC8C013}">
      <dsp:nvSpPr>
        <dsp:cNvPr id="0" name=""/>
        <dsp:cNvSpPr/>
      </dsp:nvSpPr>
      <dsp:spPr>
        <a:xfrm>
          <a:off x="6512276" y="4322938"/>
          <a:ext cx="1869723" cy="934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Submit worksheets &amp; Line of Duty (LOD) letter to DHA</a:t>
          </a:r>
        </a:p>
      </dsp:txBody>
      <dsp:txXfrm>
        <a:off x="6539657" y="4350319"/>
        <a:ext cx="1814961" cy="8800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168A0-3FFC-E804-B361-5895171FE5CD}"/>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C7EAC5-AD3D-A031-DD18-2AF2CDB68929}"/>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67973CD-F08D-43EF-8069-EF7DD1C28BB7}" type="datetimeFigureOut">
              <a:rPr lang="en-US" smtClean="0"/>
              <a:t>5/1/2024</a:t>
            </a:fld>
            <a:endParaRPr lang="en-US"/>
          </a:p>
        </p:txBody>
      </p:sp>
      <p:sp>
        <p:nvSpPr>
          <p:cNvPr id="4" name="Footer Placeholder 3">
            <a:extLst>
              <a:ext uri="{FF2B5EF4-FFF2-40B4-BE49-F238E27FC236}">
                <a16:creationId xmlns:a16="http://schemas.microsoft.com/office/drawing/2014/main" id="{4A35609D-E962-0E74-CF93-C48450B9B514}"/>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36F5C2-DB33-6DDB-3312-BFDAC54CCFF5}"/>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7CA5CD2-9344-4619-A89E-82867A73E898}" type="slidenum">
              <a:rPr lang="en-US" smtClean="0"/>
              <a:t>‹#›</a:t>
            </a:fld>
            <a:endParaRPr lang="en-US"/>
          </a:p>
        </p:txBody>
      </p:sp>
    </p:spTree>
    <p:extLst>
      <p:ext uri="{BB962C8B-B14F-4D97-AF65-F5344CB8AC3E}">
        <p14:creationId xmlns:p14="http://schemas.microsoft.com/office/powerpoint/2010/main" val="1764472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5138"/>
          </a:xfrm>
          <a:prstGeom prst="rect">
            <a:avLst/>
          </a:prstGeom>
        </p:spPr>
        <p:txBody>
          <a:bodyPr vert="horz" lIns="91420" tIns="45710" rIns="91420" bIns="45710" rtlCol="0"/>
          <a:lstStyle>
            <a:lvl1pPr algn="l">
              <a:defRPr sz="1200"/>
            </a:lvl1pPr>
          </a:lstStyle>
          <a:p>
            <a:endParaRPr lang="en-US" dirty="0"/>
          </a:p>
        </p:txBody>
      </p:sp>
      <p:sp>
        <p:nvSpPr>
          <p:cNvPr id="3" name="Date Placeholder 2"/>
          <p:cNvSpPr>
            <a:spLocks noGrp="1"/>
          </p:cNvSpPr>
          <p:nvPr>
            <p:ph type="dt" idx="1"/>
          </p:nvPr>
        </p:nvSpPr>
        <p:spPr>
          <a:xfrm>
            <a:off x="3978276" y="1"/>
            <a:ext cx="3043238" cy="465138"/>
          </a:xfrm>
          <a:prstGeom prst="rect">
            <a:avLst/>
          </a:prstGeom>
        </p:spPr>
        <p:txBody>
          <a:bodyPr vert="horz" lIns="91420" tIns="45710" rIns="91420" bIns="45710" rtlCol="0"/>
          <a:lstStyle>
            <a:lvl1pPr algn="r">
              <a:defRPr sz="1200"/>
            </a:lvl1pPr>
          </a:lstStyle>
          <a:p>
            <a:fld id="{7FCD8AEC-C302-4746-A063-6898B961FCDD}" type="datetimeFigureOut">
              <a:rPr lang="en-US" smtClean="0"/>
              <a:pPr/>
              <a:t>5/1/2024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20" tIns="45710" rIns="91420" bIns="45710" rtlCol="0" anchor="ctr"/>
          <a:lstStyle/>
          <a:p>
            <a:endParaRPr lang="en-US" dirty="0"/>
          </a:p>
        </p:txBody>
      </p:sp>
      <p:sp>
        <p:nvSpPr>
          <p:cNvPr id="5" name="Notes Placeholder 4"/>
          <p:cNvSpPr>
            <a:spLocks noGrp="1"/>
          </p:cNvSpPr>
          <p:nvPr>
            <p:ph type="body" sz="quarter" idx="3"/>
          </p:nvPr>
        </p:nvSpPr>
        <p:spPr>
          <a:xfrm>
            <a:off x="701675" y="4421189"/>
            <a:ext cx="5619750" cy="4189412"/>
          </a:xfrm>
          <a:prstGeom prst="rect">
            <a:avLst/>
          </a:prstGeom>
        </p:spPr>
        <p:txBody>
          <a:bodyPr vert="horz" lIns="91420" tIns="45710" rIns="91420"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376"/>
            <a:ext cx="3043238" cy="465138"/>
          </a:xfrm>
          <a:prstGeom prst="rect">
            <a:avLst/>
          </a:prstGeom>
        </p:spPr>
        <p:txBody>
          <a:bodyPr vert="horz" lIns="91420" tIns="45710" rIns="91420" bIns="457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6" y="8842376"/>
            <a:ext cx="3043238" cy="465138"/>
          </a:xfrm>
          <a:prstGeom prst="rect">
            <a:avLst/>
          </a:prstGeom>
        </p:spPr>
        <p:txBody>
          <a:bodyPr vert="horz" lIns="91420" tIns="45710" rIns="91420" bIns="45710" rtlCol="0" anchor="b"/>
          <a:lstStyle>
            <a:lvl1pPr algn="r">
              <a:defRPr sz="1200"/>
            </a:lvl1pPr>
          </a:lstStyle>
          <a:p>
            <a:fld id="{664FFC48-6593-4AEF-8A85-C9F0A4E78D98}" type="slidenum">
              <a:rPr lang="en-US" smtClean="0"/>
              <a:pPr/>
              <a:t>‹#›</a:t>
            </a:fld>
            <a:endParaRPr lang="en-US" dirty="0"/>
          </a:p>
        </p:txBody>
      </p:sp>
    </p:spTree>
    <p:extLst>
      <p:ext uri="{BB962C8B-B14F-4D97-AF65-F5344CB8AC3E}">
        <p14:creationId xmlns:p14="http://schemas.microsoft.com/office/powerpoint/2010/main" val="196377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mil/Military-Health-Topics/Access-Cost-Quality-and-Safety/TRICARE-Health-Plan/MMS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mil/Military-Health-Topics/Access-Cost-Quality-and-Safety/TRICARE-Health-Plan/MMS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FFC48-6593-4AEF-8A85-C9F0A4E78D98}" type="slidenum">
              <a:rPr lang="en-US" smtClean="0"/>
              <a:pPr/>
              <a:t>1</a:t>
            </a:fld>
            <a:endParaRPr lang="en-US" dirty="0"/>
          </a:p>
        </p:txBody>
      </p:sp>
    </p:spTree>
    <p:extLst>
      <p:ext uri="{BB962C8B-B14F-4D97-AF65-F5344CB8AC3E}">
        <p14:creationId xmlns:p14="http://schemas.microsoft.com/office/powerpoint/2010/main" val="3125374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Military Medical Support Office at Defense Health Agency, Great Lakes | Health.mil</a:t>
            </a:r>
            <a:endParaRPr lang="en-US" dirty="0"/>
          </a:p>
        </p:txBody>
      </p:sp>
      <p:sp>
        <p:nvSpPr>
          <p:cNvPr id="4" name="Slide Number Placeholder 3"/>
          <p:cNvSpPr>
            <a:spLocks noGrp="1"/>
          </p:cNvSpPr>
          <p:nvPr>
            <p:ph type="sldNum" sz="quarter" idx="10"/>
          </p:nvPr>
        </p:nvSpPr>
        <p:spPr/>
        <p:txBody>
          <a:bodyPr/>
          <a:lstStyle/>
          <a:p>
            <a:fld id="{664FFC48-6593-4AEF-8A85-C9F0A4E78D98}" type="slidenum">
              <a:rPr lang="en-US" smtClean="0"/>
              <a:pPr/>
              <a:t>15</a:t>
            </a:fld>
            <a:endParaRPr lang="en-US" dirty="0"/>
          </a:p>
        </p:txBody>
      </p:sp>
    </p:spTree>
    <p:extLst>
      <p:ext uri="{BB962C8B-B14F-4D97-AF65-F5344CB8AC3E}">
        <p14:creationId xmlns:p14="http://schemas.microsoft.com/office/powerpoint/2010/main" val="212790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Military Medical Support Office at Defense Health Agency, Great Lakes | Health.mil</a:t>
            </a:r>
            <a:endParaRPr lang="en-US" dirty="0"/>
          </a:p>
        </p:txBody>
      </p:sp>
      <p:sp>
        <p:nvSpPr>
          <p:cNvPr id="4" name="Slide Number Placeholder 3"/>
          <p:cNvSpPr>
            <a:spLocks noGrp="1"/>
          </p:cNvSpPr>
          <p:nvPr>
            <p:ph type="sldNum" sz="quarter" idx="10"/>
          </p:nvPr>
        </p:nvSpPr>
        <p:spPr/>
        <p:txBody>
          <a:bodyPr/>
          <a:lstStyle/>
          <a:p>
            <a:fld id="{664FFC48-6593-4AEF-8A85-C9F0A4E78D98}" type="slidenum">
              <a:rPr lang="en-US" smtClean="0"/>
              <a:pPr/>
              <a:t>16</a:t>
            </a:fld>
            <a:endParaRPr lang="en-US" dirty="0"/>
          </a:p>
        </p:txBody>
      </p:sp>
    </p:spTree>
    <p:extLst>
      <p:ext uri="{BB962C8B-B14F-4D97-AF65-F5344CB8AC3E}">
        <p14:creationId xmlns:p14="http://schemas.microsoft.com/office/powerpoint/2010/main" val="122757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FFC48-6593-4AEF-8A85-C9F0A4E78D98}" type="slidenum">
              <a:rPr lang="en-US" smtClean="0"/>
              <a:pPr/>
              <a:t>27</a:t>
            </a:fld>
            <a:endParaRPr lang="en-US" dirty="0"/>
          </a:p>
        </p:txBody>
      </p:sp>
    </p:spTree>
    <p:extLst>
      <p:ext uri="{BB962C8B-B14F-4D97-AF65-F5344CB8AC3E}">
        <p14:creationId xmlns:p14="http://schemas.microsoft.com/office/powerpoint/2010/main" val="706017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DHA-GL is responsible for preauthorizing ALL civilian medical care for eligible Reservists who have been injured or became ill in the line of duty during a period of qualified duty and ARE NOT in the catchment area of a Military Treatment Facility (MTF).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Find</a:t>
            </a:r>
            <a:r>
              <a:rPr lang="en-US" sz="1200" b="1" baseline="0" dirty="0"/>
              <a:t> a MTF - http://www.health.mil/GreatLakes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448C55EF-A69A-47CD-940D-45BA62218CF9}" type="slidenum">
              <a:rPr lang="en-US" smtClean="0"/>
              <a:t>29</a:t>
            </a:fld>
            <a:endParaRPr lang="en-US" dirty="0"/>
          </a:p>
        </p:txBody>
      </p:sp>
    </p:spTree>
    <p:extLst>
      <p:ext uri="{BB962C8B-B14F-4D97-AF65-F5344CB8AC3E}">
        <p14:creationId xmlns:p14="http://schemas.microsoft.com/office/powerpoint/2010/main" val="19049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FFC48-6593-4AEF-8A85-C9F0A4E78D98}" type="slidenum">
              <a:rPr lang="en-US" smtClean="0"/>
              <a:pPr/>
              <a:t>2</a:t>
            </a:fld>
            <a:endParaRPr lang="en-US" dirty="0"/>
          </a:p>
        </p:txBody>
      </p:sp>
    </p:spTree>
    <p:extLst>
      <p:ext uri="{BB962C8B-B14F-4D97-AF65-F5344CB8AC3E}">
        <p14:creationId xmlns:p14="http://schemas.microsoft.com/office/powerpoint/2010/main" val="61951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reservist may seek care for a service related condition while on orders greater than 30 days. If they are unable to complete the necessary care before the end of their orders, they may request MEDHOLD.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 LOD request is required if the member was injured while on orders less than 30 days or waives their MEDHOLD in order to continue care at an MTF, VA, or DHA Authorized Civ network. They may also request pay benefits while on LOD benefits for any lost wages in civilian employment caused by medical restrictions.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RMED only reviews LOD and MEDHOLD</a:t>
            </a:r>
            <a:r>
              <a:rPr lang="en-US" baseline="0" dirty="0"/>
              <a:t> requests. </a:t>
            </a:r>
            <a:r>
              <a:rPr lang="en-US" dirty="0"/>
              <a:t>Do not submit TNPQ/NPQ</a:t>
            </a:r>
            <a:r>
              <a:rPr lang="en-US" baseline="0" dirty="0"/>
              <a:t> </a:t>
            </a:r>
            <a:r>
              <a:rPr lang="en-US" dirty="0"/>
              <a:t>requests to</a:t>
            </a:r>
            <a:r>
              <a:rPr lang="en-US" baseline="0" dirty="0"/>
              <a:t> RMED</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664FFC48-6593-4AEF-8A85-C9F0A4E78D98}" type="slidenum">
              <a:rPr lang="en-US" smtClean="0"/>
              <a:pPr/>
              <a:t>6</a:t>
            </a:fld>
            <a:endParaRPr lang="en-US" dirty="0"/>
          </a:p>
        </p:txBody>
      </p:sp>
    </p:spTree>
    <p:extLst>
      <p:ext uri="{BB962C8B-B14F-4D97-AF65-F5344CB8AC3E}">
        <p14:creationId xmlns:p14="http://schemas.microsoft.com/office/powerpoint/2010/main" val="291538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Times New Roman" panose="02020603050405020304" pitchFamily="18" charset="0"/>
                <a:cs typeface="Times New Roman" panose="02020603050405020304" pitchFamily="18" charset="0"/>
              </a:rPr>
              <a:t>This shows</a:t>
            </a:r>
            <a:r>
              <a:rPr lang="en-US" sz="2400" baseline="0" dirty="0">
                <a:latin typeface="Times New Roman" panose="02020603050405020304" pitchFamily="18" charset="0"/>
                <a:cs typeface="Times New Roman" panose="02020603050405020304" pitchFamily="18" charset="0"/>
              </a:rPr>
              <a:t> the case submission routing process within MCMEDS. First, the unit case administrator creates the request. Then, it’s submitted to the unit case reviewer. Once the unit is finished reviewing the request, it gets sent to RMED for medical review. The MRT makes its recommendation, then routes it for administrative review. The ART makes its recommendation and the case goes to the Approving Official for final determination.</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48C55EF-A69A-47CD-940D-45BA62218CF9}" type="slidenum">
              <a:rPr lang="en-US" smtClean="0"/>
              <a:t>7</a:t>
            </a:fld>
            <a:endParaRPr lang="en-US" dirty="0"/>
          </a:p>
        </p:txBody>
      </p:sp>
    </p:spTree>
    <p:extLst>
      <p:ext uri="{BB962C8B-B14F-4D97-AF65-F5344CB8AC3E}">
        <p14:creationId xmlns:p14="http://schemas.microsoft.com/office/powerpoint/2010/main" val="98521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The case administrator must be appointed by the unit Commanding Officer and should be any qualified Marine, Sailor, or Contracted Employee, preferably the Limited Duty Coordinator (LDC) or Medical Department Representative (MDR).</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Access to MCMEDS</a:t>
            </a:r>
            <a:r>
              <a:rPr lang="en-US" sz="1200" baseline="0" dirty="0">
                <a:latin typeface="Times New Roman" panose="02020603050405020304" pitchFamily="18" charset="0"/>
                <a:cs typeface="Times New Roman" panose="02020603050405020304" pitchFamily="18" charset="0"/>
              </a:rPr>
              <a:t> is granted by the Drill Manger at the Unit.</a:t>
            </a:r>
          </a:p>
        </p:txBody>
      </p:sp>
      <p:sp>
        <p:nvSpPr>
          <p:cNvPr id="4" name="Slide Number Placeholder 3"/>
          <p:cNvSpPr>
            <a:spLocks noGrp="1"/>
          </p:cNvSpPr>
          <p:nvPr>
            <p:ph type="sldNum" sz="quarter" idx="10"/>
          </p:nvPr>
        </p:nvSpPr>
        <p:spPr/>
        <p:txBody>
          <a:bodyPr/>
          <a:lstStyle/>
          <a:p>
            <a:fld id="{448C55EF-A69A-47CD-940D-45BA62218CF9}" type="slidenum">
              <a:rPr lang="en-US" smtClean="0"/>
              <a:t>8</a:t>
            </a:fld>
            <a:endParaRPr lang="en-US" dirty="0"/>
          </a:p>
        </p:txBody>
      </p:sp>
    </p:spTree>
    <p:extLst>
      <p:ext uri="{BB962C8B-B14F-4D97-AF65-F5344CB8AC3E}">
        <p14:creationId xmlns:p14="http://schemas.microsoft.com/office/powerpoint/2010/main" val="352328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 role of case reviewer can be any qualified Marine, Sailor, or Contracted Employee, preferably the Commanding Officer, Officer in Charge (CO/OIC), Inspector-Instructor (I-I), Officer Selection Officer (OSO), or Operation Sponsor (OS).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In cases where a delay in submission is apparent, periods of 30 days or more, the case reviewer will coordinate the completion of a letter from the commander of the unit.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This letter must address the delay in processing the request and corrective measures to ensure the delay is not repeated.  Requests that do not have proper justification for delays greater than 30 days may be disapproved due to latency in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 Memorandum for Record template which is found in the MCMEDS forms section can be utilized as the letter of latency. </a:t>
            </a:r>
          </a:p>
          <a:p>
            <a:endParaRPr lang="en-US" dirty="0"/>
          </a:p>
        </p:txBody>
      </p:sp>
      <p:sp>
        <p:nvSpPr>
          <p:cNvPr id="4" name="Slide Number Placeholder 3"/>
          <p:cNvSpPr>
            <a:spLocks noGrp="1"/>
          </p:cNvSpPr>
          <p:nvPr>
            <p:ph type="sldNum" sz="quarter" idx="10"/>
          </p:nvPr>
        </p:nvSpPr>
        <p:spPr/>
        <p:txBody>
          <a:bodyPr/>
          <a:lstStyle/>
          <a:p>
            <a:fld id="{448C55EF-A69A-47CD-940D-45BA62218CF9}" type="slidenum">
              <a:rPr lang="en-US" smtClean="0"/>
              <a:t>10</a:t>
            </a:fld>
            <a:endParaRPr lang="en-US" dirty="0"/>
          </a:p>
        </p:txBody>
      </p:sp>
    </p:spTree>
    <p:extLst>
      <p:ext uri="{BB962C8B-B14F-4D97-AF65-F5344CB8AC3E}">
        <p14:creationId xmlns:p14="http://schemas.microsoft.com/office/powerpoint/2010/main" val="344510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LOD initial requests require the member’s original orders and a muster sheet, a completed Privileges &amp; Responsibilities (P&amp;R) form, a page 11 waiving MEDHOLD (if applicable), Initial LOD Command Endorsement, and any medical documentation pertinent to the member’s service related condition.</a:t>
            </a:r>
            <a:endParaRPr lang="en-US" dirty="0"/>
          </a:p>
          <a:p>
            <a:r>
              <a:rPr lang="en-US" dirty="0"/>
              <a:t>Any LOD/MEDHOLD requests that come through RMED may also require investigation documents</a:t>
            </a:r>
            <a:r>
              <a:rPr lang="en-US" baseline="0" dirty="0"/>
              <a:t> depending on the circumstances behind the injury (i.e. MCMAP, Motor Vehicle Collision, Possible Misconduct). </a:t>
            </a:r>
            <a:endParaRPr lang="en-US" dirty="0"/>
          </a:p>
        </p:txBody>
      </p:sp>
      <p:sp>
        <p:nvSpPr>
          <p:cNvPr id="4" name="Slide Number Placeholder 3"/>
          <p:cNvSpPr>
            <a:spLocks noGrp="1"/>
          </p:cNvSpPr>
          <p:nvPr>
            <p:ph type="sldNum" sz="quarter" idx="10"/>
          </p:nvPr>
        </p:nvSpPr>
        <p:spPr/>
        <p:txBody>
          <a:bodyPr/>
          <a:lstStyle/>
          <a:p>
            <a:fld id="{448C55EF-A69A-47CD-940D-45BA62218CF9}" type="slidenum">
              <a:rPr lang="en-US" smtClean="0"/>
              <a:t>12</a:t>
            </a:fld>
            <a:endParaRPr lang="en-US" dirty="0"/>
          </a:p>
        </p:txBody>
      </p:sp>
    </p:spTree>
    <p:extLst>
      <p:ext uri="{BB962C8B-B14F-4D97-AF65-F5344CB8AC3E}">
        <p14:creationId xmlns:p14="http://schemas.microsoft.com/office/powerpoint/2010/main" val="297137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placed on MEDHOLD means that the member will</a:t>
            </a:r>
            <a:r>
              <a:rPr lang="en-US" baseline="0" dirty="0"/>
              <a:t> have to be placed on a period of Limited Duty (LIMDU) through a completed NAVMED 6100/5.</a:t>
            </a:r>
          </a:p>
          <a:p>
            <a:r>
              <a:rPr lang="en-US" baseline="0" dirty="0"/>
              <a:t>The documents required for the initial request of a MEDHOLD includes the completed 6100/5, a signed page 11 specific to MEDHOLD requests, the member’s original orders, a completed Privacy Act Statement/Authorization for Disclosure of Medical or Dental Information (DD 2870), and medical documentation pertaining to the member’s service related condition.</a:t>
            </a:r>
            <a:endParaRPr lang="en-US" dirty="0"/>
          </a:p>
        </p:txBody>
      </p:sp>
      <p:sp>
        <p:nvSpPr>
          <p:cNvPr id="4" name="Slide Number Placeholder 3"/>
          <p:cNvSpPr>
            <a:spLocks noGrp="1"/>
          </p:cNvSpPr>
          <p:nvPr>
            <p:ph type="sldNum" sz="quarter" idx="10"/>
          </p:nvPr>
        </p:nvSpPr>
        <p:spPr/>
        <p:txBody>
          <a:bodyPr/>
          <a:lstStyle/>
          <a:p>
            <a:fld id="{448C55EF-A69A-47CD-940D-45BA62218CF9}" type="slidenum">
              <a:rPr lang="en-US" smtClean="0"/>
              <a:t>13</a:t>
            </a:fld>
            <a:endParaRPr lang="en-US" dirty="0"/>
          </a:p>
        </p:txBody>
      </p:sp>
    </p:spTree>
    <p:extLst>
      <p:ext uri="{BB962C8B-B14F-4D97-AF65-F5344CB8AC3E}">
        <p14:creationId xmlns:p14="http://schemas.microsoft.com/office/powerpoint/2010/main" val="420834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placed on TNPQ, a</a:t>
            </a:r>
            <a:r>
              <a:rPr lang="en-US" baseline="0" dirty="0"/>
              <a:t> m</a:t>
            </a:r>
            <a:r>
              <a:rPr lang="en-US" dirty="0"/>
              <a:t>ember must be evaluated every 30 days to substantiate the TNPQ status.</a:t>
            </a:r>
            <a:r>
              <a:rPr lang="en-US" baseline="0" dirty="0"/>
              <a:t> </a:t>
            </a:r>
          </a:p>
          <a:p>
            <a:endParaRPr lang="en-US" baseline="0" dirty="0"/>
          </a:p>
          <a:p>
            <a:r>
              <a:rPr lang="en-US" dirty="0"/>
              <a:t>Marines who are TNPQ/TNDQ should remain in a drilling status.  However, Marines should not be placed in a drilling status if participation will aggravate the member’s injury or illness. </a:t>
            </a:r>
          </a:p>
          <a:p>
            <a:endParaRPr lang="en-US" dirty="0"/>
          </a:p>
          <a:p>
            <a:r>
              <a:rPr lang="en-US" dirty="0"/>
              <a:t>All medical expenses incurred will be borne by the Marine.  Medical documentation must identify the diagnosis, treatment plan, recommended physical limitations, and prognosis of recovery. </a:t>
            </a:r>
          </a:p>
          <a:p>
            <a:endParaRPr lang="en-US" dirty="0"/>
          </a:p>
        </p:txBody>
      </p:sp>
      <p:sp>
        <p:nvSpPr>
          <p:cNvPr id="4" name="Slide Number Placeholder 3"/>
          <p:cNvSpPr>
            <a:spLocks noGrp="1"/>
          </p:cNvSpPr>
          <p:nvPr>
            <p:ph type="sldNum" sz="quarter" idx="10"/>
          </p:nvPr>
        </p:nvSpPr>
        <p:spPr/>
        <p:txBody>
          <a:bodyPr/>
          <a:lstStyle/>
          <a:p>
            <a:fld id="{448C55EF-A69A-47CD-940D-45BA62218CF9}" type="slidenum">
              <a:rPr lang="en-US" smtClean="0"/>
              <a:t>14</a:t>
            </a:fld>
            <a:endParaRPr lang="en-US" dirty="0"/>
          </a:p>
        </p:txBody>
      </p:sp>
    </p:spTree>
    <p:extLst>
      <p:ext uri="{BB962C8B-B14F-4D97-AF65-F5344CB8AC3E}">
        <p14:creationId xmlns:p14="http://schemas.microsoft.com/office/powerpoint/2010/main" val="2995015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gif"/><Relationship Id="rId5" Type="http://schemas.openxmlformats.org/officeDocument/2006/relationships/image" Target="../media/image8.png"/><Relationship Id="rId15" Type="http://schemas.openxmlformats.org/officeDocument/2006/relationships/image" Target="../media/image18.jpe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3" Type="http://schemas.microsoft.com/office/2007/relationships/hdphoto" Target="../media/hdphoto7.wdp"/><Relationship Id="rId18" Type="http://schemas.microsoft.com/office/2007/relationships/hdphoto" Target="../media/hdphoto10.wdp"/><Relationship Id="rId26" Type="http://schemas.openxmlformats.org/officeDocument/2006/relationships/image" Target="../media/image14.png"/><Relationship Id="rId39" Type="http://schemas.openxmlformats.org/officeDocument/2006/relationships/image" Target="../media/image21.png"/><Relationship Id="rId21" Type="http://schemas.microsoft.com/office/2007/relationships/hdphoto" Target="../media/hdphoto12.wdp"/><Relationship Id="rId34" Type="http://schemas.microsoft.com/office/2007/relationships/hdphoto" Target="../media/hdphoto19.wdp"/><Relationship Id="rId42" Type="http://schemas.microsoft.com/office/2007/relationships/hdphoto" Target="../media/hdphoto23.wdp"/><Relationship Id="rId47" Type="http://schemas.openxmlformats.org/officeDocument/2006/relationships/image" Target="../media/image25.png"/><Relationship Id="rId50" Type="http://schemas.microsoft.com/office/2007/relationships/hdphoto" Target="../media/hdphoto27.wdp"/><Relationship Id="rId7" Type="http://schemas.microsoft.com/office/2007/relationships/hdphoto" Target="../media/hdphoto3.wdp"/><Relationship Id="rId2" Type="http://schemas.openxmlformats.org/officeDocument/2006/relationships/image" Target="../media/image5.png"/><Relationship Id="rId16" Type="http://schemas.openxmlformats.org/officeDocument/2006/relationships/image" Target="../media/image10.png"/><Relationship Id="rId29" Type="http://schemas.microsoft.com/office/2007/relationships/hdphoto" Target="../media/hdphoto17.wdp"/><Relationship Id="rId11" Type="http://schemas.microsoft.com/office/2007/relationships/hdphoto" Target="../media/hdphoto5.wdp"/><Relationship Id="rId24" Type="http://schemas.microsoft.com/office/2007/relationships/hdphoto" Target="../media/hdphoto14.wdp"/><Relationship Id="rId32" Type="http://schemas.openxmlformats.org/officeDocument/2006/relationships/image" Target="../media/image17.png"/><Relationship Id="rId37" Type="http://schemas.openxmlformats.org/officeDocument/2006/relationships/image" Target="../media/image20.png"/><Relationship Id="rId40" Type="http://schemas.microsoft.com/office/2007/relationships/hdphoto" Target="../media/hdphoto22.wdp"/><Relationship Id="rId45" Type="http://schemas.openxmlformats.org/officeDocument/2006/relationships/image" Target="../media/image24.png"/><Relationship Id="rId5" Type="http://schemas.microsoft.com/office/2007/relationships/hdphoto" Target="../media/hdphoto2.wdp"/><Relationship Id="rId15" Type="http://schemas.microsoft.com/office/2007/relationships/hdphoto" Target="../media/hdphoto9.wdp"/><Relationship Id="rId23" Type="http://schemas.microsoft.com/office/2007/relationships/hdphoto" Target="../media/hdphoto13.wdp"/><Relationship Id="rId28" Type="http://schemas.openxmlformats.org/officeDocument/2006/relationships/image" Target="../media/image15.png"/><Relationship Id="rId36" Type="http://schemas.microsoft.com/office/2007/relationships/hdphoto" Target="../media/hdphoto20.wdp"/><Relationship Id="rId49" Type="http://schemas.openxmlformats.org/officeDocument/2006/relationships/image" Target="../media/image26.png"/><Relationship Id="rId10" Type="http://schemas.openxmlformats.org/officeDocument/2006/relationships/image" Target="../media/image9.png"/><Relationship Id="rId19" Type="http://schemas.openxmlformats.org/officeDocument/2006/relationships/image" Target="../media/image12.png"/><Relationship Id="rId31" Type="http://schemas.microsoft.com/office/2007/relationships/hdphoto" Target="../media/hdphoto18.wdp"/><Relationship Id="rId44" Type="http://schemas.microsoft.com/office/2007/relationships/hdphoto" Target="../media/hdphoto24.wdp"/><Relationship Id="rId52" Type="http://schemas.openxmlformats.org/officeDocument/2006/relationships/image" Target="../media/image2.gif"/><Relationship Id="rId4" Type="http://schemas.openxmlformats.org/officeDocument/2006/relationships/image" Target="../media/image6.png"/><Relationship Id="rId9" Type="http://schemas.microsoft.com/office/2007/relationships/hdphoto" Target="../media/hdphoto4.wdp"/><Relationship Id="rId14" Type="http://schemas.microsoft.com/office/2007/relationships/hdphoto" Target="../media/hdphoto8.wdp"/><Relationship Id="rId22" Type="http://schemas.openxmlformats.org/officeDocument/2006/relationships/image" Target="../media/image13.png"/><Relationship Id="rId27" Type="http://schemas.microsoft.com/office/2007/relationships/hdphoto" Target="../media/hdphoto16.wdp"/><Relationship Id="rId30" Type="http://schemas.openxmlformats.org/officeDocument/2006/relationships/image" Target="../media/image16.png"/><Relationship Id="rId35" Type="http://schemas.openxmlformats.org/officeDocument/2006/relationships/image" Target="../media/image19.png"/><Relationship Id="rId43" Type="http://schemas.openxmlformats.org/officeDocument/2006/relationships/image" Target="../media/image23.png"/><Relationship Id="rId48" Type="http://schemas.microsoft.com/office/2007/relationships/hdphoto" Target="../media/hdphoto26.wdp"/><Relationship Id="rId8" Type="http://schemas.openxmlformats.org/officeDocument/2006/relationships/image" Target="../media/image8.png"/><Relationship Id="rId51" Type="http://schemas.microsoft.com/office/2007/relationships/hdphoto" Target="../media/hdphoto28.wdp"/><Relationship Id="rId3" Type="http://schemas.microsoft.com/office/2007/relationships/hdphoto" Target="../media/hdphoto1.wdp"/><Relationship Id="rId12" Type="http://schemas.microsoft.com/office/2007/relationships/hdphoto" Target="../media/hdphoto6.wdp"/><Relationship Id="rId17" Type="http://schemas.openxmlformats.org/officeDocument/2006/relationships/image" Target="../media/image11.png"/><Relationship Id="rId25" Type="http://schemas.microsoft.com/office/2007/relationships/hdphoto" Target="../media/hdphoto15.wdp"/><Relationship Id="rId33" Type="http://schemas.openxmlformats.org/officeDocument/2006/relationships/image" Target="../media/image18.jpeg"/><Relationship Id="rId38" Type="http://schemas.microsoft.com/office/2007/relationships/hdphoto" Target="../media/hdphoto21.wdp"/><Relationship Id="rId46" Type="http://schemas.microsoft.com/office/2007/relationships/hdphoto" Target="../media/hdphoto25.wdp"/><Relationship Id="rId20" Type="http://schemas.microsoft.com/office/2007/relationships/hdphoto" Target="../media/hdphoto11.wdp"/><Relationship Id="rId41"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3786939" y="-14576"/>
            <a:ext cx="1511953" cy="307777"/>
          </a:xfrm>
          <a:prstGeom prst="rect">
            <a:avLst/>
          </a:prstGeom>
        </p:spPr>
        <p:txBody>
          <a:bodyPr wrap="none">
            <a:spAutoFit/>
          </a:bodyPr>
          <a:lstStyle/>
          <a:p>
            <a:pPr algn="ctr"/>
            <a:r>
              <a:rPr lang="en-US" sz="1400" b="1" dirty="0">
                <a:solidFill>
                  <a:srgbClr val="00B050"/>
                </a:solidFill>
                <a:latin typeface="Arial" panose="020B0604020202020204" pitchFamily="34" charset="0"/>
                <a:cs typeface="Arial" panose="020B0604020202020204" pitchFamily="34" charset="0"/>
              </a:rPr>
              <a:t>UNCLASSIFIED</a:t>
            </a:r>
          </a:p>
        </p:txBody>
      </p:sp>
      <p:sp>
        <p:nvSpPr>
          <p:cNvPr id="4" name="TextBox 3"/>
          <p:cNvSpPr txBox="1"/>
          <p:nvPr userDrawn="1"/>
        </p:nvSpPr>
        <p:spPr>
          <a:xfrm>
            <a:off x="1388125" y="3285213"/>
            <a:ext cx="64008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Wounded</a:t>
            </a:r>
            <a:r>
              <a:rPr lang="en-US" sz="3200" b="1" baseline="0" dirty="0">
                <a:latin typeface="Arial" panose="020B0604020202020204" pitchFamily="34" charset="0"/>
                <a:cs typeface="Arial" panose="020B0604020202020204" pitchFamily="34" charset="0"/>
              </a:rPr>
              <a:t> Warrior Regiment</a:t>
            </a:r>
          </a:p>
        </p:txBody>
      </p:sp>
      <p:sp>
        <p:nvSpPr>
          <p:cNvPr id="2" name="Rectangle 1"/>
          <p:cNvSpPr/>
          <p:nvPr userDrawn="1"/>
        </p:nvSpPr>
        <p:spPr>
          <a:xfrm>
            <a:off x="0" y="969484"/>
            <a:ext cx="9144000" cy="1454227"/>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912748"/>
            <a:ext cx="9144000" cy="45719"/>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419320"/>
            <a:ext cx="9144000" cy="45719"/>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771" y="476217"/>
            <a:ext cx="2688288" cy="2630972"/>
          </a:xfrm>
          <a:prstGeom prst="rect">
            <a:avLst/>
          </a:prstGeom>
        </p:spPr>
      </p:pic>
    </p:spTree>
    <p:extLst>
      <p:ext uri="{BB962C8B-B14F-4D97-AF65-F5344CB8AC3E}">
        <p14:creationId xmlns:p14="http://schemas.microsoft.com/office/powerpoint/2010/main" val="286212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18" name="Picture 2"/>
          <p:cNvPicPr>
            <a:picLocks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64008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txBox="1">
            <a:spLocks/>
          </p:cNvSpPr>
          <p:nvPr userDrawn="1"/>
        </p:nvSpPr>
        <p:spPr>
          <a:xfrm>
            <a:off x="6956950" y="6463225"/>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rgbClr val="BCBCBC"/>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659B6770-E3AB-4230-AF43-9047A49A4617}" type="slidenum">
              <a:rPr lang="en-US" smtClean="0"/>
              <a:pPr/>
              <a:t>‹#›</a:t>
            </a:fld>
            <a:endParaRPr lang="en-US" dirty="0"/>
          </a:p>
        </p:txBody>
      </p:sp>
      <p:pic>
        <p:nvPicPr>
          <p:cNvPr id="7" name="Picture 3"/>
          <p:cNvPicPr>
            <a:picLocks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rot="16200000">
            <a:off x="4163786" y="-4000500"/>
            <a:ext cx="81642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42426" y="81150"/>
            <a:ext cx="111477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userDrawn="1"/>
        </p:nvGrpSpPr>
        <p:grpSpPr>
          <a:xfrm>
            <a:off x="-70004" y="6466524"/>
            <a:ext cx="8307328" cy="365760"/>
            <a:chOff x="-70004" y="6466524"/>
            <a:chExt cx="8307328" cy="365760"/>
          </a:xfrm>
        </p:grpSpPr>
        <p:pic>
          <p:nvPicPr>
            <p:cNvPr id="10"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0004" y="6519567"/>
              <a:ext cx="4191355"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5358"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9152"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4015" y="6466524"/>
              <a:ext cx="364691"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descr="find_us_on_facebook.jpg"/>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871564" y="6466524"/>
              <a:ext cx="365760" cy="365760"/>
            </a:xfrm>
            <a:prstGeom prst="rect">
              <a:avLst/>
            </a:prstGeom>
            <a:noFill/>
            <a:ln w="9525">
              <a:noFill/>
              <a:miter lim="800000"/>
              <a:headEnd/>
              <a:tailEnd/>
            </a:ln>
          </p:spPr>
        </p:pic>
        <p:sp>
          <p:nvSpPr>
            <p:cNvPr id="15" name="TextBox 14"/>
            <p:cNvSpPr txBox="1"/>
            <p:nvPr userDrawn="1"/>
          </p:nvSpPr>
          <p:spPr>
            <a:xfrm>
              <a:off x="4002429" y="6534667"/>
              <a:ext cx="2374844" cy="253916"/>
            </a:xfrm>
            <a:prstGeom prst="rect">
              <a:avLst/>
            </a:prstGeom>
            <a:noFill/>
          </p:spPr>
          <p:txBody>
            <a:bodyPr wrap="square" rtlCol="0">
              <a:spAutoFit/>
            </a:bodyPr>
            <a:lstStyle/>
            <a:p>
              <a:pPr marL="119063" indent="-119063">
                <a:buFont typeface="Impact" panose="020B0806030902050204" pitchFamily="34" charset="0"/>
                <a:buChar char="-"/>
              </a:pPr>
              <a:r>
                <a:rPr lang="en-US" sz="1050" b="0" dirty="0">
                  <a:solidFill>
                    <a:srgbClr val="BCBCBC"/>
                  </a:solidFill>
                  <a:latin typeface="Impact" panose="020B0806030902050204" pitchFamily="34" charset="0"/>
                </a:rPr>
                <a:t>www.woundedwarriorregiment.com</a:t>
              </a:r>
            </a:p>
          </p:txBody>
        </p:sp>
      </p:grpSp>
      <p:pic>
        <p:nvPicPr>
          <p:cNvPr id="17" name="Picture 2"/>
          <p:cNvPicPr>
            <a:picLocks noChangeAspect="1" noChangeArrowheads="1"/>
          </p:cNvPicPr>
          <p:nvPr userDrawn="1"/>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1472535"/>
            <a:ext cx="4656615" cy="538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02200" y="274638"/>
            <a:ext cx="7589520" cy="640080"/>
          </a:xfrm>
        </p:spPr>
        <p:txBody>
          <a:bodyPr>
            <a:normAutofit/>
          </a:bodyPr>
          <a:lstStyle>
            <a:lvl1pPr algn="l">
              <a:defRPr sz="2600" b="1">
                <a:solidFill>
                  <a:srgbClr val="BCBCB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71614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p:cNvPicPr>
            <a:picLocks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64008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5"/>
          <p:cNvSpPr txBox="1">
            <a:spLocks/>
          </p:cNvSpPr>
          <p:nvPr userDrawn="1"/>
        </p:nvSpPr>
        <p:spPr>
          <a:xfrm>
            <a:off x="6956950" y="6463225"/>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rgbClr val="BCBCBC"/>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659B6770-E3AB-4230-AF43-9047A49A4617}" type="slidenum">
              <a:rPr lang="en-US" smtClean="0">
                <a:solidFill>
                  <a:srgbClr val="BCBCBC"/>
                </a:solidFill>
              </a:rPr>
              <a:pPr/>
              <a:t>‹#›</a:t>
            </a:fld>
            <a:endParaRPr lang="en-US" dirty="0">
              <a:solidFill>
                <a:srgbClr val="BCBCBC"/>
              </a:solidFill>
            </a:endParaRPr>
          </a:p>
        </p:txBody>
      </p:sp>
      <p:pic>
        <p:nvPicPr>
          <p:cNvPr id="12" name="Picture 3"/>
          <p:cNvPicPr>
            <a:picLocks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rot="16200000">
            <a:off x="4163786" y="-4000500"/>
            <a:ext cx="81642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42426" y="81150"/>
            <a:ext cx="111477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userDrawn="1"/>
        </p:nvGrpSpPr>
        <p:grpSpPr>
          <a:xfrm>
            <a:off x="-70004" y="6466524"/>
            <a:ext cx="8307328" cy="365760"/>
            <a:chOff x="-70004" y="6466524"/>
            <a:chExt cx="8307328" cy="365760"/>
          </a:xfrm>
        </p:grpSpPr>
        <p:pic>
          <p:nvPicPr>
            <p:cNvPr id="15"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0004" y="6519567"/>
              <a:ext cx="4191355"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5358"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9152"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4015" y="6466524"/>
              <a:ext cx="364691"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descr="find_us_on_facebook.jpg"/>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871564" y="6466524"/>
              <a:ext cx="365760" cy="365760"/>
            </a:xfrm>
            <a:prstGeom prst="rect">
              <a:avLst/>
            </a:prstGeom>
            <a:noFill/>
            <a:ln w="9525">
              <a:noFill/>
              <a:miter lim="800000"/>
              <a:headEnd/>
              <a:tailEnd/>
            </a:ln>
          </p:spPr>
        </p:pic>
        <p:sp>
          <p:nvSpPr>
            <p:cNvPr id="20" name="TextBox 19"/>
            <p:cNvSpPr txBox="1"/>
            <p:nvPr userDrawn="1"/>
          </p:nvSpPr>
          <p:spPr>
            <a:xfrm>
              <a:off x="4002429" y="6534667"/>
              <a:ext cx="2374844" cy="253916"/>
            </a:xfrm>
            <a:prstGeom prst="rect">
              <a:avLst/>
            </a:prstGeom>
            <a:noFill/>
          </p:spPr>
          <p:txBody>
            <a:bodyPr wrap="square" rtlCol="0">
              <a:spAutoFit/>
            </a:bodyPr>
            <a:lstStyle/>
            <a:p>
              <a:pPr marL="119063" indent="-119063">
                <a:buFont typeface="Impact" panose="020B0806030902050204" pitchFamily="34" charset="0"/>
                <a:buChar char="-"/>
              </a:pPr>
              <a:r>
                <a:rPr lang="en-US" sz="1050" b="0" dirty="0">
                  <a:solidFill>
                    <a:srgbClr val="BCBCBC"/>
                  </a:solidFill>
                  <a:latin typeface="Impact" panose="020B0806030902050204" pitchFamily="34" charset="0"/>
                </a:rPr>
                <a:t>www.woundedwarriorregiment.com</a:t>
              </a:r>
            </a:p>
          </p:txBody>
        </p:sp>
      </p:grpSp>
      <p:sp>
        <p:nvSpPr>
          <p:cNvPr id="2" name="Title 1"/>
          <p:cNvSpPr>
            <a:spLocks noGrp="1"/>
          </p:cNvSpPr>
          <p:nvPr>
            <p:ph type="title"/>
          </p:nvPr>
        </p:nvSpPr>
        <p:spPr>
          <a:xfrm>
            <a:off x="1478450" y="274638"/>
            <a:ext cx="7589520" cy="640080"/>
          </a:xfrm>
        </p:spPr>
        <p:txBody>
          <a:bodyPr>
            <a:normAutofit/>
          </a:bodyPr>
          <a:lstStyle>
            <a:lvl1pPr algn="l">
              <a:defRPr sz="2600" b="1">
                <a:solidFill>
                  <a:srgbClr val="BCBCB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22" name="Picture 2"/>
          <p:cNvPicPr>
            <a:picLocks noChangeAspect="1" noChangeArrowheads="1"/>
          </p:cNvPicPr>
          <p:nvPr userDrawn="1"/>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1472535"/>
            <a:ext cx="4656615" cy="538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482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3786939" y="-14576"/>
            <a:ext cx="1511953" cy="307777"/>
          </a:xfrm>
          <a:prstGeom prst="rect">
            <a:avLst/>
          </a:prstGeom>
        </p:spPr>
        <p:txBody>
          <a:bodyPr wrap="none">
            <a:spAutoFit/>
          </a:bodyPr>
          <a:lstStyle/>
          <a:p>
            <a:pPr algn="ctr"/>
            <a:r>
              <a:rPr lang="en-US" sz="1400" b="1" dirty="0">
                <a:solidFill>
                  <a:srgbClr val="00B050"/>
                </a:solidFill>
                <a:latin typeface="Arial" panose="020B0604020202020204" pitchFamily="34" charset="0"/>
                <a:cs typeface="Arial" panose="020B0604020202020204" pitchFamily="34" charset="0"/>
              </a:rPr>
              <a:t>UNCLASSIFIED</a:t>
            </a:r>
          </a:p>
        </p:txBody>
      </p:sp>
      <p:sp>
        <p:nvSpPr>
          <p:cNvPr id="4" name="TextBox 3"/>
          <p:cNvSpPr txBox="1"/>
          <p:nvPr userDrawn="1"/>
        </p:nvSpPr>
        <p:spPr>
          <a:xfrm>
            <a:off x="1388125" y="3285213"/>
            <a:ext cx="64008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Wounded</a:t>
            </a:r>
            <a:r>
              <a:rPr lang="en-US" sz="3200" b="1" baseline="0" dirty="0">
                <a:latin typeface="Arial" panose="020B0604020202020204" pitchFamily="34" charset="0"/>
                <a:cs typeface="Arial" panose="020B0604020202020204" pitchFamily="34" charset="0"/>
              </a:rPr>
              <a:t> Warrior Regiment</a:t>
            </a:r>
          </a:p>
        </p:txBody>
      </p:sp>
      <p:sp>
        <p:nvSpPr>
          <p:cNvPr id="2" name="Rectangle 1"/>
          <p:cNvSpPr/>
          <p:nvPr userDrawn="1"/>
        </p:nvSpPr>
        <p:spPr>
          <a:xfrm>
            <a:off x="0" y="969484"/>
            <a:ext cx="9144000" cy="1454227"/>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912748"/>
            <a:ext cx="9144000" cy="45719"/>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419320"/>
            <a:ext cx="9144000" cy="45719"/>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771" y="476217"/>
            <a:ext cx="2688288" cy="2630972"/>
          </a:xfrm>
          <a:prstGeom prst="rect">
            <a:avLst/>
          </a:prstGeom>
        </p:spPr>
      </p:pic>
    </p:spTree>
    <p:extLst>
      <p:ext uri="{BB962C8B-B14F-4D97-AF65-F5344CB8AC3E}">
        <p14:creationId xmlns:p14="http://schemas.microsoft.com/office/powerpoint/2010/main" val="188915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Slide Number Placeholder 5"/>
          <p:cNvSpPr txBox="1">
            <a:spLocks/>
          </p:cNvSpPr>
          <p:nvPr userDrawn="1"/>
        </p:nvSpPr>
        <p:spPr>
          <a:xfrm>
            <a:off x="0" y="6472919"/>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Arial"/>
              </a:rPr>
              <a:t>Slide </a:t>
            </a:r>
            <a:fld id="{083E985A-1240-7F4E-A786-0DB0F2A10259}" type="slidenum">
              <a:rPr kumimoji="0" lang="en-US" sz="10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Aria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feld 527"/>
          <p:cNvSpPr txBox="1"/>
          <p:nvPr userDrawn="1"/>
        </p:nvSpPr>
        <p:spPr bwMode="gray">
          <a:xfrm>
            <a:off x="1496931" y="393356"/>
            <a:ext cx="7826776" cy="363197"/>
          </a:xfrm>
          <a:prstGeom prst="rect">
            <a:avLst/>
          </a:prstGeom>
          <a:noFill/>
        </p:spPr>
        <p:txBody>
          <a:bodyPr wrap="square" lIns="72000" tIns="0" rIns="180000" bIns="0" rtlCol="0">
            <a:noAutofit/>
          </a:bodyPr>
          <a:lstStyle/>
          <a:p>
            <a:pPr>
              <a:lnSpc>
                <a:spcPct val="85000"/>
              </a:lnSpc>
              <a:spcAft>
                <a:spcPts val="300"/>
              </a:spcAft>
            </a:pPr>
            <a:endParaRPr lang="en-US" sz="2600" b="1" noProof="1">
              <a:solidFill>
                <a:srgbClr val="BCBCBC"/>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userDrawn="1"/>
        </p:nvSpPr>
        <p:spPr>
          <a:xfrm>
            <a:off x="1" y="0"/>
            <a:ext cx="9143999" cy="307777"/>
          </a:xfrm>
          <a:prstGeom prst="rect">
            <a:avLst/>
          </a:prstGeom>
          <a:noFill/>
        </p:spPr>
        <p:txBody>
          <a:bodyPr wrap="square" rtlCol="0">
            <a:spAutoFit/>
          </a:bodyPr>
          <a:lstStyle/>
          <a:p>
            <a:pPr algn="ctr"/>
            <a:r>
              <a:rPr lang="en-US" sz="1400" b="1" dirty="0">
                <a:solidFill>
                  <a:srgbClr val="00B050"/>
                </a:solidFill>
                <a:latin typeface="Arial"/>
                <a:cs typeface="Arial"/>
              </a:rPr>
              <a:t>UNCLASSIFIED</a:t>
            </a:r>
          </a:p>
        </p:txBody>
      </p:sp>
      <p:sp>
        <p:nvSpPr>
          <p:cNvPr id="5" name="Rectangle 4"/>
          <p:cNvSpPr/>
          <p:nvPr userDrawn="1"/>
        </p:nvSpPr>
        <p:spPr>
          <a:xfrm>
            <a:off x="0" y="393356"/>
            <a:ext cx="9144000" cy="587145"/>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latin typeface="Verdana"/>
              <a:cs typeface="Verdana"/>
            </a:endParaRPr>
          </a:p>
        </p:txBody>
      </p:sp>
      <p:pic>
        <p:nvPicPr>
          <p:cNvPr id="15" name="Picture 14"/>
          <p:cNvPicPr>
            <a:picLocks noChangeAspect="1"/>
          </p:cNvPicPr>
          <p:nvPr userDrawn="1"/>
        </p:nvPicPr>
        <p:blipFill>
          <a:blip r:embed="rId2"/>
          <a:stretch>
            <a:fillRect/>
          </a:stretch>
        </p:blipFill>
        <p:spPr>
          <a:xfrm>
            <a:off x="145398" y="113514"/>
            <a:ext cx="1171826" cy="1146827"/>
          </a:xfrm>
          <a:prstGeom prst="rect">
            <a:avLst/>
          </a:prstGeom>
        </p:spPr>
      </p:pic>
      <p:sp>
        <p:nvSpPr>
          <p:cNvPr id="7" name="TextBox 6"/>
          <p:cNvSpPr txBox="1"/>
          <p:nvPr userDrawn="1"/>
        </p:nvSpPr>
        <p:spPr>
          <a:xfrm>
            <a:off x="782198" y="473725"/>
            <a:ext cx="7645706" cy="492443"/>
          </a:xfrm>
          <a:prstGeom prst="rect">
            <a:avLst/>
          </a:prstGeom>
          <a:noFill/>
        </p:spPr>
        <p:txBody>
          <a:bodyPr wrap="square" rtlCol="0">
            <a:spAutoFit/>
          </a:bodyPr>
          <a:lstStyle/>
          <a:p>
            <a:pPr algn="ctr"/>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itle 22"/>
          <p:cNvSpPr>
            <a:spLocks noGrp="1"/>
          </p:cNvSpPr>
          <p:nvPr>
            <p:ph type="title"/>
          </p:nvPr>
        </p:nvSpPr>
        <p:spPr>
          <a:xfrm>
            <a:off x="1" y="393356"/>
            <a:ext cx="9144000" cy="587242"/>
          </a:xfrm>
          <a:prstGeom prst="rect">
            <a:avLst/>
          </a:prstGeom>
          <a:ln>
            <a:solidFill>
              <a:srgbClr val="FFFFFF">
                <a:alpha val="0"/>
              </a:srgbClr>
            </a:solidFill>
          </a:ln>
        </p:spPr>
        <p:txBody>
          <a:bodyPr anchor="ctr"/>
          <a:lstStyle>
            <a:lvl1pPr>
              <a:defRPr sz="2600" b="1">
                <a:solidFill>
                  <a:srgbClr val="FFFFFF"/>
                </a:solidFill>
                <a:latin typeface="Verdana"/>
                <a:cs typeface="Verdana"/>
              </a:defRPr>
            </a:lvl1pPr>
          </a:lstStyle>
          <a:p>
            <a:r>
              <a:rPr lang="en-US" dirty="0"/>
              <a:t>Click to edit Master title style</a:t>
            </a:r>
          </a:p>
        </p:txBody>
      </p:sp>
    </p:spTree>
    <p:extLst>
      <p:ext uri="{BB962C8B-B14F-4D97-AF65-F5344CB8AC3E}">
        <p14:creationId xmlns:p14="http://schemas.microsoft.com/office/powerpoint/2010/main" val="3748163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7" name="Textfeld 527"/>
          <p:cNvSpPr txBox="1"/>
          <p:nvPr userDrawn="1"/>
        </p:nvSpPr>
        <p:spPr bwMode="gray">
          <a:xfrm>
            <a:off x="1496931" y="393356"/>
            <a:ext cx="7826776" cy="363197"/>
          </a:xfrm>
          <a:prstGeom prst="rect">
            <a:avLst/>
          </a:prstGeom>
          <a:noFill/>
        </p:spPr>
        <p:txBody>
          <a:bodyPr wrap="square" lIns="72000" tIns="0" rIns="180000" bIns="0" rtlCol="0">
            <a:noAutofit/>
          </a:bodyPr>
          <a:lstStyle/>
          <a:p>
            <a:pPr>
              <a:lnSpc>
                <a:spcPct val="85000"/>
              </a:lnSpc>
              <a:spcAft>
                <a:spcPts val="300"/>
              </a:spcAft>
            </a:pPr>
            <a:endParaRPr lang="en-US" sz="2600" b="1" noProof="1">
              <a:solidFill>
                <a:srgbClr val="BCBCBC"/>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userDrawn="1"/>
        </p:nvSpPr>
        <p:spPr>
          <a:xfrm>
            <a:off x="1" y="0"/>
            <a:ext cx="9143999" cy="307777"/>
          </a:xfrm>
          <a:prstGeom prst="rect">
            <a:avLst/>
          </a:prstGeom>
          <a:noFill/>
        </p:spPr>
        <p:txBody>
          <a:bodyPr wrap="square" rtlCol="0">
            <a:spAutoFit/>
          </a:bodyPr>
          <a:lstStyle/>
          <a:p>
            <a:pPr algn="ctr"/>
            <a:r>
              <a:rPr lang="en-US" sz="1400" b="1" dirty="0">
                <a:solidFill>
                  <a:srgbClr val="00B050"/>
                </a:solidFill>
                <a:latin typeface="Arial"/>
                <a:cs typeface="Arial"/>
              </a:rPr>
              <a:t>UNCLASSIFIED</a:t>
            </a:r>
          </a:p>
        </p:txBody>
      </p:sp>
      <p:sp>
        <p:nvSpPr>
          <p:cNvPr id="5" name="Rectangle 4"/>
          <p:cNvSpPr/>
          <p:nvPr userDrawn="1"/>
        </p:nvSpPr>
        <p:spPr>
          <a:xfrm>
            <a:off x="0" y="393356"/>
            <a:ext cx="9144000" cy="587145"/>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latin typeface="Verdana"/>
              <a:cs typeface="Verdana"/>
            </a:endParaRPr>
          </a:p>
        </p:txBody>
      </p:sp>
      <p:pic>
        <p:nvPicPr>
          <p:cNvPr id="15" name="Picture 14"/>
          <p:cNvPicPr>
            <a:picLocks noChangeAspect="1"/>
          </p:cNvPicPr>
          <p:nvPr userDrawn="1"/>
        </p:nvPicPr>
        <p:blipFill>
          <a:blip r:embed="rId2"/>
          <a:stretch>
            <a:fillRect/>
          </a:stretch>
        </p:blipFill>
        <p:spPr>
          <a:xfrm>
            <a:off x="145398" y="113514"/>
            <a:ext cx="1171826" cy="1146827"/>
          </a:xfrm>
          <a:prstGeom prst="rect">
            <a:avLst/>
          </a:prstGeom>
        </p:spPr>
      </p:pic>
      <p:sp>
        <p:nvSpPr>
          <p:cNvPr id="7" name="TextBox 6"/>
          <p:cNvSpPr txBox="1"/>
          <p:nvPr userDrawn="1"/>
        </p:nvSpPr>
        <p:spPr>
          <a:xfrm>
            <a:off x="782198" y="473725"/>
            <a:ext cx="7645706" cy="492443"/>
          </a:xfrm>
          <a:prstGeom prst="rect">
            <a:avLst/>
          </a:prstGeom>
          <a:noFill/>
        </p:spPr>
        <p:txBody>
          <a:bodyPr wrap="square" rtlCol="0">
            <a:spAutoFit/>
          </a:bodyPr>
          <a:lstStyle/>
          <a:p>
            <a:pPr algn="ctr"/>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5"/>
          <p:cNvSpPr txBox="1">
            <a:spLocks/>
          </p:cNvSpPr>
          <p:nvPr userDrawn="1"/>
        </p:nvSpPr>
        <p:spPr>
          <a:xfrm>
            <a:off x="0" y="638064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Arial"/>
              </a:rPr>
              <a:t>Slide </a:t>
            </a:r>
            <a:fld id="{083E985A-1240-7F4E-A786-0DB0F2A10259}" type="slidenum">
              <a:rPr kumimoji="0" lang="en-US" sz="10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23158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227"/>
          <a:stretch/>
        </p:blipFill>
        <p:spPr>
          <a:xfrm>
            <a:off x="-20782" y="1005840"/>
            <a:ext cx="9164783" cy="5434408"/>
          </a:xfrm>
          <a:prstGeom prst="rect">
            <a:avLst/>
          </a:prstGeom>
        </p:spPr>
      </p:pic>
      <p:sp>
        <p:nvSpPr>
          <p:cNvPr id="17" name="Textfeld 527"/>
          <p:cNvSpPr txBox="1"/>
          <p:nvPr userDrawn="1"/>
        </p:nvSpPr>
        <p:spPr bwMode="gray">
          <a:xfrm>
            <a:off x="1496931" y="393356"/>
            <a:ext cx="7826776" cy="363197"/>
          </a:xfrm>
          <a:prstGeom prst="rect">
            <a:avLst/>
          </a:prstGeom>
          <a:noFill/>
        </p:spPr>
        <p:txBody>
          <a:bodyPr wrap="square" lIns="72000" tIns="0" rIns="180000" bIns="0" rtlCol="0">
            <a:noAutofit/>
          </a:bodyPr>
          <a:lstStyle/>
          <a:p>
            <a:pPr>
              <a:lnSpc>
                <a:spcPct val="85000"/>
              </a:lnSpc>
              <a:spcAft>
                <a:spcPts val="300"/>
              </a:spcAft>
            </a:pPr>
            <a:endParaRPr lang="en-US" sz="2600" b="1" noProof="1">
              <a:solidFill>
                <a:srgbClr val="BCBCBC"/>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userDrawn="1"/>
        </p:nvSpPr>
        <p:spPr>
          <a:xfrm>
            <a:off x="1" y="0"/>
            <a:ext cx="9143999" cy="307777"/>
          </a:xfrm>
          <a:prstGeom prst="rect">
            <a:avLst/>
          </a:prstGeom>
          <a:noFill/>
        </p:spPr>
        <p:txBody>
          <a:bodyPr wrap="square" rtlCol="0">
            <a:spAutoFit/>
          </a:bodyPr>
          <a:lstStyle/>
          <a:p>
            <a:pPr algn="ctr"/>
            <a:r>
              <a:rPr lang="en-US" sz="1400" b="1" dirty="0">
                <a:solidFill>
                  <a:srgbClr val="00B050"/>
                </a:solidFill>
                <a:latin typeface="Arial"/>
                <a:cs typeface="Arial"/>
              </a:rPr>
              <a:t>UNCLASSIFIED</a:t>
            </a:r>
          </a:p>
        </p:txBody>
      </p:sp>
      <p:sp>
        <p:nvSpPr>
          <p:cNvPr id="5" name="Rectangle 4"/>
          <p:cNvSpPr/>
          <p:nvPr userDrawn="1"/>
        </p:nvSpPr>
        <p:spPr>
          <a:xfrm>
            <a:off x="0" y="393356"/>
            <a:ext cx="9144000" cy="587145"/>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latin typeface="Verdana"/>
              <a:cs typeface="Verdana"/>
            </a:endParaRPr>
          </a:p>
        </p:txBody>
      </p:sp>
      <p:pic>
        <p:nvPicPr>
          <p:cNvPr id="15" name="Picture 14"/>
          <p:cNvPicPr>
            <a:picLocks noChangeAspect="1"/>
          </p:cNvPicPr>
          <p:nvPr userDrawn="1"/>
        </p:nvPicPr>
        <p:blipFill>
          <a:blip r:embed="rId3"/>
          <a:stretch>
            <a:fillRect/>
          </a:stretch>
        </p:blipFill>
        <p:spPr>
          <a:xfrm>
            <a:off x="145398" y="113514"/>
            <a:ext cx="1171826" cy="1146827"/>
          </a:xfrm>
          <a:prstGeom prst="rect">
            <a:avLst/>
          </a:prstGeom>
        </p:spPr>
      </p:pic>
      <p:sp>
        <p:nvSpPr>
          <p:cNvPr id="7" name="TextBox 6"/>
          <p:cNvSpPr txBox="1"/>
          <p:nvPr userDrawn="1"/>
        </p:nvSpPr>
        <p:spPr>
          <a:xfrm>
            <a:off x="782198" y="473725"/>
            <a:ext cx="7645706" cy="492443"/>
          </a:xfrm>
          <a:prstGeom prst="rect">
            <a:avLst/>
          </a:prstGeom>
          <a:noFill/>
        </p:spPr>
        <p:txBody>
          <a:bodyPr wrap="square" rtlCol="0">
            <a:spAutoFit/>
          </a:bodyPr>
          <a:lstStyle/>
          <a:p>
            <a:pPr algn="ctr"/>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5"/>
          <p:cNvSpPr txBox="1">
            <a:spLocks/>
          </p:cNvSpPr>
          <p:nvPr userDrawn="1"/>
        </p:nvSpPr>
        <p:spPr>
          <a:xfrm>
            <a:off x="0" y="638064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Arial"/>
              </a:rPr>
              <a:t>Slide </a:t>
            </a:r>
            <a:fld id="{083E985A-1240-7F4E-A786-0DB0F2A10259}" type="slidenum">
              <a:rPr kumimoji="0" lang="en-US" sz="10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1560437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060871"/>
            <a:ext cx="9143999" cy="5319770"/>
          </a:xfrm>
          <a:prstGeom prst="rect">
            <a:avLst/>
          </a:prstGeom>
        </p:spPr>
      </p:pic>
      <p:sp>
        <p:nvSpPr>
          <p:cNvPr id="17" name="Textfeld 527"/>
          <p:cNvSpPr txBox="1"/>
          <p:nvPr userDrawn="1"/>
        </p:nvSpPr>
        <p:spPr bwMode="gray">
          <a:xfrm>
            <a:off x="1496931" y="393356"/>
            <a:ext cx="7826776" cy="363197"/>
          </a:xfrm>
          <a:prstGeom prst="rect">
            <a:avLst/>
          </a:prstGeom>
          <a:noFill/>
        </p:spPr>
        <p:txBody>
          <a:bodyPr wrap="square" lIns="72000" tIns="0" rIns="180000" bIns="0" rtlCol="0">
            <a:noAutofit/>
          </a:bodyPr>
          <a:lstStyle/>
          <a:p>
            <a:pPr>
              <a:lnSpc>
                <a:spcPct val="85000"/>
              </a:lnSpc>
              <a:spcAft>
                <a:spcPts val="300"/>
              </a:spcAft>
            </a:pPr>
            <a:endParaRPr lang="en-US" sz="2600" b="1" noProof="1">
              <a:solidFill>
                <a:srgbClr val="BCBCBC"/>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userDrawn="1"/>
        </p:nvSpPr>
        <p:spPr>
          <a:xfrm>
            <a:off x="1" y="0"/>
            <a:ext cx="9143999" cy="307777"/>
          </a:xfrm>
          <a:prstGeom prst="rect">
            <a:avLst/>
          </a:prstGeom>
          <a:noFill/>
        </p:spPr>
        <p:txBody>
          <a:bodyPr wrap="square" rtlCol="0">
            <a:spAutoFit/>
          </a:bodyPr>
          <a:lstStyle/>
          <a:p>
            <a:pPr algn="ctr"/>
            <a:r>
              <a:rPr lang="en-US" sz="1400" b="1" dirty="0">
                <a:solidFill>
                  <a:srgbClr val="00B050"/>
                </a:solidFill>
                <a:latin typeface="Arial"/>
                <a:cs typeface="Arial"/>
              </a:rPr>
              <a:t>UNCLASSIFIED</a:t>
            </a:r>
          </a:p>
        </p:txBody>
      </p:sp>
      <p:sp>
        <p:nvSpPr>
          <p:cNvPr id="5" name="Rectangle 4"/>
          <p:cNvSpPr/>
          <p:nvPr userDrawn="1"/>
        </p:nvSpPr>
        <p:spPr>
          <a:xfrm>
            <a:off x="0" y="393356"/>
            <a:ext cx="9144000" cy="587145"/>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latin typeface="Verdana"/>
              <a:cs typeface="Verdana"/>
            </a:endParaRPr>
          </a:p>
        </p:txBody>
      </p:sp>
      <p:pic>
        <p:nvPicPr>
          <p:cNvPr id="15" name="Picture 14"/>
          <p:cNvPicPr>
            <a:picLocks noChangeAspect="1"/>
          </p:cNvPicPr>
          <p:nvPr userDrawn="1"/>
        </p:nvPicPr>
        <p:blipFill>
          <a:blip r:embed="rId3"/>
          <a:stretch>
            <a:fillRect/>
          </a:stretch>
        </p:blipFill>
        <p:spPr>
          <a:xfrm>
            <a:off x="145398" y="113514"/>
            <a:ext cx="1171826" cy="1146827"/>
          </a:xfrm>
          <a:prstGeom prst="rect">
            <a:avLst/>
          </a:prstGeom>
        </p:spPr>
      </p:pic>
      <p:sp>
        <p:nvSpPr>
          <p:cNvPr id="7" name="TextBox 6"/>
          <p:cNvSpPr txBox="1"/>
          <p:nvPr userDrawn="1"/>
        </p:nvSpPr>
        <p:spPr>
          <a:xfrm>
            <a:off x="782198" y="473725"/>
            <a:ext cx="7645706" cy="492443"/>
          </a:xfrm>
          <a:prstGeom prst="rect">
            <a:avLst/>
          </a:prstGeom>
          <a:noFill/>
        </p:spPr>
        <p:txBody>
          <a:bodyPr wrap="square" rtlCol="0">
            <a:spAutoFit/>
          </a:bodyPr>
          <a:lstStyle/>
          <a:p>
            <a:pPr algn="ctr"/>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5"/>
          <p:cNvSpPr txBox="1">
            <a:spLocks/>
          </p:cNvSpPr>
          <p:nvPr userDrawn="1"/>
        </p:nvSpPr>
        <p:spPr>
          <a:xfrm>
            <a:off x="0" y="638064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Arial"/>
              </a:rPr>
              <a:t>Slide </a:t>
            </a:r>
            <a:fld id="{083E985A-1240-7F4E-A786-0DB0F2A10259}" type="slidenum">
              <a:rPr kumimoji="0" lang="en-US" sz="10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4046458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7" name="Textfeld 527"/>
          <p:cNvSpPr txBox="1"/>
          <p:nvPr userDrawn="1"/>
        </p:nvSpPr>
        <p:spPr bwMode="gray">
          <a:xfrm>
            <a:off x="1496931" y="393356"/>
            <a:ext cx="7826776" cy="363197"/>
          </a:xfrm>
          <a:prstGeom prst="rect">
            <a:avLst/>
          </a:prstGeom>
          <a:noFill/>
        </p:spPr>
        <p:txBody>
          <a:bodyPr wrap="square" lIns="72000" tIns="0" rIns="180000" bIns="0" rtlCol="0">
            <a:noAutofit/>
          </a:bodyPr>
          <a:lstStyle/>
          <a:p>
            <a:pPr>
              <a:lnSpc>
                <a:spcPct val="85000"/>
              </a:lnSpc>
              <a:spcAft>
                <a:spcPts val="300"/>
              </a:spcAft>
            </a:pPr>
            <a:endParaRPr lang="en-US" sz="2600" b="1" noProof="1">
              <a:solidFill>
                <a:srgbClr val="BCBCBC"/>
              </a:solidFill>
              <a:latin typeface="Arial" panose="020B0604020202020204" pitchFamily="34" charset="0"/>
              <a:ea typeface="Verdana" panose="020B0604030504040204" pitchFamily="34" charset="0"/>
              <a:cs typeface="Arial" panose="020B0604020202020204" pitchFamily="34" charset="0"/>
            </a:endParaRPr>
          </a:p>
        </p:txBody>
      </p:sp>
      <p:sp>
        <p:nvSpPr>
          <p:cNvPr id="2" name="TextBox 1"/>
          <p:cNvSpPr txBox="1"/>
          <p:nvPr userDrawn="1"/>
        </p:nvSpPr>
        <p:spPr>
          <a:xfrm>
            <a:off x="1" y="0"/>
            <a:ext cx="9143999" cy="307777"/>
          </a:xfrm>
          <a:prstGeom prst="rect">
            <a:avLst/>
          </a:prstGeom>
          <a:noFill/>
        </p:spPr>
        <p:txBody>
          <a:bodyPr wrap="square" rtlCol="0">
            <a:spAutoFit/>
          </a:bodyPr>
          <a:lstStyle/>
          <a:p>
            <a:pPr algn="ctr"/>
            <a:r>
              <a:rPr lang="en-US" sz="1400" b="1" dirty="0">
                <a:solidFill>
                  <a:srgbClr val="00B050"/>
                </a:solidFill>
                <a:latin typeface="Arial" panose="020B0604020202020204" pitchFamily="34" charset="0"/>
                <a:cs typeface="Arial" panose="020B0604020202020204" pitchFamily="34" charset="0"/>
              </a:rPr>
              <a:t>UNCLASSIFIED</a:t>
            </a:r>
          </a:p>
        </p:txBody>
      </p:sp>
      <p:sp>
        <p:nvSpPr>
          <p:cNvPr id="5" name="Rectangle 4"/>
          <p:cNvSpPr/>
          <p:nvPr userDrawn="1"/>
        </p:nvSpPr>
        <p:spPr>
          <a:xfrm>
            <a:off x="0" y="393356"/>
            <a:ext cx="9144000" cy="587145"/>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a:xfrm>
            <a:off x="782198" y="473725"/>
            <a:ext cx="7645706" cy="492443"/>
          </a:xfrm>
          <a:prstGeom prst="rect">
            <a:avLst/>
          </a:prstGeom>
          <a:noFill/>
        </p:spPr>
        <p:txBody>
          <a:bodyPr wrap="square" rtlCol="0">
            <a:spAutoFit/>
          </a:bodyPr>
          <a:lstStyle/>
          <a:p>
            <a:pPr algn="ctr"/>
            <a:endParaRPr lang="en-US" sz="26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3" name="Slide Number Placeholder 5"/>
          <p:cNvSpPr txBox="1">
            <a:spLocks/>
          </p:cNvSpPr>
          <p:nvPr userDrawn="1"/>
        </p:nvSpPr>
        <p:spPr>
          <a:xfrm>
            <a:off x="0" y="638064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Slide </a:t>
            </a:r>
            <a:fld id="{083E985A-1240-7F4E-A786-0DB0F2A10259}"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nvGrpSpPr>
          <p:cNvPr id="10" name="Group 9"/>
          <p:cNvGrpSpPr/>
          <p:nvPr userDrawn="1"/>
        </p:nvGrpSpPr>
        <p:grpSpPr>
          <a:xfrm>
            <a:off x="-54547" y="881249"/>
            <a:ext cx="9189258" cy="5514967"/>
            <a:chOff x="-78090" y="667804"/>
            <a:chExt cx="12293050" cy="5577652"/>
          </a:xfrm>
        </p:grpSpPr>
        <p:sp>
          <p:nvSpPr>
            <p:cNvPr id="11" name="Rectangle 10"/>
            <p:cNvSpPr/>
            <p:nvPr/>
          </p:nvSpPr>
          <p:spPr>
            <a:xfrm>
              <a:off x="0" y="848972"/>
              <a:ext cx="12214960" cy="1330490"/>
            </a:xfrm>
            <a:prstGeom prst="rect">
              <a:avLst/>
            </a:prstGeom>
            <a:gradFill flip="none" rotWithShape="1">
              <a:gsLst>
                <a:gs pos="0">
                  <a:srgbClr val="5DBEFF">
                    <a:alpha val="56000"/>
                  </a:srgbClr>
                </a:gs>
                <a:gs pos="36000">
                  <a:srgbClr val="FFFFFF">
                    <a:alpha val="56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2" name="Round Same Side Corner Rectangle 14"/>
            <p:cNvSpPr/>
            <p:nvPr/>
          </p:nvSpPr>
          <p:spPr>
            <a:xfrm>
              <a:off x="-5119" y="1469424"/>
              <a:ext cx="12195532" cy="4644474"/>
            </a:xfrm>
            <a:custGeom>
              <a:avLst/>
              <a:gdLst>
                <a:gd name="connsiteX0" fmla="*/ 595606 w 9144000"/>
                <a:gd name="connsiteY0" fmla="*/ 0 h 3573566"/>
                <a:gd name="connsiteX1" fmla="*/ 8548394 w 9144000"/>
                <a:gd name="connsiteY1" fmla="*/ 0 h 3573566"/>
                <a:gd name="connsiteX2" fmla="*/ 9144000 w 9144000"/>
                <a:gd name="connsiteY2" fmla="*/ 595606 h 3573566"/>
                <a:gd name="connsiteX3" fmla="*/ 9144000 w 9144000"/>
                <a:gd name="connsiteY3" fmla="*/ 3573566 h 3573566"/>
                <a:gd name="connsiteX4" fmla="*/ 9144000 w 9144000"/>
                <a:gd name="connsiteY4" fmla="*/ 3573566 h 3573566"/>
                <a:gd name="connsiteX5" fmla="*/ 0 w 9144000"/>
                <a:gd name="connsiteY5" fmla="*/ 3573566 h 3573566"/>
                <a:gd name="connsiteX6" fmla="*/ 0 w 9144000"/>
                <a:gd name="connsiteY6" fmla="*/ 3573566 h 3573566"/>
                <a:gd name="connsiteX7" fmla="*/ 0 w 9144000"/>
                <a:gd name="connsiteY7" fmla="*/ 595606 h 3573566"/>
                <a:gd name="connsiteX8" fmla="*/ 595606 w 9144000"/>
                <a:gd name="connsiteY8" fmla="*/ 0 h 3573566"/>
                <a:gd name="connsiteX0" fmla="*/ 595606 w 9144000"/>
                <a:gd name="connsiteY0" fmla="*/ 125336 h 3698902"/>
                <a:gd name="connsiteX1" fmla="*/ 8347863 w 9144000"/>
                <a:gd name="connsiteY1" fmla="*/ 0 h 3698902"/>
                <a:gd name="connsiteX2" fmla="*/ 9144000 w 9144000"/>
                <a:gd name="connsiteY2" fmla="*/ 720942 h 3698902"/>
                <a:gd name="connsiteX3" fmla="*/ 9144000 w 9144000"/>
                <a:gd name="connsiteY3" fmla="*/ 3698902 h 3698902"/>
                <a:gd name="connsiteX4" fmla="*/ 9144000 w 9144000"/>
                <a:gd name="connsiteY4" fmla="*/ 3698902 h 3698902"/>
                <a:gd name="connsiteX5" fmla="*/ 0 w 9144000"/>
                <a:gd name="connsiteY5" fmla="*/ 3698902 h 3698902"/>
                <a:gd name="connsiteX6" fmla="*/ 0 w 9144000"/>
                <a:gd name="connsiteY6" fmla="*/ 3698902 h 3698902"/>
                <a:gd name="connsiteX7" fmla="*/ 0 w 9144000"/>
                <a:gd name="connsiteY7" fmla="*/ 720942 h 3698902"/>
                <a:gd name="connsiteX8" fmla="*/ 595606 w 9144000"/>
                <a:gd name="connsiteY8" fmla="*/ 125336 h 3698902"/>
                <a:gd name="connsiteX0" fmla="*/ 595606 w 9144000"/>
                <a:gd name="connsiteY0" fmla="*/ 192182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595606 w 9144000"/>
                <a:gd name="connsiteY8" fmla="*/ 192182 h 3765748"/>
                <a:gd name="connsiteX0" fmla="*/ 595606 w 9144000"/>
                <a:gd name="connsiteY0" fmla="*/ 192182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595606 w 9144000"/>
                <a:gd name="connsiteY8" fmla="*/ 192182 h 3765748"/>
                <a:gd name="connsiteX0" fmla="*/ 595606 w 9144000"/>
                <a:gd name="connsiteY0" fmla="*/ 192182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595606 w 9144000"/>
                <a:gd name="connsiteY8" fmla="*/ 192182 h 3765748"/>
                <a:gd name="connsiteX0" fmla="*/ 1314175 w 9144000"/>
                <a:gd name="connsiteY0" fmla="*/ 259028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1314175 w 9144000"/>
                <a:gd name="connsiteY8" fmla="*/ 259028 h 3765748"/>
                <a:gd name="connsiteX0" fmla="*/ 1314175 w 9144000"/>
                <a:gd name="connsiteY0" fmla="*/ 259028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944166 w 9144000"/>
                <a:gd name="connsiteY8" fmla="*/ 392721 h 3765748"/>
                <a:gd name="connsiteX9" fmla="*/ 1314175 w 9144000"/>
                <a:gd name="connsiteY9" fmla="*/ 259028 h 3765748"/>
                <a:gd name="connsiteX0" fmla="*/ 1314175 w 9144000"/>
                <a:gd name="connsiteY0" fmla="*/ 259028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643370 w 9144000"/>
                <a:gd name="connsiteY8" fmla="*/ 359298 h 3765748"/>
                <a:gd name="connsiteX9" fmla="*/ 1314175 w 9144000"/>
                <a:gd name="connsiteY9" fmla="*/ 259028 h 3765748"/>
                <a:gd name="connsiteX0" fmla="*/ 1314175 w 9144000"/>
                <a:gd name="connsiteY0" fmla="*/ 259028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543104 w 9144000"/>
                <a:gd name="connsiteY8" fmla="*/ 350942 h 3765748"/>
                <a:gd name="connsiteX9" fmla="*/ 1314175 w 9144000"/>
                <a:gd name="connsiteY9" fmla="*/ 259028 h 3765748"/>
                <a:gd name="connsiteX0" fmla="*/ 1314175 w 9144000"/>
                <a:gd name="connsiteY0" fmla="*/ 259028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476260 w 9144000"/>
                <a:gd name="connsiteY8" fmla="*/ 350942 h 3765748"/>
                <a:gd name="connsiteX9" fmla="*/ 1314175 w 9144000"/>
                <a:gd name="connsiteY9" fmla="*/ 259028 h 3765748"/>
                <a:gd name="connsiteX0" fmla="*/ 1314175 w 9144000"/>
                <a:gd name="connsiteY0" fmla="*/ 280814 h 3787534"/>
                <a:gd name="connsiteX1" fmla="*/ 5648287 w 9144000"/>
                <a:gd name="connsiteY1" fmla="*/ 305882 h 3787534"/>
                <a:gd name="connsiteX2" fmla="*/ 8339508 w 9144000"/>
                <a:gd name="connsiteY2" fmla="*/ 21786 h 3787534"/>
                <a:gd name="connsiteX3" fmla="*/ 9144000 w 9144000"/>
                <a:gd name="connsiteY3" fmla="*/ 809574 h 3787534"/>
                <a:gd name="connsiteX4" fmla="*/ 9144000 w 9144000"/>
                <a:gd name="connsiteY4" fmla="*/ 3787534 h 3787534"/>
                <a:gd name="connsiteX5" fmla="*/ 9144000 w 9144000"/>
                <a:gd name="connsiteY5" fmla="*/ 3787534 h 3787534"/>
                <a:gd name="connsiteX6" fmla="*/ 0 w 9144000"/>
                <a:gd name="connsiteY6" fmla="*/ 3787534 h 3787534"/>
                <a:gd name="connsiteX7" fmla="*/ 0 w 9144000"/>
                <a:gd name="connsiteY7" fmla="*/ 3787534 h 3787534"/>
                <a:gd name="connsiteX8" fmla="*/ 0 w 9144000"/>
                <a:gd name="connsiteY8" fmla="*/ 809574 h 3787534"/>
                <a:gd name="connsiteX9" fmla="*/ 476260 w 9144000"/>
                <a:gd name="connsiteY9" fmla="*/ 372728 h 3787534"/>
                <a:gd name="connsiteX10" fmla="*/ 1314175 w 9144000"/>
                <a:gd name="connsiteY10" fmla="*/ 280814 h 3787534"/>
                <a:gd name="connsiteX0" fmla="*/ 1314175 w 9144000"/>
                <a:gd name="connsiteY0" fmla="*/ 280814 h 3787534"/>
                <a:gd name="connsiteX1" fmla="*/ 5648287 w 9144000"/>
                <a:gd name="connsiteY1" fmla="*/ 305882 h 3787534"/>
                <a:gd name="connsiteX2" fmla="*/ 8339508 w 9144000"/>
                <a:gd name="connsiteY2" fmla="*/ 21786 h 3787534"/>
                <a:gd name="connsiteX3" fmla="*/ 9144000 w 9144000"/>
                <a:gd name="connsiteY3" fmla="*/ 809574 h 3787534"/>
                <a:gd name="connsiteX4" fmla="*/ 9144000 w 9144000"/>
                <a:gd name="connsiteY4" fmla="*/ 3787534 h 3787534"/>
                <a:gd name="connsiteX5" fmla="*/ 9144000 w 9144000"/>
                <a:gd name="connsiteY5" fmla="*/ 3787534 h 3787534"/>
                <a:gd name="connsiteX6" fmla="*/ 0 w 9144000"/>
                <a:gd name="connsiteY6" fmla="*/ 3787534 h 3787534"/>
                <a:gd name="connsiteX7" fmla="*/ 0 w 9144000"/>
                <a:gd name="connsiteY7" fmla="*/ 3787534 h 3787534"/>
                <a:gd name="connsiteX8" fmla="*/ 0 w 9144000"/>
                <a:gd name="connsiteY8" fmla="*/ 809574 h 3787534"/>
                <a:gd name="connsiteX9" fmla="*/ 476260 w 9144000"/>
                <a:gd name="connsiteY9" fmla="*/ 372728 h 3787534"/>
                <a:gd name="connsiteX10" fmla="*/ 1314175 w 9144000"/>
                <a:gd name="connsiteY10" fmla="*/ 280814 h 3787534"/>
                <a:gd name="connsiteX0" fmla="*/ 1314175 w 9144000"/>
                <a:gd name="connsiteY0" fmla="*/ 280814 h 3787534"/>
                <a:gd name="connsiteX1" fmla="*/ 5648287 w 9144000"/>
                <a:gd name="connsiteY1" fmla="*/ 305882 h 3787534"/>
                <a:gd name="connsiteX2" fmla="*/ 8339508 w 9144000"/>
                <a:gd name="connsiteY2" fmla="*/ 21786 h 3787534"/>
                <a:gd name="connsiteX3" fmla="*/ 9144000 w 9144000"/>
                <a:gd name="connsiteY3" fmla="*/ 809574 h 3787534"/>
                <a:gd name="connsiteX4" fmla="*/ 9144000 w 9144000"/>
                <a:gd name="connsiteY4" fmla="*/ 3787534 h 3787534"/>
                <a:gd name="connsiteX5" fmla="*/ 9144000 w 9144000"/>
                <a:gd name="connsiteY5" fmla="*/ 3787534 h 3787534"/>
                <a:gd name="connsiteX6" fmla="*/ 0 w 9144000"/>
                <a:gd name="connsiteY6" fmla="*/ 3787534 h 3787534"/>
                <a:gd name="connsiteX7" fmla="*/ 0 w 9144000"/>
                <a:gd name="connsiteY7" fmla="*/ 3787534 h 3787534"/>
                <a:gd name="connsiteX8" fmla="*/ 0 w 9144000"/>
                <a:gd name="connsiteY8" fmla="*/ 809574 h 3787534"/>
                <a:gd name="connsiteX9" fmla="*/ 476260 w 9144000"/>
                <a:gd name="connsiteY9" fmla="*/ 372728 h 3787534"/>
                <a:gd name="connsiteX10" fmla="*/ 1314175 w 9144000"/>
                <a:gd name="connsiteY10" fmla="*/ 280814 h 3787534"/>
                <a:gd name="connsiteX0" fmla="*/ 1314175 w 9144000"/>
                <a:gd name="connsiteY0" fmla="*/ 280814 h 3787534"/>
                <a:gd name="connsiteX1" fmla="*/ 5648287 w 9144000"/>
                <a:gd name="connsiteY1" fmla="*/ 305882 h 3787534"/>
                <a:gd name="connsiteX2" fmla="*/ 8339508 w 9144000"/>
                <a:gd name="connsiteY2" fmla="*/ 21786 h 3787534"/>
                <a:gd name="connsiteX3" fmla="*/ 9144000 w 9144000"/>
                <a:gd name="connsiteY3" fmla="*/ 809574 h 3787534"/>
                <a:gd name="connsiteX4" fmla="*/ 9144000 w 9144000"/>
                <a:gd name="connsiteY4" fmla="*/ 3787534 h 3787534"/>
                <a:gd name="connsiteX5" fmla="*/ 9144000 w 9144000"/>
                <a:gd name="connsiteY5" fmla="*/ 3787534 h 3787534"/>
                <a:gd name="connsiteX6" fmla="*/ 0 w 9144000"/>
                <a:gd name="connsiteY6" fmla="*/ 3787534 h 3787534"/>
                <a:gd name="connsiteX7" fmla="*/ 0 w 9144000"/>
                <a:gd name="connsiteY7" fmla="*/ 3787534 h 3787534"/>
                <a:gd name="connsiteX8" fmla="*/ 0 w 9144000"/>
                <a:gd name="connsiteY8" fmla="*/ 809574 h 3787534"/>
                <a:gd name="connsiteX9" fmla="*/ 476260 w 9144000"/>
                <a:gd name="connsiteY9" fmla="*/ 372728 h 3787534"/>
                <a:gd name="connsiteX10" fmla="*/ 1314175 w 9144000"/>
                <a:gd name="connsiteY10" fmla="*/ 280814 h 3787534"/>
                <a:gd name="connsiteX0" fmla="*/ 1314175 w 9144000"/>
                <a:gd name="connsiteY0" fmla="*/ 91800 h 3598520"/>
                <a:gd name="connsiteX1" fmla="*/ 5648287 w 9144000"/>
                <a:gd name="connsiteY1" fmla="*/ 116868 h 3598520"/>
                <a:gd name="connsiteX2" fmla="*/ 8172399 w 9144000"/>
                <a:gd name="connsiteY2" fmla="*/ 41666 h 3598520"/>
                <a:gd name="connsiteX3" fmla="*/ 9144000 w 9144000"/>
                <a:gd name="connsiteY3" fmla="*/ 620560 h 3598520"/>
                <a:gd name="connsiteX4" fmla="*/ 9144000 w 9144000"/>
                <a:gd name="connsiteY4" fmla="*/ 3598520 h 3598520"/>
                <a:gd name="connsiteX5" fmla="*/ 9144000 w 9144000"/>
                <a:gd name="connsiteY5" fmla="*/ 3598520 h 3598520"/>
                <a:gd name="connsiteX6" fmla="*/ 0 w 9144000"/>
                <a:gd name="connsiteY6" fmla="*/ 3598520 h 3598520"/>
                <a:gd name="connsiteX7" fmla="*/ 0 w 9144000"/>
                <a:gd name="connsiteY7" fmla="*/ 3598520 h 3598520"/>
                <a:gd name="connsiteX8" fmla="*/ 0 w 9144000"/>
                <a:gd name="connsiteY8" fmla="*/ 620560 h 3598520"/>
                <a:gd name="connsiteX9" fmla="*/ 476260 w 9144000"/>
                <a:gd name="connsiteY9" fmla="*/ 183714 h 3598520"/>
                <a:gd name="connsiteX10" fmla="*/ 1314175 w 9144000"/>
                <a:gd name="connsiteY10" fmla="*/ 91800 h 3598520"/>
                <a:gd name="connsiteX0" fmla="*/ 1314175 w 9144000"/>
                <a:gd name="connsiteY0" fmla="*/ 91800 h 3598520"/>
                <a:gd name="connsiteX1" fmla="*/ 5648287 w 9144000"/>
                <a:gd name="connsiteY1" fmla="*/ 116868 h 3598520"/>
                <a:gd name="connsiteX2" fmla="*/ 8172399 w 9144000"/>
                <a:gd name="connsiteY2" fmla="*/ 41666 h 3598520"/>
                <a:gd name="connsiteX3" fmla="*/ 9144000 w 9144000"/>
                <a:gd name="connsiteY3" fmla="*/ 620560 h 3598520"/>
                <a:gd name="connsiteX4" fmla="*/ 9144000 w 9144000"/>
                <a:gd name="connsiteY4" fmla="*/ 3598520 h 3598520"/>
                <a:gd name="connsiteX5" fmla="*/ 9144000 w 9144000"/>
                <a:gd name="connsiteY5" fmla="*/ 3598520 h 3598520"/>
                <a:gd name="connsiteX6" fmla="*/ 0 w 9144000"/>
                <a:gd name="connsiteY6" fmla="*/ 3598520 h 3598520"/>
                <a:gd name="connsiteX7" fmla="*/ 0 w 9144000"/>
                <a:gd name="connsiteY7" fmla="*/ 3598520 h 3598520"/>
                <a:gd name="connsiteX8" fmla="*/ 0 w 9144000"/>
                <a:gd name="connsiteY8" fmla="*/ 620560 h 3598520"/>
                <a:gd name="connsiteX9" fmla="*/ 417772 w 9144000"/>
                <a:gd name="connsiteY9" fmla="*/ 158646 h 3598520"/>
                <a:gd name="connsiteX10" fmla="*/ 1314175 w 9144000"/>
                <a:gd name="connsiteY10" fmla="*/ 91800 h 3598520"/>
                <a:gd name="connsiteX0" fmla="*/ 1314175 w 9144000"/>
                <a:gd name="connsiteY0" fmla="*/ 91800 h 3598520"/>
                <a:gd name="connsiteX1" fmla="*/ 5648287 w 9144000"/>
                <a:gd name="connsiteY1" fmla="*/ 116868 h 3598520"/>
                <a:gd name="connsiteX2" fmla="*/ 8172399 w 9144000"/>
                <a:gd name="connsiteY2" fmla="*/ 41666 h 3598520"/>
                <a:gd name="connsiteX3" fmla="*/ 9144000 w 9144000"/>
                <a:gd name="connsiteY3" fmla="*/ 620560 h 3598520"/>
                <a:gd name="connsiteX4" fmla="*/ 9144000 w 9144000"/>
                <a:gd name="connsiteY4" fmla="*/ 3598520 h 3598520"/>
                <a:gd name="connsiteX5" fmla="*/ 9144000 w 9144000"/>
                <a:gd name="connsiteY5" fmla="*/ 3598520 h 3598520"/>
                <a:gd name="connsiteX6" fmla="*/ 0 w 9144000"/>
                <a:gd name="connsiteY6" fmla="*/ 3598520 h 3598520"/>
                <a:gd name="connsiteX7" fmla="*/ 0 w 9144000"/>
                <a:gd name="connsiteY7" fmla="*/ 3598520 h 3598520"/>
                <a:gd name="connsiteX8" fmla="*/ 0 w 9144000"/>
                <a:gd name="connsiteY8" fmla="*/ 620560 h 3598520"/>
                <a:gd name="connsiteX9" fmla="*/ 392705 w 9144000"/>
                <a:gd name="connsiteY9" fmla="*/ 133578 h 3598520"/>
                <a:gd name="connsiteX10" fmla="*/ 1314175 w 9144000"/>
                <a:gd name="connsiteY10" fmla="*/ 91800 h 3598520"/>
                <a:gd name="connsiteX0" fmla="*/ 1314175 w 9144000"/>
                <a:gd name="connsiteY0" fmla="*/ 91800 h 3598520"/>
                <a:gd name="connsiteX1" fmla="*/ 5648287 w 9144000"/>
                <a:gd name="connsiteY1" fmla="*/ 116868 h 3598520"/>
                <a:gd name="connsiteX2" fmla="*/ 8172399 w 9144000"/>
                <a:gd name="connsiteY2" fmla="*/ 41666 h 3598520"/>
                <a:gd name="connsiteX3" fmla="*/ 9144000 w 9144000"/>
                <a:gd name="connsiteY3" fmla="*/ 620560 h 3598520"/>
                <a:gd name="connsiteX4" fmla="*/ 9144000 w 9144000"/>
                <a:gd name="connsiteY4" fmla="*/ 3598520 h 3598520"/>
                <a:gd name="connsiteX5" fmla="*/ 9144000 w 9144000"/>
                <a:gd name="connsiteY5" fmla="*/ 3598520 h 3598520"/>
                <a:gd name="connsiteX6" fmla="*/ 0 w 9144000"/>
                <a:gd name="connsiteY6" fmla="*/ 3598520 h 3598520"/>
                <a:gd name="connsiteX7" fmla="*/ 0 w 9144000"/>
                <a:gd name="connsiteY7" fmla="*/ 3598520 h 3598520"/>
                <a:gd name="connsiteX8" fmla="*/ 0 w 9144000"/>
                <a:gd name="connsiteY8" fmla="*/ 620560 h 3598520"/>
                <a:gd name="connsiteX9" fmla="*/ 392705 w 9144000"/>
                <a:gd name="connsiteY9" fmla="*/ 133578 h 3598520"/>
                <a:gd name="connsiteX10" fmla="*/ 1314175 w 9144000"/>
                <a:gd name="connsiteY10" fmla="*/ 91800 h 3598520"/>
                <a:gd name="connsiteX0" fmla="*/ 1322530 w 9152355"/>
                <a:gd name="connsiteY0" fmla="*/ 91800 h 3598520"/>
                <a:gd name="connsiteX1" fmla="*/ 5656642 w 9152355"/>
                <a:gd name="connsiteY1" fmla="*/ 116868 h 3598520"/>
                <a:gd name="connsiteX2" fmla="*/ 8180754 w 9152355"/>
                <a:gd name="connsiteY2" fmla="*/ 41666 h 3598520"/>
                <a:gd name="connsiteX3" fmla="*/ 9152355 w 9152355"/>
                <a:gd name="connsiteY3" fmla="*/ 620560 h 3598520"/>
                <a:gd name="connsiteX4" fmla="*/ 9152355 w 9152355"/>
                <a:gd name="connsiteY4" fmla="*/ 3598520 h 3598520"/>
                <a:gd name="connsiteX5" fmla="*/ 9152355 w 9152355"/>
                <a:gd name="connsiteY5" fmla="*/ 3598520 h 3598520"/>
                <a:gd name="connsiteX6" fmla="*/ 8355 w 9152355"/>
                <a:gd name="connsiteY6" fmla="*/ 3598520 h 3598520"/>
                <a:gd name="connsiteX7" fmla="*/ 8355 w 9152355"/>
                <a:gd name="connsiteY7" fmla="*/ 3598520 h 3598520"/>
                <a:gd name="connsiteX8" fmla="*/ 0 w 9152355"/>
                <a:gd name="connsiteY8" fmla="*/ 294685 h 3598520"/>
                <a:gd name="connsiteX9" fmla="*/ 401060 w 9152355"/>
                <a:gd name="connsiteY9" fmla="*/ 133578 h 3598520"/>
                <a:gd name="connsiteX10" fmla="*/ 1322530 w 9152355"/>
                <a:gd name="connsiteY10" fmla="*/ 91800 h 3598520"/>
                <a:gd name="connsiteX0" fmla="*/ 1322530 w 9152355"/>
                <a:gd name="connsiteY0" fmla="*/ 98305 h 3605025"/>
                <a:gd name="connsiteX1" fmla="*/ 5656642 w 9152355"/>
                <a:gd name="connsiteY1" fmla="*/ 123373 h 3605025"/>
                <a:gd name="connsiteX2" fmla="*/ 8180754 w 9152355"/>
                <a:gd name="connsiteY2" fmla="*/ 48171 h 3605025"/>
                <a:gd name="connsiteX3" fmla="*/ 9152355 w 9152355"/>
                <a:gd name="connsiteY3" fmla="*/ 627065 h 3605025"/>
                <a:gd name="connsiteX4" fmla="*/ 9152355 w 9152355"/>
                <a:gd name="connsiteY4" fmla="*/ 3605025 h 3605025"/>
                <a:gd name="connsiteX5" fmla="*/ 9152355 w 9152355"/>
                <a:gd name="connsiteY5" fmla="*/ 3605025 h 3605025"/>
                <a:gd name="connsiteX6" fmla="*/ 8355 w 9152355"/>
                <a:gd name="connsiteY6" fmla="*/ 3605025 h 3605025"/>
                <a:gd name="connsiteX7" fmla="*/ 8355 w 9152355"/>
                <a:gd name="connsiteY7" fmla="*/ 3605025 h 3605025"/>
                <a:gd name="connsiteX8" fmla="*/ 0 w 9152355"/>
                <a:gd name="connsiteY8" fmla="*/ 301190 h 3605025"/>
                <a:gd name="connsiteX9" fmla="*/ 242309 w 9152355"/>
                <a:gd name="connsiteY9" fmla="*/ 156796 h 3605025"/>
                <a:gd name="connsiteX10" fmla="*/ 401060 w 9152355"/>
                <a:gd name="connsiteY10" fmla="*/ 140083 h 3605025"/>
                <a:gd name="connsiteX11" fmla="*/ 1322530 w 9152355"/>
                <a:gd name="connsiteY11" fmla="*/ 98305 h 3605025"/>
                <a:gd name="connsiteX0" fmla="*/ 1322530 w 9152355"/>
                <a:gd name="connsiteY0" fmla="*/ 138279 h 3644999"/>
                <a:gd name="connsiteX1" fmla="*/ 5656642 w 9152355"/>
                <a:gd name="connsiteY1" fmla="*/ 163347 h 3644999"/>
                <a:gd name="connsiteX2" fmla="*/ 8180754 w 9152355"/>
                <a:gd name="connsiteY2" fmla="*/ 88145 h 3644999"/>
                <a:gd name="connsiteX3" fmla="*/ 9152355 w 9152355"/>
                <a:gd name="connsiteY3" fmla="*/ 667039 h 3644999"/>
                <a:gd name="connsiteX4" fmla="*/ 9152355 w 9152355"/>
                <a:gd name="connsiteY4" fmla="*/ 3644999 h 3644999"/>
                <a:gd name="connsiteX5" fmla="*/ 9152355 w 9152355"/>
                <a:gd name="connsiteY5" fmla="*/ 3644999 h 3644999"/>
                <a:gd name="connsiteX6" fmla="*/ 8355 w 9152355"/>
                <a:gd name="connsiteY6" fmla="*/ 3644999 h 3644999"/>
                <a:gd name="connsiteX7" fmla="*/ 8355 w 9152355"/>
                <a:gd name="connsiteY7" fmla="*/ 3644999 h 3644999"/>
                <a:gd name="connsiteX8" fmla="*/ 0 w 9152355"/>
                <a:gd name="connsiteY8" fmla="*/ 341164 h 3644999"/>
                <a:gd name="connsiteX9" fmla="*/ 242309 w 9152355"/>
                <a:gd name="connsiteY9" fmla="*/ 196770 h 3644999"/>
                <a:gd name="connsiteX10" fmla="*/ 401060 w 9152355"/>
                <a:gd name="connsiteY10" fmla="*/ 180057 h 3644999"/>
                <a:gd name="connsiteX11" fmla="*/ 1322530 w 9152355"/>
                <a:gd name="connsiteY11" fmla="*/ 138279 h 3644999"/>
                <a:gd name="connsiteX0" fmla="*/ 1322530 w 9152355"/>
                <a:gd name="connsiteY0" fmla="*/ 167266 h 3673986"/>
                <a:gd name="connsiteX1" fmla="*/ 5656642 w 9152355"/>
                <a:gd name="connsiteY1" fmla="*/ 192334 h 3673986"/>
                <a:gd name="connsiteX2" fmla="*/ 8180754 w 9152355"/>
                <a:gd name="connsiteY2" fmla="*/ 117132 h 3673986"/>
                <a:gd name="connsiteX3" fmla="*/ 9152355 w 9152355"/>
                <a:gd name="connsiteY3" fmla="*/ 696026 h 3673986"/>
                <a:gd name="connsiteX4" fmla="*/ 9152355 w 9152355"/>
                <a:gd name="connsiteY4" fmla="*/ 3673986 h 3673986"/>
                <a:gd name="connsiteX5" fmla="*/ 9152355 w 9152355"/>
                <a:gd name="connsiteY5" fmla="*/ 3673986 h 3673986"/>
                <a:gd name="connsiteX6" fmla="*/ 8355 w 9152355"/>
                <a:gd name="connsiteY6" fmla="*/ 3673986 h 3673986"/>
                <a:gd name="connsiteX7" fmla="*/ 8355 w 9152355"/>
                <a:gd name="connsiteY7" fmla="*/ 3673986 h 3673986"/>
                <a:gd name="connsiteX8" fmla="*/ 0 w 9152355"/>
                <a:gd name="connsiteY8" fmla="*/ 370151 h 3673986"/>
                <a:gd name="connsiteX9" fmla="*/ 292441 w 9152355"/>
                <a:gd name="connsiteY9" fmla="*/ 158911 h 3673986"/>
                <a:gd name="connsiteX10" fmla="*/ 401060 w 9152355"/>
                <a:gd name="connsiteY10" fmla="*/ 209044 h 3673986"/>
                <a:gd name="connsiteX11" fmla="*/ 1322530 w 9152355"/>
                <a:gd name="connsiteY11" fmla="*/ 167266 h 3673986"/>
                <a:gd name="connsiteX0" fmla="*/ 1322530 w 9152355"/>
                <a:gd name="connsiteY0" fmla="*/ 167266 h 3673986"/>
                <a:gd name="connsiteX1" fmla="*/ 5656642 w 9152355"/>
                <a:gd name="connsiteY1" fmla="*/ 192334 h 3673986"/>
                <a:gd name="connsiteX2" fmla="*/ 8180754 w 9152355"/>
                <a:gd name="connsiteY2" fmla="*/ 117132 h 3673986"/>
                <a:gd name="connsiteX3" fmla="*/ 9152355 w 9152355"/>
                <a:gd name="connsiteY3" fmla="*/ 696026 h 3673986"/>
                <a:gd name="connsiteX4" fmla="*/ 9152355 w 9152355"/>
                <a:gd name="connsiteY4" fmla="*/ 3673986 h 3673986"/>
                <a:gd name="connsiteX5" fmla="*/ 9152355 w 9152355"/>
                <a:gd name="connsiteY5" fmla="*/ 3673986 h 3673986"/>
                <a:gd name="connsiteX6" fmla="*/ 8355 w 9152355"/>
                <a:gd name="connsiteY6" fmla="*/ 3673986 h 3673986"/>
                <a:gd name="connsiteX7" fmla="*/ 8355 w 9152355"/>
                <a:gd name="connsiteY7" fmla="*/ 3673986 h 3673986"/>
                <a:gd name="connsiteX8" fmla="*/ 0 w 9152355"/>
                <a:gd name="connsiteY8" fmla="*/ 370151 h 3673986"/>
                <a:gd name="connsiteX9" fmla="*/ 292441 w 9152355"/>
                <a:gd name="connsiteY9" fmla="*/ 158911 h 3673986"/>
                <a:gd name="connsiteX10" fmla="*/ 919099 w 9152355"/>
                <a:gd name="connsiteY10" fmla="*/ 75351 h 3673986"/>
                <a:gd name="connsiteX11" fmla="*/ 1322530 w 9152355"/>
                <a:gd name="connsiteY11" fmla="*/ 167266 h 3673986"/>
                <a:gd name="connsiteX0" fmla="*/ 1322530 w 9152355"/>
                <a:gd name="connsiteY0" fmla="*/ 224101 h 3730821"/>
                <a:gd name="connsiteX1" fmla="*/ 5656642 w 9152355"/>
                <a:gd name="connsiteY1" fmla="*/ 249169 h 3730821"/>
                <a:gd name="connsiteX2" fmla="*/ 8180754 w 9152355"/>
                <a:gd name="connsiteY2" fmla="*/ 173967 h 3730821"/>
                <a:gd name="connsiteX3" fmla="*/ 9152355 w 9152355"/>
                <a:gd name="connsiteY3" fmla="*/ 752861 h 3730821"/>
                <a:gd name="connsiteX4" fmla="*/ 9152355 w 9152355"/>
                <a:gd name="connsiteY4" fmla="*/ 3730821 h 3730821"/>
                <a:gd name="connsiteX5" fmla="*/ 9152355 w 9152355"/>
                <a:gd name="connsiteY5" fmla="*/ 3730821 h 3730821"/>
                <a:gd name="connsiteX6" fmla="*/ 8355 w 9152355"/>
                <a:gd name="connsiteY6" fmla="*/ 3730821 h 3730821"/>
                <a:gd name="connsiteX7" fmla="*/ 8355 w 9152355"/>
                <a:gd name="connsiteY7" fmla="*/ 3730821 h 3730821"/>
                <a:gd name="connsiteX8" fmla="*/ 0 w 9152355"/>
                <a:gd name="connsiteY8" fmla="*/ 426986 h 3730821"/>
                <a:gd name="connsiteX9" fmla="*/ 367640 w 9152355"/>
                <a:gd name="connsiteY9" fmla="*/ 107121 h 3730821"/>
                <a:gd name="connsiteX10" fmla="*/ 919099 w 9152355"/>
                <a:gd name="connsiteY10" fmla="*/ 132186 h 3730821"/>
                <a:gd name="connsiteX11" fmla="*/ 1322530 w 9152355"/>
                <a:gd name="connsiteY11" fmla="*/ 224101 h 3730821"/>
                <a:gd name="connsiteX0" fmla="*/ 1372663 w 9202488"/>
                <a:gd name="connsiteY0" fmla="*/ 220677 h 3727397"/>
                <a:gd name="connsiteX1" fmla="*/ 5706775 w 9202488"/>
                <a:gd name="connsiteY1" fmla="*/ 245745 h 3727397"/>
                <a:gd name="connsiteX2" fmla="*/ 8230887 w 9202488"/>
                <a:gd name="connsiteY2" fmla="*/ 170543 h 3727397"/>
                <a:gd name="connsiteX3" fmla="*/ 9202488 w 9202488"/>
                <a:gd name="connsiteY3" fmla="*/ 749437 h 3727397"/>
                <a:gd name="connsiteX4" fmla="*/ 9202488 w 9202488"/>
                <a:gd name="connsiteY4" fmla="*/ 3727397 h 3727397"/>
                <a:gd name="connsiteX5" fmla="*/ 9202488 w 9202488"/>
                <a:gd name="connsiteY5" fmla="*/ 3727397 h 3727397"/>
                <a:gd name="connsiteX6" fmla="*/ 58488 w 9202488"/>
                <a:gd name="connsiteY6" fmla="*/ 3727397 h 3727397"/>
                <a:gd name="connsiteX7" fmla="*/ 58488 w 9202488"/>
                <a:gd name="connsiteY7" fmla="*/ 3727397 h 3727397"/>
                <a:gd name="connsiteX8" fmla="*/ 0 w 9202488"/>
                <a:gd name="connsiteY8" fmla="*/ 431918 h 3727397"/>
                <a:gd name="connsiteX9" fmla="*/ 417773 w 9202488"/>
                <a:gd name="connsiteY9" fmla="*/ 103697 h 3727397"/>
                <a:gd name="connsiteX10" fmla="*/ 969232 w 9202488"/>
                <a:gd name="connsiteY10" fmla="*/ 128762 h 3727397"/>
                <a:gd name="connsiteX11" fmla="*/ 1372663 w 9202488"/>
                <a:gd name="connsiteY11" fmla="*/ 220677 h 3727397"/>
                <a:gd name="connsiteX0" fmla="*/ 1330885 w 9160710"/>
                <a:gd name="connsiteY0" fmla="*/ 220677 h 3727397"/>
                <a:gd name="connsiteX1" fmla="*/ 5664997 w 9160710"/>
                <a:gd name="connsiteY1" fmla="*/ 245745 h 3727397"/>
                <a:gd name="connsiteX2" fmla="*/ 8189109 w 9160710"/>
                <a:gd name="connsiteY2" fmla="*/ 170543 h 3727397"/>
                <a:gd name="connsiteX3" fmla="*/ 9160710 w 9160710"/>
                <a:gd name="connsiteY3" fmla="*/ 749437 h 3727397"/>
                <a:gd name="connsiteX4" fmla="*/ 9160710 w 9160710"/>
                <a:gd name="connsiteY4" fmla="*/ 3727397 h 3727397"/>
                <a:gd name="connsiteX5" fmla="*/ 9160710 w 9160710"/>
                <a:gd name="connsiteY5" fmla="*/ 3727397 h 3727397"/>
                <a:gd name="connsiteX6" fmla="*/ 16710 w 9160710"/>
                <a:gd name="connsiteY6" fmla="*/ 3727397 h 3727397"/>
                <a:gd name="connsiteX7" fmla="*/ 16710 w 9160710"/>
                <a:gd name="connsiteY7" fmla="*/ 3727397 h 3727397"/>
                <a:gd name="connsiteX8" fmla="*/ 0 w 9160710"/>
                <a:gd name="connsiteY8" fmla="*/ 431918 h 3727397"/>
                <a:gd name="connsiteX9" fmla="*/ 375995 w 9160710"/>
                <a:gd name="connsiteY9" fmla="*/ 103697 h 3727397"/>
                <a:gd name="connsiteX10" fmla="*/ 927454 w 9160710"/>
                <a:gd name="connsiteY10" fmla="*/ 128762 h 3727397"/>
                <a:gd name="connsiteX11" fmla="*/ 1330885 w 9160710"/>
                <a:gd name="connsiteY11" fmla="*/ 220677 h 3727397"/>
                <a:gd name="connsiteX0" fmla="*/ 1330903 w 9160728"/>
                <a:gd name="connsiteY0" fmla="*/ 145319 h 3652039"/>
                <a:gd name="connsiteX1" fmla="*/ 5665015 w 9160728"/>
                <a:gd name="connsiteY1" fmla="*/ 170387 h 3652039"/>
                <a:gd name="connsiteX2" fmla="*/ 8189127 w 9160728"/>
                <a:gd name="connsiteY2" fmla="*/ 95185 h 3652039"/>
                <a:gd name="connsiteX3" fmla="*/ 9160728 w 9160728"/>
                <a:gd name="connsiteY3" fmla="*/ 674079 h 3652039"/>
                <a:gd name="connsiteX4" fmla="*/ 9160728 w 9160728"/>
                <a:gd name="connsiteY4" fmla="*/ 3652039 h 3652039"/>
                <a:gd name="connsiteX5" fmla="*/ 9160728 w 9160728"/>
                <a:gd name="connsiteY5" fmla="*/ 3652039 h 3652039"/>
                <a:gd name="connsiteX6" fmla="*/ 16728 w 9160728"/>
                <a:gd name="connsiteY6" fmla="*/ 3652039 h 3652039"/>
                <a:gd name="connsiteX7" fmla="*/ 16728 w 9160728"/>
                <a:gd name="connsiteY7" fmla="*/ 3652039 h 3652039"/>
                <a:gd name="connsiteX8" fmla="*/ 18 w 9160728"/>
                <a:gd name="connsiteY8" fmla="*/ 356560 h 3652039"/>
                <a:gd name="connsiteX9" fmla="*/ 376013 w 9160728"/>
                <a:gd name="connsiteY9" fmla="*/ 28339 h 3652039"/>
                <a:gd name="connsiteX10" fmla="*/ 927472 w 9160728"/>
                <a:gd name="connsiteY10" fmla="*/ 53404 h 3652039"/>
                <a:gd name="connsiteX11" fmla="*/ 1330903 w 9160728"/>
                <a:gd name="connsiteY11" fmla="*/ 145319 h 3652039"/>
                <a:gd name="connsiteX0" fmla="*/ 1773742 w 9160728"/>
                <a:gd name="connsiteY0" fmla="*/ 187098 h 3652039"/>
                <a:gd name="connsiteX1" fmla="*/ 5665015 w 9160728"/>
                <a:gd name="connsiteY1" fmla="*/ 170387 h 3652039"/>
                <a:gd name="connsiteX2" fmla="*/ 8189127 w 9160728"/>
                <a:gd name="connsiteY2" fmla="*/ 95185 h 3652039"/>
                <a:gd name="connsiteX3" fmla="*/ 9160728 w 9160728"/>
                <a:gd name="connsiteY3" fmla="*/ 674079 h 3652039"/>
                <a:gd name="connsiteX4" fmla="*/ 9160728 w 9160728"/>
                <a:gd name="connsiteY4" fmla="*/ 3652039 h 3652039"/>
                <a:gd name="connsiteX5" fmla="*/ 9160728 w 9160728"/>
                <a:gd name="connsiteY5" fmla="*/ 3652039 h 3652039"/>
                <a:gd name="connsiteX6" fmla="*/ 16728 w 9160728"/>
                <a:gd name="connsiteY6" fmla="*/ 3652039 h 3652039"/>
                <a:gd name="connsiteX7" fmla="*/ 16728 w 9160728"/>
                <a:gd name="connsiteY7" fmla="*/ 3652039 h 3652039"/>
                <a:gd name="connsiteX8" fmla="*/ 18 w 9160728"/>
                <a:gd name="connsiteY8" fmla="*/ 356560 h 3652039"/>
                <a:gd name="connsiteX9" fmla="*/ 376013 w 9160728"/>
                <a:gd name="connsiteY9" fmla="*/ 28339 h 3652039"/>
                <a:gd name="connsiteX10" fmla="*/ 927472 w 9160728"/>
                <a:gd name="connsiteY10" fmla="*/ 53404 h 3652039"/>
                <a:gd name="connsiteX11" fmla="*/ 1773742 w 9160728"/>
                <a:gd name="connsiteY11" fmla="*/ 187098 h 3652039"/>
                <a:gd name="connsiteX0" fmla="*/ 1773736 w 9160722"/>
                <a:gd name="connsiteY0" fmla="*/ 142111 h 3607052"/>
                <a:gd name="connsiteX1" fmla="*/ 5665009 w 9160722"/>
                <a:gd name="connsiteY1" fmla="*/ 125400 h 3607052"/>
                <a:gd name="connsiteX2" fmla="*/ 8189121 w 9160722"/>
                <a:gd name="connsiteY2" fmla="*/ 50198 h 3607052"/>
                <a:gd name="connsiteX3" fmla="*/ 9160722 w 9160722"/>
                <a:gd name="connsiteY3" fmla="*/ 629092 h 3607052"/>
                <a:gd name="connsiteX4" fmla="*/ 9160722 w 9160722"/>
                <a:gd name="connsiteY4" fmla="*/ 3607052 h 3607052"/>
                <a:gd name="connsiteX5" fmla="*/ 9160722 w 9160722"/>
                <a:gd name="connsiteY5" fmla="*/ 3607052 h 3607052"/>
                <a:gd name="connsiteX6" fmla="*/ 16722 w 9160722"/>
                <a:gd name="connsiteY6" fmla="*/ 3607052 h 3607052"/>
                <a:gd name="connsiteX7" fmla="*/ 16722 w 9160722"/>
                <a:gd name="connsiteY7" fmla="*/ 3607052 h 3607052"/>
                <a:gd name="connsiteX8" fmla="*/ 12 w 9160722"/>
                <a:gd name="connsiteY8" fmla="*/ 311573 h 3607052"/>
                <a:gd name="connsiteX9" fmla="*/ 559827 w 9160722"/>
                <a:gd name="connsiteY9" fmla="*/ 33486 h 3607052"/>
                <a:gd name="connsiteX10" fmla="*/ 927466 w 9160722"/>
                <a:gd name="connsiteY10" fmla="*/ 8417 h 3607052"/>
                <a:gd name="connsiteX11" fmla="*/ 1773736 w 9160722"/>
                <a:gd name="connsiteY11" fmla="*/ 142111 h 36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0722" h="3607052">
                  <a:moveTo>
                    <a:pt x="1773736" y="142111"/>
                  </a:moveTo>
                  <a:cubicBezTo>
                    <a:pt x="2635740" y="103117"/>
                    <a:pt x="4552609" y="-57035"/>
                    <a:pt x="5665009" y="125400"/>
                  </a:cubicBezTo>
                  <a:cubicBezTo>
                    <a:pt x="6835898" y="82229"/>
                    <a:pt x="7606502" y="-61603"/>
                    <a:pt x="8189121" y="50198"/>
                  </a:cubicBezTo>
                  <a:cubicBezTo>
                    <a:pt x="8518065" y="50198"/>
                    <a:pt x="9160722" y="300148"/>
                    <a:pt x="9160722" y="629092"/>
                  </a:cubicBezTo>
                  <a:lnTo>
                    <a:pt x="9160722" y="3607052"/>
                  </a:lnTo>
                  <a:lnTo>
                    <a:pt x="9160722" y="3607052"/>
                  </a:lnTo>
                  <a:lnTo>
                    <a:pt x="16722" y="3607052"/>
                  </a:lnTo>
                  <a:lnTo>
                    <a:pt x="16722" y="3607052"/>
                  </a:lnTo>
                  <a:lnTo>
                    <a:pt x="12" y="311573"/>
                  </a:lnTo>
                  <a:cubicBezTo>
                    <a:pt x="-2773" y="90596"/>
                    <a:pt x="501339" y="-73356"/>
                    <a:pt x="559827" y="33486"/>
                  </a:cubicBezTo>
                  <a:cubicBezTo>
                    <a:pt x="626670" y="6635"/>
                    <a:pt x="730718" y="-4116"/>
                    <a:pt x="927466" y="8417"/>
                  </a:cubicBezTo>
                  <a:lnTo>
                    <a:pt x="1773736" y="142111"/>
                  </a:lnTo>
                  <a:close/>
                </a:path>
              </a:pathLst>
            </a:custGeom>
            <a:gradFill flip="none" rotWithShape="1">
              <a:gsLst>
                <a:gs pos="2000">
                  <a:srgbClr val="008000">
                    <a:alpha val="76000"/>
                  </a:srgbClr>
                </a:gs>
                <a:gs pos="76000">
                  <a:srgbClr val="FFFFFF">
                    <a:alpha val="76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4" name="Curved Right Arrow 13"/>
            <p:cNvSpPr/>
            <p:nvPr/>
          </p:nvSpPr>
          <p:spPr>
            <a:xfrm rot="21134987">
              <a:off x="572063" y="2417751"/>
              <a:ext cx="1418537" cy="3558248"/>
            </a:xfrm>
            <a:prstGeom prst="curvedRightArrow">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latin typeface="Arial" panose="020B0604020202020204" pitchFamily="34" charset="0"/>
                <a:cs typeface="Arial" panose="020B0604020202020204" pitchFamily="34" charset="0"/>
              </a:endParaRPr>
            </a:p>
          </p:txBody>
        </p:sp>
        <p:sp>
          <p:nvSpPr>
            <p:cNvPr id="16" name="Oval 15"/>
            <p:cNvSpPr/>
            <p:nvPr/>
          </p:nvSpPr>
          <p:spPr>
            <a:xfrm>
              <a:off x="1512035" y="1830627"/>
              <a:ext cx="848071" cy="631568"/>
            </a:xfrm>
            <a:prstGeom prst="ellipse">
              <a:avLst/>
            </a:prstGeom>
            <a:solidFill>
              <a:schemeClr val="bg1"/>
            </a:solidFill>
            <a:ln>
              <a:solidFill>
                <a:schemeClr val="bg1">
                  <a:lumMod val="75000"/>
                </a:schemeClr>
              </a:solid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18" name="Group 17"/>
            <p:cNvGrpSpPr/>
            <p:nvPr/>
          </p:nvGrpSpPr>
          <p:grpSpPr>
            <a:xfrm>
              <a:off x="1831251" y="1433513"/>
              <a:ext cx="285614" cy="631748"/>
              <a:chOff x="1874810" y="1303501"/>
              <a:chExt cx="1072929" cy="2373207"/>
            </a:xfrm>
          </p:grpSpPr>
          <p:sp>
            <p:nvSpPr>
              <p:cNvPr id="260" name="Oval 259"/>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61"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19" name="Right Arrow 17"/>
            <p:cNvSpPr/>
            <p:nvPr/>
          </p:nvSpPr>
          <p:spPr>
            <a:xfrm rot="21058167">
              <a:off x="2233804" y="1940910"/>
              <a:ext cx="1560813" cy="514278"/>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FFFFFF"/>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0" name="Oval 19"/>
            <p:cNvSpPr/>
            <p:nvPr/>
          </p:nvSpPr>
          <p:spPr>
            <a:xfrm>
              <a:off x="3724596" y="1845675"/>
              <a:ext cx="764745"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21" name="Group 20"/>
            <p:cNvGrpSpPr/>
            <p:nvPr/>
          </p:nvGrpSpPr>
          <p:grpSpPr>
            <a:xfrm>
              <a:off x="3665313" y="1477780"/>
              <a:ext cx="257552" cy="631748"/>
              <a:chOff x="1874810" y="1303501"/>
              <a:chExt cx="1072929" cy="2373207"/>
            </a:xfrm>
          </p:grpSpPr>
          <p:sp>
            <p:nvSpPr>
              <p:cNvPr id="258" name="Oval 257"/>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9"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22" name="Right Arrow 17"/>
            <p:cNvSpPr/>
            <p:nvPr/>
          </p:nvSpPr>
          <p:spPr>
            <a:xfrm rot="20589741">
              <a:off x="4297659" y="1851216"/>
              <a:ext cx="2633413" cy="371507"/>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23" name="Group 22"/>
            <p:cNvGrpSpPr/>
            <p:nvPr/>
          </p:nvGrpSpPr>
          <p:grpSpPr>
            <a:xfrm flipH="1">
              <a:off x="3953469" y="1448560"/>
              <a:ext cx="285614" cy="631748"/>
              <a:chOff x="1874810" y="1303501"/>
              <a:chExt cx="1072929" cy="2373207"/>
            </a:xfrm>
          </p:grpSpPr>
          <p:sp>
            <p:nvSpPr>
              <p:cNvPr id="256" name="Oval 255"/>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7"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4" name="Group 23"/>
            <p:cNvGrpSpPr/>
            <p:nvPr/>
          </p:nvGrpSpPr>
          <p:grpSpPr>
            <a:xfrm flipH="1">
              <a:off x="4245894" y="1529801"/>
              <a:ext cx="285614" cy="631748"/>
              <a:chOff x="1874810" y="1303501"/>
              <a:chExt cx="1072929" cy="2373207"/>
            </a:xfrm>
          </p:grpSpPr>
          <p:sp>
            <p:nvSpPr>
              <p:cNvPr id="254" name="Oval 253"/>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5"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5" name="Group 24"/>
            <p:cNvGrpSpPr/>
            <p:nvPr/>
          </p:nvGrpSpPr>
          <p:grpSpPr>
            <a:xfrm flipH="1">
              <a:off x="4072624" y="1595886"/>
              <a:ext cx="285614" cy="631748"/>
              <a:chOff x="1874810" y="1303501"/>
              <a:chExt cx="1072929" cy="2373207"/>
            </a:xfrm>
          </p:grpSpPr>
          <p:sp>
            <p:nvSpPr>
              <p:cNvPr id="252" name="Oval 251"/>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3"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26" name="Oval Callout 25"/>
            <p:cNvSpPr/>
            <p:nvPr/>
          </p:nvSpPr>
          <p:spPr>
            <a:xfrm>
              <a:off x="4092539" y="1009591"/>
              <a:ext cx="1091466" cy="406007"/>
            </a:xfrm>
            <a:prstGeom prst="wedgeEllipseCallou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Arial" panose="020B0604020202020204" pitchFamily="34" charset="0"/>
                  <a:cs typeface="Arial" panose="020B0604020202020204" pitchFamily="34" charset="0"/>
                </a:rPr>
                <a:t>Care Team</a:t>
              </a:r>
            </a:p>
          </p:txBody>
        </p:sp>
        <p:sp>
          <p:nvSpPr>
            <p:cNvPr id="27" name="Diamond 26"/>
            <p:cNvSpPr/>
            <p:nvPr/>
          </p:nvSpPr>
          <p:spPr>
            <a:xfrm>
              <a:off x="1006776" y="1415597"/>
              <a:ext cx="667656" cy="724778"/>
            </a:xfrm>
            <a:prstGeom prst="diamond">
              <a:avLst/>
            </a:prstGeom>
            <a:solidFill>
              <a:srgbClr val="EDB6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899636" y="1546259"/>
              <a:ext cx="880748" cy="373530"/>
            </a:xfrm>
            <a:prstGeom prst="rect">
              <a:avLst/>
            </a:prstGeom>
          </p:spPr>
          <p:txBody>
            <a:bodyPr wrap="square">
              <a:spAutoFit/>
            </a:bodyPr>
            <a:lstStyle/>
            <a:p>
              <a:pPr algn="ctr"/>
              <a:r>
                <a:rPr lang="en-US" sz="900" b="1" dirty="0">
                  <a:solidFill>
                    <a:srgbClr val="000000"/>
                  </a:solidFill>
                  <a:latin typeface="Arial" panose="020B0604020202020204" pitchFamily="34" charset="0"/>
                  <a:cs typeface="Arial" panose="020B0604020202020204" pitchFamily="34" charset="0"/>
                </a:rPr>
                <a:t>WWR Referral</a:t>
              </a:r>
            </a:p>
          </p:txBody>
        </p:sp>
        <p:sp>
          <p:nvSpPr>
            <p:cNvPr id="29" name="Oval 28"/>
            <p:cNvSpPr/>
            <p:nvPr/>
          </p:nvSpPr>
          <p:spPr>
            <a:xfrm rot="21313034">
              <a:off x="6609486" y="1580156"/>
              <a:ext cx="940480"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30" name="Group 29"/>
            <p:cNvGrpSpPr/>
            <p:nvPr/>
          </p:nvGrpSpPr>
          <p:grpSpPr>
            <a:xfrm>
              <a:off x="6698872" y="1212262"/>
              <a:ext cx="257552" cy="631748"/>
              <a:chOff x="1874810" y="1303501"/>
              <a:chExt cx="1072929" cy="2373207"/>
            </a:xfrm>
          </p:grpSpPr>
          <p:sp>
            <p:nvSpPr>
              <p:cNvPr id="250" name="Oval 249"/>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1"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1" name="Group 30"/>
            <p:cNvGrpSpPr/>
            <p:nvPr/>
          </p:nvGrpSpPr>
          <p:grpSpPr>
            <a:xfrm flipH="1">
              <a:off x="7000600" y="1161906"/>
              <a:ext cx="285614" cy="631748"/>
              <a:chOff x="1874810" y="1303501"/>
              <a:chExt cx="1072929" cy="2373207"/>
            </a:xfrm>
          </p:grpSpPr>
          <p:sp>
            <p:nvSpPr>
              <p:cNvPr id="248" name="Oval 247"/>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9"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32" name="TextBox 31"/>
            <p:cNvSpPr txBox="1"/>
            <p:nvPr/>
          </p:nvSpPr>
          <p:spPr>
            <a:xfrm>
              <a:off x="2161326" y="1436327"/>
              <a:ext cx="1593747" cy="233456"/>
            </a:xfrm>
            <a:prstGeom prst="rect">
              <a:avLst/>
            </a:prstGeom>
            <a:noFill/>
          </p:spPr>
          <p:txBody>
            <a:bodyPr wrap="none" rtlCol="0">
              <a:spAutoFit/>
            </a:bodyPr>
            <a:lstStyle/>
            <a:p>
              <a:r>
                <a:rPr lang="en-US" sz="900" b="1" dirty="0">
                  <a:solidFill>
                    <a:srgbClr val="940626"/>
                  </a:solidFill>
                  <a:latin typeface="Arial" panose="020B0604020202020204" pitchFamily="34" charset="0"/>
                  <a:cs typeface="Arial" panose="020B0604020202020204" pitchFamily="34" charset="0"/>
                </a:rPr>
                <a:t>Entry Assessment</a:t>
              </a:r>
            </a:p>
          </p:txBody>
        </p:sp>
        <p:sp>
          <p:nvSpPr>
            <p:cNvPr id="33" name="TextBox 32"/>
            <p:cNvSpPr txBox="1"/>
            <p:nvPr/>
          </p:nvSpPr>
          <p:spPr>
            <a:xfrm rot="21161123">
              <a:off x="4548893" y="1829725"/>
              <a:ext cx="1585169" cy="233456"/>
            </a:xfrm>
            <a:prstGeom prst="rect">
              <a:avLst/>
            </a:prstGeom>
            <a:noFill/>
          </p:spPr>
          <p:txBody>
            <a:bodyPr wrap="none" rtlCol="0">
              <a:spAutoFit/>
            </a:bodyPr>
            <a:lstStyle/>
            <a:p>
              <a:r>
                <a:rPr lang="en-US" sz="900" b="1" dirty="0">
                  <a:solidFill>
                    <a:prstClr val="black"/>
                  </a:solidFill>
                  <a:latin typeface="Arial" panose="020B0604020202020204" pitchFamily="34" charset="0"/>
                  <a:cs typeface="Arial" panose="020B0604020202020204" pitchFamily="34" charset="0"/>
                </a:rPr>
                <a:t>CRP Development</a:t>
              </a:r>
            </a:p>
          </p:txBody>
        </p:sp>
        <p:sp>
          <p:nvSpPr>
            <p:cNvPr id="34" name="Right Arrow 17"/>
            <p:cNvSpPr/>
            <p:nvPr/>
          </p:nvSpPr>
          <p:spPr>
            <a:xfrm rot="9697450">
              <a:off x="4675418" y="3206255"/>
              <a:ext cx="1315540" cy="514278"/>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5" name="Oval 34"/>
            <p:cNvSpPr/>
            <p:nvPr/>
          </p:nvSpPr>
          <p:spPr>
            <a:xfrm rot="21414854">
              <a:off x="8776455" y="1584852"/>
              <a:ext cx="1265425" cy="850030"/>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6" name="Oval Callout 35"/>
            <p:cNvSpPr/>
            <p:nvPr/>
          </p:nvSpPr>
          <p:spPr>
            <a:xfrm>
              <a:off x="6584794" y="685849"/>
              <a:ext cx="691149" cy="404943"/>
            </a:xfrm>
            <a:prstGeom prst="wedgeEllipse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7" name="Oval Callout 36"/>
            <p:cNvSpPr/>
            <p:nvPr/>
          </p:nvSpPr>
          <p:spPr>
            <a:xfrm flipH="1">
              <a:off x="6577099" y="667804"/>
              <a:ext cx="691149" cy="404943"/>
            </a:xfrm>
            <a:prstGeom prst="wedgeEllipseCallo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8" name="Rectangle 37"/>
            <p:cNvSpPr/>
            <p:nvPr/>
          </p:nvSpPr>
          <p:spPr>
            <a:xfrm>
              <a:off x="6589832" y="720975"/>
              <a:ext cx="821540" cy="373530"/>
            </a:xfrm>
            <a:prstGeom prst="rect">
              <a:avLst/>
            </a:prstGeom>
          </p:spPr>
          <p:txBody>
            <a:bodyPr wrap="square">
              <a:spAutoFit/>
            </a:bodyPr>
            <a:lstStyle/>
            <a:p>
              <a:pPr algn="ctr"/>
              <a:r>
                <a:rPr lang="en-US" sz="900" b="1" dirty="0">
                  <a:solidFill>
                    <a:srgbClr val="000000"/>
                  </a:solidFill>
                  <a:latin typeface="Arial" panose="020B0604020202020204" pitchFamily="34" charset="0"/>
                  <a:cs typeface="Arial" panose="020B0604020202020204" pitchFamily="34" charset="0"/>
                </a:rPr>
                <a:t>Goal </a:t>
              </a:r>
            </a:p>
            <a:p>
              <a:pPr algn="ctr"/>
              <a:r>
                <a:rPr lang="en-US" sz="900" b="1" dirty="0">
                  <a:solidFill>
                    <a:srgbClr val="000000"/>
                  </a:solidFill>
                  <a:latin typeface="Arial" panose="020B0604020202020204" pitchFamily="34" charset="0"/>
                  <a:cs typeface="Arial" panose="020B0604020202020204" pitchFamily="34" charset="0"/>
                </a:rPr>
                <a:t>Setting</a:t>
              </a:r>
            </a:p>
          </p:txBody>
        </p:sp>
        <p:pic>
          <p:nvPicPr>
            <p:cNvPr id="39" name="Picture 38" descr="search.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89831" y="742360"/>
              <a:ext cx="260004" cy="260003"/>
            </a:xfrm>
            <a:prstGeom prst="rect">
              <a:avLst/>
            </a:prstGeom>
          </p:spPr>
        </p:pic>
        <p:pic>
          <p:nvPicPr>
            <p:cNvPr id="40" name="Picture 39" descr="images.jpg"/>
            <p:cNvPicPr>
              <a:picLocks noChangeAspect="1"/>
            </p:cNvPicPr>
            <p:nvPr/>
          </p:nvPicPr>
          <p:blipFill rotWithShape="1">
            <a:blip r:embed="rId3" cstate="print">
              <a:extLst>
                <a:ext uri="{28A0092B-C50C-407E-A947-70E740481C1C}">
                  <a14:useLocalDpi xmlns:a14="http://schemas.microsoft.com/office/drawing/2010/main"/>
                </a:ext>
              </a:extLst>
            </a:blip>
            <a:srcRect b="15401"/>
            <a:stretch/>
          </p:blipFill>
          <p:spPr>
            <a:xfrm>
              <a:off x="8924918" y="686300"/>
              <a:ext cx="1554170" cy="1308982"/>
            </a:xfrm>
            <a:prstGeom prst="rect">
              <a:avLst/>
            </a:prstGeom>
          </p:spPr>
        </p:pic>
        <p:sp>
          <p:nvSpPr>
            <p:cNvPr id="41" name="TextBox 40"/>
            <p:cNvSpPr txBox="1"/>
            <p:nvPr/>
          </p:nvSpPr>
          <p:spPr>
            <a:xfrm>
              <a:off x="8708218" y="1555687"/>
              <a:ext cx="1250636" cy="233456"/>
            </a:xfrm>
            <a:prstGeom prst="rect">
              <a:avLst/>
            </a:prstGeom>
            <a:noFill/>
          </p:spPr>
          <p:txBody>
            <a:bodyPr wrap="none" rtlCol="0">
              <a:spAutoFit/>
            </a:bodyPr>
            <a:lstStyle/>
            <a:p>
              <a:r>
                <a:rPr lang="en-US" sz="900" b="1" dirty="0">
                  <a:solidFill>
                    <a:prstClr val="black"/>
                  </a:solidFill>
                  <a:latin typeface="Arial" panose="020B0604020202020204" pitchFamily="34" charset="0"/>
                  <a:cs typeface="Arial" panose="020B0604020202020204" pitchFamily="34" charset="0"/>
                </a:rPr>
                <a:t>Goals Review</a:t>
              </a:r>
            </a:p>
          </p:txBody>
        </p:sp>
        <p:sp>
          <p:nvSpPr>
            <p:cNvPr id="42" name="Pentagon 41"/>
            <p:cNvSpPr/>
            <p:nvPr/>
          </p:nvSpPr>
          <p:spPr>
            <a:xfrm rot="20416978">
              <a:off x="9652221" y="1619951"/>
              <a:ext cx="720408" cy="202615"/>
            </a:xfrm>
            <a:prstGeom prst="homePlate">
              <a:avLst/>
            </a:prstGeom>
            <a:solidFill>
              <a:srgbClr val="0E6049"/>
            </a:solidFill>
            <a:ln>
              <a:noFill/>
            </a:ln>
            <a:scene3d>
              <a:camera prst="isometricLeftDown"/>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3" name="TextBox 42"/>
            <p:cNvSpPr txBox="1"/>
            <p:nvPr/>
          </p:nvSpPr>
          <p:spPr>
            <a:xfrm rot="616657">
              <a:off x="9627511" y="1634588"/>
              <a:ext cx="668098" cy="163420"/>
            </a:xfrm>
            <a:prstGeom prst="rect">
              <a:avLst/>
            </a:prstGeom>
            <a:noFill/>
          </p:spPr>
          <p:txBody>
            <a:bodyPr wrap="square" rtlCol="0">
              <a:spAutoFit/>
            </a:bodyPr>
            <a:lstStyle/>
            <a:p>
              <a:r>
                <a:rPr lang="en-US" sz="450" dirty="0">
                  <a:solidFill>
                    <a:prstClr val="white"/>
                  </a:solidFill>
                  <a:latin typeface="Arial" panose="020B0604020202020204" pitchFamily="34" charset="0"/>
                  <a:cs typeface="Arial" panose="020B0604020202020204" pitchFamily="34" charset="0"/>
                </a:rPr>
                <a:t>Education</a:t>
              </a:r>
            </a:p>
          </p:txBody>
        </p:sp>
        <p:sp>
          <p:nvSpPr>
            <p:cNvPr id="44" name="Pentagon 43"/>
            <p:cNvSpPr/>
            <p:nvPr/>
          </p:nvSpPr>
          <p:spPr>
            <a:xfrm rot="5400000">
              <a:off x="8017841" y="1506730"/>
              <a:ext cx="354980" cy="238640"/>
            </a:xfrm>
            <a:prstGeom prst="homePlate">
              <a:avLst/>
            </a:prstGeom>
            <a:solidFill>
              <a:srgbClr val="940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5" name="TextBox 44"/>
            <p:cNvSpPr txBox="1"/>
            <p:nvPr/>
          </p:nvSpPr>
          <p:spPr>
            <a:xfrm>
              <a:off x="7466380" y="1217417"/>
              <a:ext cx="1885390" cy="233456"/>
            </a:xfrm>
            <a:prstGeom prst="rect">
              <a:avLst/>
            </a:prstGeom>
            <a:noFill/>
          </p:spPr>
          <p:txBody>
            <a:bodyPr wrap="none" rtlCol="0">
              <a:spAutoFit/>
            </a:bodyPr>
            <a:lstStyle/>
            <a:p>
              <a:r>
                <a:rPr lang="en-US" sz="900" b="1" dirty="0">
                  <a:solidFill>
                    <a:srgbClr val="940626"/>
                  </a:solidFill>
                  <a:latin typeface="Arial" panose="020B0604020202020204" pitchFamily="34" charset="0"/>
                  <a:cs typeface="Arial" panose="020B0604020202020204" pitchFamily="34" charset="0"/>
                </a:rPr>
                <a:t>Mid Term Assessment</a:t>
              </a:r>
            </a:p>
          </p:txBody>
        </p:sp>
        <p:sp>
          <p:nvSpPr>
            <p:cNvPr id="46" name="Pentagon 45"/>
            <p:cNvSpPr/>
            <p:nvPr/>
          </p:nvSpPr>
          <p:spPr>
            <a:xfrm rot="5400000">
              <a:off x="2769177" y="1757401"/>
              <a:ext cx="354980" cy="238640"/>
            </a:xfrm>
            <a:prstGeom prst="homePlate">
              <a:avLst/>
            </a:prstGeom>
            <a:solidFill>
              <a:srgbClr val="940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7" name="Right Arrow 46"/>
            <p:cNvSpPr/>
            <p:nvPr/>
          </p:nvSpPr>
          <p:spPr>
            <a:xfrm rot="599447">
              <a:off x="10153200" y="1741708"/>
              <a:ext cx="103038" cy="49366"/>
            </a:xfrm>
            <a:prstGeom prst="rightArrow">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8" name="Oval 47"/>
            <p:cNvSpPr/>
            <p:nvPr/>
          </p:nvSpPr>
          <p:spPr>
            <a:xfrm rot="20992957">
              <a:off x="5778913" y="3039784"/>
              <a:ext cx="2502226"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49" name="Group 48"/>
            <p:cNvGrpSpPr/>
            <p:nvPr/>
          </p:nvGrpSpPr>
          <p:grpSpPr>
            <a:xfrm>
              <a:off x="6662403" y="2653816"/>
              <a:ext cx="257552" cy="631748"/>
              <a:chOff x="1874810" y="1303501"/>
              <a:chExt cx="1072929" cy="2373207"/>
            </a:xfrm>
          </p:grpSpPr>
          <p:sp>
            <p:nvSpPr>
              <p:cNvPr id="246" name="Oval 245"/>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7"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50" name="Group 49"/>
            <p:cNvGrpSpPr/>
            <p:nvPr/>
          </p:nvGrpSpPr>
          <p:grpSpPr>
            <a:xfrm flipH="1">
              <a:off x="6946628" y="2629860"/>
              <a:ext cx="285614" cy="631748"/>
              <a:chOff x="1874810" y="1303501"/>
              <a:chExt cx="1072929" cy="2373207"/>
            </a:xfrm>
          </p:grpSpPr>
          <p:sp>
            <p:nvSpPr>
              <p:cNvPr id="244" name="Oval 243"/>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5"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51" name="Rectangle 50"/>
            <p:cNvSpPr/>
            <p:nvPr/>
          </p:nvSpPr>
          <p:spPr>
            <a:xfrm>
              <a:off x="7368705" y="2462196"/>
              <a:ext cx="1081375" cy="733144"/>
            </a:xfrm>
            <a:prstGeom prst="rect">
              <a:avLst/>
            </a:prstGeom>
            <a:solidFill>
              <a:srgbClr val="0080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52" name="Picture 51" descr="imgres.png"/>
            <p:cNvPicPr>
              <a:picLocks noChangeAspect="1"/>
            </p:cNvPicPr>
            <p:nvPr/>
          </p:nvPicPr>
          <p:blipFill>
            <a:blip r:embed="rId4" cstate="print">
              <a:lum bright="70000" contrast="-70000"/>
              <a:extLst>
                <a:ext uri="{28A0092B-C50C-407E-A947-70E740481C1C}">
                  <a14:useLocalDpi xmlns:a14="http://schemas.microsoft.com/office/drawing/2010/main"/>
                </a:ext>
              </a:extLst>
            </a:blip>
            <a:stretch>
              <a:fillRect/>
            </a:stretch>
          </p:blipFill>
          <p:spPr>
            <a:xfrm>
              <a:off x="8029846" y="2830589"/>
              <a:ext cx="357038" cy="357038"/>
            </a:xfrm>
            <a:prstGeom prst="rect">
              <a:avLst/>
            </a:prstGeom>
          </p:spPr>
        </p:pic>
        <p:sp>
          <p:nvSpPr>
            <p:cNvPr id="53" name="Rectangle 52"/>
            <p:cNvSpPr/>
            <p:nvPr/>
          </p:nvSpPr>
          <p:spPr>
            <a:xfrm>
              <a:off x="7466380" y="2548479"/>
              <a:ext cx="171619" cy="70778"/>
            </a:xfrm>
            <a:prstGeom prst="rect">
              <a:avLst/>
            </a:prstGeom>
            <a:noFill/>
            <a:ln w="952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4" name="Rectangle 53"/>
            <p:cNvSpPr/>
            <p:nvPr/>
          </p:nvSpPr>
          <p:spPr>
            <a:xfrm>
              <a:off x="7716747" y="2731999"/>
              <a:ext cx="171619" cy="70778"/>
            </a:xfrm>
            <a:prstGeom prst="rect">
              <a:avLst/>
            </a:prstGeom>
            <a:noFill/>
            <a:ln w="952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5" name="Rectangle 54"/>
            <p:cNvSpPr/>
            <p:nvPr/>
          </p:nvSpPr>
          <p:spPr>
            <a:xfrm>
              <a:off x="7462848" y="3079216"/>
              <a:ext cx="171619" cy="70778"/>
            </a:xfrm>
            <a:prstGeom prst="rect">
              <a:avLst/>
            </a:prstGeom>
            <a:noFill/>
            <a:ln w="952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6" name="Diamond 55"/>
            <p:cNvSpPr/>
            <p:nvPr/>
          </p:nvSpPr>
          <p:spPr>
            <a:xfrm>
              <a:off x="7462848" y="2714486"/>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7" name="Diamond 56"/>
            <p:cNvSpPr/>
            <p:nvPr/>
          </p:nvSpPr>
          <p:spPr>
            <a:xfrm>
              <a:off x="7467816" y="2891849"/>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8" name="Diamond 57"/>
            <p:cNvSpPr/>
            <p:nvPr/>
          </p:nvSpPr>
          <p:spPr>
            <a:xfrm>
              <a:off x="7713215" y="2523490"/>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9" name="Diamond 58"/>
            <p:cNvSpPr/>
            <p:nvPr/>
          </p:nvSpPr>
          <p:spPr>
            <a:xfrm>
              <a:off x="7713215" y="2888860"/>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0" name="Diamond 59"/>
            <p:cNvSpPr/>
            <p:nvPr/>
          </p:nvSpPr>
          <p:spPr>
            <a:xfrm>
              <a:off x="8217989" y="2524801"/>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1" name="Oval 60"/>
            <p:cNvSpPr/>
            <p:nvPr/>
          </p:nvSpPr>
          <p:spPr>
            <a:xfrm flipH="1">
              <a:off x="7522769" y="2650791"/>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2" name="Oval 61"/>
            <p:cNvSpPr/>
            <p:nvPr/>
          </p:nvSpPr>
          <p:spPr>
            <a:xfrm flipH="1">
              <a:off x="7776520" y="2648597"/>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3" name="Oval 62"/>
            <p:cNvSpPr/>
            <p:nvPr/>
          </p:nvSpPr>
          <p:spPr>
            <a:xfrm flipH="1">
              <a:off x="7776524" y="2815349"/>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4" name="Oval 63"/>
            <p:cNvSpPr/>
            <p:nvPr/>
          </p:nvSpPr>
          <p:spPr>
            <a:xfrm flipH="1">
              <a:off x="7522769" y="2834989"/>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5" name="Oval 64"/>
            <p:cNvSpPr/>
            <p:nvPr/>
          </p:nvSpPr>
          <p:spPr>
            <a:xfrm flipH="1">
              <a:off x="7522769" y="3009109"/>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cxnSp>
          <p:nvCxnSpPr>
            <p:cNvPr id="66" name="Straight Connector 65"/>
            <p:cNvCxnSpPr>
              <a:stCxn id="58" idx="3"/>
              <a:endCxn id="60" idx="1"/>
            </p:cNvCxnSpPr>
            <p:nvPr/>
          </p:nvCxnSpPr>
          <p:spPr>
            <a:xfrm>
              <a:off x="7884834" y="2580365"/>
              <a:ext cx="333155" cy="1311"/>
            </a:xfrm>
            <a:prstGeom prst="line">
              <a:avLst/>
            </a:prstGeom>
            <a:ln w="952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67" name="Diamond 66"/>
            <p:cNvSpPr/>
            <p:nvPr/>
          </p:nvSpPr>
          <p:spPr>
            <a:xfrm>
              <a:off x="7990201" y="2706467"/>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cxnSp>
          <p:nvCxnSpPr>
            <p:cNvPr id="68" name="Straight Connector 67"/>
            <p:cNvCxnSpPr>
              <a:stCxn id="60" idx="2"/>
            </p:cNvCxnSpPr>
            <p:nvPr/>
          </p:nvCxnSpPr>
          <p:spPr>
            <a:xfrm>
              <a:off x="8303799" y="2638548"/>
              <a:ext cx="0" cy="189685"/>
            </a:xfrm>
            <a:prstGeom prst="line">
              <a:avLst/>
            </a:prstGeom>
            <a:ln w="952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54" idx="3"/>
              <a:endCxn id="67" idx="1"/>
            </p:cNvCxnSpPr>
            <p:nvPr/>
          </p:nvCxnSpPr>
          <p:spPr>
            <a:xfrm flipV="1">
              <a:off x="7888366" y="2763342"/>
              <a:ext cx="101835" cy="4047"/>
            </a:xfrm>
            <a:prstGeom prst="line">
              <a:avLst/>
            </a:prstGeom>
            <a:ln w="952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3"/>
            </p:cNvCxnSpPr>
            <p:nvPr/>
          </p:nvCxnSpPr>
          <p:spPr>
            <a:xfrm>
              <a:off x="8161820" y="2763342"/>
              <a:ext cx="141979" cy="0"/>
            </a:xfrm>
            <a:prstGeom prst="line">
              <a:avLst/>
            </a:prstGeom>
            <a:ln w="952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flipH="1">
              <a:off x="7657625" y="2556992"/>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2" name="Oval 71"/>
            <p:cNvSpPr/>
            <p:nvPr/>
          </p:nvSpPr>
          <p:spPr>
            <a:xfrm flipH="1">
              <a:off x="7658876" y="2742868"/>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3" name="Oval 72"/>
            <p:cNvSpPr/>
            <p:nvPr/>
          </p:nvSpPr>
          <p:spPr>
            <a:xfrm flipH="1">
              <a:off x="7658876" y="2921051"/>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74" name="Picture 73" descr="images-3.jpg"/>
            <p:cNvPicPr>
              <a:picLocks noChangeAspect="1"/>
            </p:cNvPicPr>
            <p:nvPr/>
          </p:nvPicPr>
          <p:blipFill rotWithShape="1">
            <a:blip r:embed="rId5" cstate="print">
              <a:extLst>
                <a:ext uri="{28A0092B-C50C-407E-A947-70E740481C1C}">
                  <a14:useLocalDpi xmlns:a14="http://schemas.microsoft.com/office/drawing/2010/main"/>
                </a:ext>
              </a:extLst>
            </a:blip>
            <a:srcRect l="-1591"/>
            <a:stretch/>
          </p:blipFill>
          <p:spPr>
            <a:xfrm rot="924750">
              <a:off x="6941364" y="2519869"/>
              <a:ext cx="305507" cy="193252"/>
            </a:xfrm>
            <a:prstGeom prst="rect">
              <a:avLst/>
            </a:prstGeom>
          </p:spPr>
        </p:pic>
        <p:sp>
          <p:nvSpPr>
            <p:cNvPr id="75" name="Isosceles Triangle 74"/>
            <p:cNvSpPr/>
            <p:nvPr/>
          </p:nvSpPr>
          <p:spPr>
            <a:xfrm rot="2422241">
              <a:off x="7290910" y="2791431"/>
              <a:ext cx="49366" cy="237672"/>
            </a:xfrm>
            <a:prstGeom prst="triangle">
              <a:avLst/>
            </a:prstGeom>
            <a:solidFill>
              <a:srgbClr val="3009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6" name="Oval 75"/>
            <p:cNvSpPr/>
            <p:nvPr/>
          </p:nvSpPr>
          <p:spPr>
            <a:xfrm rot="1959892">
              <a:off x="7249877" y="2946039"/>
              <a:ext cx="97560" cy="49366"/>
            </a:xfrm>
            <a:prstGeom prst="ellipse">
              <a:avLst/>
            </a:prstGeom>
            <a:solidFill>
              <a:srgbClr val="C1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77" name="Picture 76" descr="imgres.png"/>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rot="20134743">
              <a:off x="6831714" y="3187779"/>
              <a:ext cx="221204" cy="177553"/>
            </a:xfrm>
            <a:prstGeom prst="rect">
              <a:avLst/>
            </a:prstGeom>
          </p:spPr>
        </p:pic>
        <p:pic>
          <p:nvPicPr>
            <p:cNvPr id="78" name="Picture 77" descr="imgres.png"/>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rot="20134743">
              <a:off x="6495081" y="3199401"/>
              <a:ext cx="221204" cy="177553"/>
            </a:xfrm>
            <a:prstGeom prst="rect">
              <a:avLst/>
            </a:prstGeom>
          </p:spPr>
        </p:pic>
        <p:sp>
          <p:nvSpPr>
            <p:cNvPr id="79" name="TextBox 78"/>
            <p:cNvSpPr txBox="1"/>
            <p:nvPr/>
          </p:nvSpPr>
          <p:spPr>
            <a:xfrm>
              <a:off x="5157698" y="852231"/>
              <a:ext cx="1585395" cy="1027207"/>
            </a:xfrm>
            <a:prstGeom prst="rect">
              <a:avLst/>
            </a:prstGeom>
            <a:noFill/>
          </p:spPr>
          <p:txBody>
            <a:bodyPr wrap="square" rtlCol="0">
              <a:spAutoFit/>
            </a:bodyPr>
            <a:lstStyle/>
            <a:p>
              <a:r>
                <a:rPr lang="en-US" sz="1000" b="1" dirty="0">
                  <a:solidFill>
                    <a:srgbClr val="1A1F3F"/>
                  </a:solidFill>
                  <a:latin typeface="Arial" panose="020B0604020202020204" pitchFamily="34" charset="0"/>
                  <a:cs typeface="Arial" panose="020B0604020202020204" pitchFamily="34" charset="0"/>
                </a:rPr>
                <a:t>We’ll discuss the  RSM’s goals and tailor our recovery plan to each specific need.</a:t>
              </a:r>
            </a:p>
          </p:txBody>
        </p:sp>
        <p:sp>
          <p:nvSpPr>
            <p:cNvPr id="80" name="TextBox 79"/>
            <p:cNvSpPr txBox="1"/>
            <p:nvPr/>
          </p:nvSpPr>
          <p:spPr>
            <a:xfrm>
              <a:off x="10357251" y="988510"/>
              <a:ext cx="1804402" cy="1027207"/>
            </a:xfrm>
            <a:prstGeom prst="rect">
              <a:avLst/>
            </a:prstGeom>
            <a:noFill/>
          </p:spPr>
          <p:txBody>
            <a:bodyPr wrap="square" rtlCol="0">
              <a:spAutoFit/>
            </a:bodyPr>
            <a:lstStyle/>
            <a:p>
              <a:r>
                <a:rPr lang="en-US" sz="1000" b="1" dirty="0">
                  <a:solidFill>
                    <a:srgbClr val="1A1F3F"/>
                  </a:solidFill>
                  <a:latin typeface="Arial" panose="020B0604020202020204" pitchFamily="34" charset="0"/>
                  <a:cs typeface="Arial" panose="020B0604020202020204" pitchFamily="34" charset="0"/>
                </a:rPr>
                <a:t>After a RSM sets goals, we focus on education, career, and rehabilitation paths to reach those goals.</a:t>
              </a:r>
            </a:p>
          </p:txBody>
        </p:sp>
        <p:sp>
          <p:nvSpPr>
            <p:cNvPr id="81" name="Oval 80"/>
            <p:cNvSpPr/>
            <p:nvPr/>
          </p:nvSpPr>
          <p:spPr>
            <a:xfrm rot="20992957">
              <a:off x="1986239" y="3288939"/>
              <a:ext cx="2802134"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2" name="TextBox 81"/>
            <p:cNvSpPr txBox="1"/>
            <p:nvPr/>
          </p:nvSpPr>
          <p:spPr>
            <a:xfrm>
              <a:off x="8937233" y="3771516"/>
              <a:ext cx="2643282" cy="871569"/>
            </a:xfrm>
            <a:prstGeom prst="rect">
              <a:avLst/>
            </a:prstGeom>
            <a:noFill/>
          </p:spPr>
          <p:txBody>
            <a:bodyPr wrap="square" rtlCol="0">
              <a:spAutoFit/>
            </a:bodyPr>
            <a:lstStyle/>
            <a:p>
              <a:pPr algn="just"/>
              <a:r>
                <a:rPr lang="en-US" sz="1000" b="1" i="1" u="sng" dirty="0">
                  <a:solidFill>
                    <a:prstClr val="black"/>
                  </a:solidFill>
                  <a:latin typeface="Arial" panose="020B0604020202020204" pitchFamily="34" charset="0"/>
                  <a:cs typeface="Arial" panose="020B0604020202020204" pitchFamily="34" charset="0"/>
                </a:rPr>
                <a:t>Reintegration</a:t>
              </a:r>
              <a:r>
                <a:rPr lang="en-US" sz="1000" b="1" dirty="0">
                  <a:solidFill>
                    <a:prstClr val="black"/>
                  </a:solidFill>
                  <a:latin typeface="Arial" panose="020B0604020202020204" pitchFamily="34" charset="0"/>
                  <a:cs typeface="Arial" panose="020B0604020202020204" pitchFamily="34" charset="0"/>
                </a:rPr>
                <a:t> For those who will return to the fleet, the WWR continues its outreach efforts to support a full and successful recovery. </a:t>
              </a:r>
            </a:p>
          </p:txBody>
        </p:sp>
        <p:sp>
          <p:nvSpPr>
            <p:cNvPr id="83" name="TextBox 82"/>
            <p:cNvSpPr txBox="1"/>
            <p:nvPr/>
          </p:nvSpPr>
          <p:spPr>
            <a:xfrm>
              <a:off x="133347" y="931881"/>
              <a:ext cx="3984684" cy="560295"/>
            </a:xfrm>
            <a:prstGeom prst="rect">
              <a:avLst/>
            </a:prstGeom>
            <a:noFill/>
          </p:spPr>
          <p:txBody>
            <a:bodyPr wrap="square" rtlCol="0">
              <a:spAutoFit/>
            </a:bodyPr>
            <a:lstStyle/>
            <a:p>
              <a:pPr algn="ctr"/>
              <a:r>
                <a:rPr lang="en-US" sz="1000" b="1" i="1" u="sng" dirty="0">
                  <a:solidFill>
                    <a:srgbClr val="1A1F3F"/>
                  </a:solidFill>
                  <a:latin typeface="Arial" panose="020B0604020202020204" pitchFamily="34" charset="0"/>
                  <a:cs typeface="Arial" panose="020B0604020202020204" pitchFamily="34" charset="0"/>
                </a:rPr>
                <a:t>Recovery</a:t>
              </a:r>
              <a:r>
                <a:rPr lang="en-US" sz="1000" b="1" dirty="0">
                  <a:solidFill>
                    <a:srgbClr val="1A1F3F"/>
                  </a:solidFill>
                  <a:latin typeface="Arial" panose="020B0604020202020204" pitchFamily="34" charset="0"/>
                  <a:cs typeface="Arial" panose="020B0604020202020204" pitchFamily="34" charset="0"/>
                </a:rPr>
                <a:t> focuses on varying needs a RSM  will have, a care team is assembled of medical and not medical staff.</a:t>
              </a:r>
            </a:p>
          </p:txBody>
        </p:sp>
        <p:sp>
          <p:nvSpPr>
            <p:cNvPr id="84" name="Right Arrow 17"/>
            <p:cNvSpPr/>
            <p:nvPr/>
          </p:nvSpPr>
          <p:spPr>
            <a:xfrm rot="21058167">
              <a:off x="7406340" y="1663557"/>
              <a:ext cx="1560813" cy="514278"/>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5" name="Oval 84"/>
            <p:cNvSpPr/>
            <p:nvPr/>
          </p:nvSpPr>
          <p:spPr>
            <a:xfrm rot="21199361">
              <a:off x="7779897" y="5375760"/>
              <a:ext cx="3315997" cy="869696"/>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6" name="Pentagon 85"/>
            <p:cNvSpPr/>
            <p:nvPr/>
          </p:nvSpPr>
          <p:spPr>
            <a:xfrm rot="5400000">
              <a:off x="4989552" y="3137386"/>
              <a:ext cx="354980" cy="238640"/>
            </a:xfrm>
            <a:prstGeom prst="homePlate">
              <a:avLst/>
            </a:prstGeom>
            <a:solidFill>
              <a:srgbClr val="940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7" name="TextBox 86"/>
            <p:cNvSpPr txBox="1"/>
            <p:nvPr/>
          </p:nvSpPr>
          <p:spPr>
            <a:xfrm>
              <a:off x="4644242" y="2839099"/>
              <a:ext cx="1405036" cy="233456"/>
            </a:xfrm>
            <a:prstGeom prst="rect">
              <a:avLst/>
            </a:prstGeom>
            <a:noFill/>
          </p:spPr>
          <p:txBody>
            <a:bodyPr wrap="none" rtlCol="0">
              <a:spAutoFit/>
            </a:bodyPr>
            <a:lstStyle/>
            <a:p>
              <a:r>
                <a:rPr lang="en-US" sz="900" b="1" dirty="0">
                  <a:solidFill>
                    <a:srgbClr val="940626"/>
                  </a:solidFill>
                  <a:latin typeface="Arial" panose="020B0604020202020204" pitchFamily="34" charset="0"/>
                  <a:cs typeface="Arial" panose="020B0604020202020204" pitchFamily="34" charset="0"/>
                </a:rPr>
                <a:t>Referral to MEB</a:t>
              </a:r>
            </a:p>
          </p:txBody>
        </p:sp>
        <p:sp>
          <p:nvSpPr>
            <p:cNvPr id="88" name="Right Arrow 17"/>
            <p:cNvSpPr/>
            <p:nvPr/>
          </p:nvSpPr>
          <p:spPr>
            <a:xfrm rot="827282">
              <a:off x="5698073" y="3197685"/>
              <a:ext cx="964557" cy="803953"/>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9" name="Oval 88"/>
            <p:cNvSpPr/>
            <p:nvPr/>
          </p:nvSpPr>
          <p:spPr>
            <a:xfrm rot="21066891">
              <a:off x="3574049" y="5501532"/>
              <a:ext cx="2802134"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90" name="Right Arrow 17"/>
            <p:cNvSpPr/>
            <p:nvPr/>
          </p:nvSpPr>
          <p:spPr>
            <a:xfrm rot="771715">
              <a:off x="1689767" y="5038201"/>
              <a:ext cx="2171678" cy="801351"/>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91" name="Oval 90"/>
            <p:cNvSpPr/>
            <p:nvPr/>
          </p:nvSpPr>
          <p:spPr>
            <a:xfrm rot="20992957">
              <a:off x="915348" y="4428770"/>
              <a:ext cx="2802134"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92" name="Right Arrow 17"/>
            <p:cNvSpPr/>
            <p:nvPr/>
          </p:nvSpPr>
          <p:spPr>
            <a:xfrm rot="20905848">
              <a:off x="6141252" y="5523561"/>
              <a:ext cx="1771966" cy="476810"/>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93" name="TextBox 92"/>
            <p:cNvSpPr txBox="1"/>
            <p:nvPr/>
          </p:nvSpPr>
          <p:spPr>
            <a:xfrm>
              <a:off x="4124747" y="5949505"/>
              <a:ext cx="2091255" cy="233456"/>
            </a:xfrm>
            <a:prstGeom prst="rect">
              <a:avLst/>
            </a:prstGeom>
            <a:noFill/>
          </p:spPr>
          <p:txBody>
            <a:bodyPr wrap="none" rtlCol="0">
              <a:spAutoFit/>
            </a:bodyPr>
            <a:lstStyle/>
            <a:p>
              <a:r>
                <a:rPr lang="en-US" sz="900" b="1" dirty="0">
                  <a:solidFill>
                    <a:prstClr val="black"/>
                  </a:solidFill>
                  <a:latin typeface="Arial" panose="020B0604020202020204" pitchFamily="34" charset="0"/>
                  <a:cs typeface="Arial" panose="020B0604020202020204" pitchFamily="34" charset="0"/>
                </a:rPr>
                <a:t>Transition to Civilian Life</a:t>
              </a:r>
            </a:p>
          </p:txBody>
        </p:sp>
        <p:sp>
          <p:nvSpPr>
            <p:cNvPr id="94" name="TextBox 93"/>
            <p:cNvSpPr txBox="1"/>
            <p:nvPr/>
          </p:nvSpPr>
          <p:spPr>
            <a:xfrm>
              <a:off x="-78090" y="3589078"/>
              <a:ext cx="1156281" cy="373530"/>
            </a:xfrm>
            <a:prstGeom prst="rect">
              <a:avLst/>
            </a:prstGeom>
            <a:noFill/>
          </p:spPr>
          <p:txBody>
            <a:bodyPr wrap="none" rtlCol="0">
              <a:spAutoFit/>
            </a:bodyPr>
            <a:lstStyle/>
            <a:p>
              <a:pPr algn="ctr"/>
              <a:r>
                <a:rPr lang="en-US" sz="900" b="1" dirty="0">
                  <a:solidFill>
                    <a:srgbClr val="940626"/>
                  </a:solidFill>
                  <a:latin typeface="Arial" panose="020B0604020202020204" pitchFamily="34" charset="0"/>
                  <a:cs typeface="Arial" panose="020B0604020202020204" pitchFamily="34" charset="0"/>
                </a:rPr>
                <a:t>Final </a:t>
              </a:r>
            </a:p>
            <a:p>
              <a:pPr algn="ctr"/>
              <a:r>
                <a:rPr lang="en-US" sz="900" b="1" dirty="0">
                  <a:solidFill>
                    <a:srgbClr val="940626"/>
                  </a:solidFill>
                  <a:latin typeface="Arial" panose="020B0604020202020204" pitchFamily="34" charset="0"/>
                  <a:cs typeface="Arial" panose="020B0604020202020204" pitchFamily="34" charset="0"/>
                </a:rPr>
                <a:t>Assessment</a:t>
              </a:r>
            </a:p>
          </p:txBody>
        </p:sp>
        <p:grpSp>
          <p:nvGrpSpPr>
            <p:cNvPr id="95" name="Group 94"/>
            <p:cNvGrpSpPr/>
            <p:nvPr/>
          </p:nvGrpSpPr>
          <p:grpSpPr>
            <a:xfrm>
              <a:off x="1821468" y="4176728"/>
              <a:ext cx="257552" cy="631748"/>
              <a:chOff x="1874810" y="1303501"/>
              <a:chExt cx="1072929" cy="2373207"/>
            </a:xfrm>
          </p:grpSpPr>
          <p:sp>
            <p:nvSpPr>
              <p:cNvPr id="242" name="Oval 241"/>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3"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96" name="Oval Callout 95"/>
            <p:cNvSpPr/>
            <p:nvPr/>
          </p:nvSpPr>
          <p:spPr>
            <a:xfrm>
              <a:off x="1644031" y="3751720"/>
              <a:ext cx="1163286" cy="404943"/>
            </a:xfrm>
            <a:prstGeom prst="wedgeEllipse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Arial" panose="020B0604020202020204" pitchFamily="34" charset="0"/>
                  <a:ea typeface="Zapf Dingbats"/>
                  <a:cs typeface="Arial" panose="020B0604020202020204" pitchFamily="34" charset="0"/>
                </a:rPr>
                <a:t>✔</a:t>
              </a:r>
              <a:endParaRPr lang="en-US" dirty="0">
                <a:solidFill>
                  <a:prstClr val="white"/>
                </a:solidFill>
                <a:latin typeface="Arial" panose="020B0604020202020204" pitchFamily="34" charset="0"/>
                <a:cs typeface="Arial" panose="020B0604020202020204" pitchFamily="34" charset="0"/>
              </a:endParaRPr>
            </a:p>
          </p:txBody>
        </p:sp>
        <p:pic>
          <p:nvPicPr>
            <p:cNvPr id="97" name="Picture 96" descr="search.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80956" y="3823120"/>
              <a:ext cx="260003" cy="260003"/>
            </a:xfrm>
            <a:prstGeom prst="rect">
              <a:avLst/>
            </a:prstGeom>
          </p:spPr>
        </p:pic>
        <p:pic>
          <p:nvPicPr>
            <p:cNvPr id="98" name="Picture 97" descr="search.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54886" y="3821776"/>
              <a:ext cx="260003" cy="260003"/>
            </a:xfrm>
            <a:prstGeom prst="rect">
              <a:avLst/>
            </a:prstGeom>
          </p:spPr>
        </p:pic>
        <p:pic>
          <p:nvPicPr>
            <p:cNvPr id="99" name="Picture 98" descr="search.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66187" y="3821775"/>
              <a:ext cx="260003" cy="260003"/>
            </a:xfrm>
            <a:prstGeom prst="rect">
              <a:avLst/>
            </a:prstGeom>
          </p:spPr>
        </p:pic>
        <p:sp>
          <p:nvSpPr>
            <p:cNvPr id="100" name="TextBox 99"/>
            <p:cNvSpPr txBox="1"/>
            <p:nvPr/>
          </p:nvSpPr>
          <p:spPr>
            <a:xfrm>
              <a:off x="2418262" y="3823399"/>
              <a:ext cx="366086" cy="280147"/>
            </a:xfrm>
            <a:prstGeom prst="rect">
              <a:avLst/>
            </a:prstGeom>
            <a:noFill/>
          </p:spPr>
          <p:txBody>
            <a:bodyPr wrap="square" rtlCol="0">
              <a:spAutoFit/>
            </a:bodyPr>
            <a:lstStyle/>
            <a:p>
              <a:r>
                <a:rPr lang="en-US" sz="1200" dirty="0">
                  <a:solidFill>
                    <a:srgbClr val="940626"/>
                  </a:solidFill>
                  <a:latin typeface="Arial" panose="020B0604020202020204" pitchFamily="34" charset="0"/>
                  <a:ea typeface="Zapf Dingbats"/>
                  <a:cs typeface="Arial" panose="020B0604020202020204" pitchFamily="34" charset="0"/>
                  <a:sym typeface="Zapf Dingbats"/>
                </a:rPr>
                <a:t>✔</a:t>
              </a:r>
              <a:endParaRPr lang="en-US" sz="1200" dirty="0">
                <a:solidFill>
                  <a:srgbClr val="940626"/>
                </a:solidFill>
                <a:latin typeface="Arial" panose="020B0604020202020204" pitchFamily="34" charset="0"/>
                <a:cs typeface="Arial" panose="020B0604020202020204" pitchFamily="34" charset="0"/>
              </a:endParaRPr>
            </a:p>
          </p:txBody>
        </p:sp>
        <p:sp>
          <p:nvSpPr>
            <p:cNvPr id="101" name="TextBox 100"/>
            <p:cNvSpPr txBox="1"/>
            <p:nvPr/>
          </p:nvSpPr>
          <p:spPr>
            <a:xfrm>
              <a:off x="1812743" y="3816972"/>
              <a:ext cx="366086" cy="280147"/>
            </a:xfrm>
            <a:prstGeom prst="rect">
              <a:avLst/>
            </a:prstGeom>
            <a:noFill/>
          </p:spPr>
          <p:txBody>
            <a:bodyPr wrap="square" rtlCol="0">
              <a:spAutoFit/>
            </a:bodyPr>
            <a:lstStyle/>
            <a:p>
              <a:r>
                <a:rPr lang="en-US" sz="1200" dirty="0">
                  <a:solidFill>
                    <a:srgbClr val="940626"/>
                  </a:solidFill>
                  <a:latin typeface="Arial" panose="020B0604020202020204" pitchFamily="34" charset="0"/>
                  <a:ea typeface="Zapf Dingbats"/>
                  <a:cs typeface="Arial" panose="020B0604020202020204" pitchFamily="34" charset="0"/>
                  <a:sym typeface="Zapf Dingbats"/>
                </a:rPr>
                <a:t>✔</a:t>
              </a:r>
              <a:endParaRPr lang="en-US" sz="1200" dirty="0">
                <a:solidFill>
                  <a:srgbClr val="940626"/>
                </a:solidFill>
                <a:latin typeface="Arial" panose="020B0604020202020204" pitchFamily="34" charset="0"/>
                <a:cs typeface="Arial" panose="020B0604020202020204" pitchFamily="34" charset="0"/>
              </a:endParaRPr>
            </a:p>
          </p:txBody>
        </p:sp>
        <p:sp>
          <p:nvSpPr>
            <p:cNvPr id="102" name="TextBox 101"/>
            <p:cNvSpPr txBox="1"/>
            <p:nvPr/>
          </p:nvSpPr>
          <p:spPr>
            <a:xfrm>
              <a:off x="2117867" y="3821789"/>
              <a:ext cx="366086" cy="280147"/>
            </a:xfrm>
            <a:prstGeom prst="rect">
              <a:avLst/>
            </a:prstGeom>
            <a:noFill/>
          </p:spPr>
          <p:txBody>
            <a:bodyPr wrap="square" rtlCol="0">
              <a:spAutoFit/>
            </a:bodyPr>
            <a:lstStyle/>
            <a:p>
              <a:r>
                <a:rPr lang="en-US" sz="1200" dirty="0">
                  <a:solidFill>
                    <a:srgbClr val="940626"/>
                  </a:solidFill>
                  <a:latin typeface="Arial" panose="020B0604020202020204" pitchFamily="34" charset="0"/>
                  <a:ea typeface="Zapf Dingbats"/>
                  <a:cs typeface="Arial" panose="020B0604020202020204" pitchFamily="34" charset="0"/>
                  <a:sym typeface="Zapf Dingbats"/>
                </a:rPr>
                <a:t>✔</a:t>
              </a:r>
              <a:endParaRPr lang="en-US" sz="1200" dirty="0">
                <a:solidFill>
                  <a:srgbClr val="940626"/>
                </a:solidFill>
                <a:latin typeface="Arial" panose="020B0604020202020204" pitchFamily="34" charset="0"/>
                <a:cs typeface="Arial" panose="020B0604020202020204" pitchFamily="34" charset="0"/>
              </a:endParaRPr>
            </a:p>
          </p:txBody>
        </p:sp>
        <p:grpSp>
          <p:nvGrpSpPr>
            <p:cNvPr id="103" name="Group 102"/>
            <p:cNvGrpSpPr/>
            <p:nvPr/>
          </p:nvGrpSpPr>
          <p:grpSpPr>
            <a:xfrm flipH="1">
              <a:off x="2351331" y="4204488"/>
              <a:ext cx="285614" cy="631748"/>
              <a:chOff x="1874810" y="1303501"/>
              <a:chExt cx="1072929" cy="2373207"/>
            </a:xfrm>
          </p:grpSpPr>
          <p:sp>
            <p:nvSpPr>
              <p:cNvPr id="240" name="Oval 239"/>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1"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04" name="Picture 103" descr="images-3.jpg"/>
            <p:cNvPicPr>
              <a:picLocks noChangeAspect="1"/>
            </p:cNvPicPr>
            <p:nvPr/>
          </p:nvPicPr>
          <p:blipFill rotWithShape="1">
            <a:blip r:embed="rId5" cstate="print">
              <a:extLst>
                <a:ext uri="{28A0092B-C50C-407E-A947-70E740481C1C}">
                  <a14:useLocalDpi xmlns:a14="http://schemas.microsoft.com/office/drawing/2010/main"/>
                </a:ext>
              </a:extLst>
            </a:blip>
            <a:srcRect l="-1591"/>
            <a:stretch/>
          </p:blipFill>
          <p:spPr>
            <a:xfrm rot="924750">
              <a:off x="2367222" y="4080102"/>
              <a:ext cx="305507" cy="193252"/>
            </a:xfrm>
            <a:prstGeom prst="rect">
              <a:avLst/>
            </a:prstGeom>
          </p:spPr>
        </p:pic>
        <p:sp>
          <p:nvSpPr>
            <p:cNvPr id="105" name="Oval 104"/>
            <p:cNvSpPr/>
            <p:nvPr/>
          </p:nvSpPr>
          <p:spPr>
            <a:xfrm rot="1959892">
              <a:off x="2213248" y="4427346"/>
              <a:ext cx="97560" cy="49366"/>
            </a:xfrm>
            <a:prstGeom prst="ellipse">
              <a:avLst/>
            </a:prstGeom>
            <a:solidFill>
              <a:srgbClr val="C1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06" name="Picture 105" descr="51139-200.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03116" y="4345499"/>
              <a:ext cx="163071" cy="163071"/>
            </a:xfrm>
            <a:prstGeom prst="rect">
              <a:avLst/>
            </a:prstGeom>
          </p:spPr>
        </p:pic>
        <p:pic>
          <p:nvPicPr>
            <p:cNvPr id="107" name="Picture 106" descr="images.jpg"/>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a:ext>
              </a:extLst>
            </a:blip>
            <a:srcRect l="31859" t="26171" r="29131" b="26249"/>
            <a:stretch/>
          </p:blipFill>
          <p:spPr>
            <a:xfrm>
              <a:off x="3869095" y="4778062"/>
              <a:ext cx="915778" cy="1116958"/>
            </a:xfrm>
            <a:prstGeom prst="rect">
              <a:avLst/>
            </a:prstGeom>
          </p:spPr>
        </p:pic>
        <p:cxnSp>
          <p:nvCxnSpPr>
            <p:cNvPr id="108" name="Straight Connector 107"/>
            <p:cNvCxnSpPr/>
            <p:nvPr/>
          </p:nvCxnSpPr>
          <p:spPr>
            <a:xfrm>
              <a:off x="3346571" y="4187561"/>
              <a:ext cx="0" cy="443525"/>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109" name="Wave 108"/>
            <p:cNvSpPr/>
            <p:nvPr/>
          </p:nvSpPr>
          <p:spPr>
            <a:xfrm rot="20277180">
              <a:off x="2677915" y="4196896"/>
              <a:ext cx="776145" cy="192889"/>
            </a:xfrm>
            <a:prstGeom prst="wav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10" name="TextBox 109"/>
            <p:cNvSpPr txBox="1"/>
            <p:nvPr/>
          </p:nvSpPr>
          <p:spPr>
            <a:xfrm rot="20450255">
              <a:off x="2730321" y="4163636"/>
              <a:ext cx="660916" cy="217893"/>
            </a:xfrm>
            <a:prstGeom prst="rect">
              <a:avLst/>
            </a:prstGeom>
            <a:noFill/>
          </p:spPr>
          <p:txBody>
            <a:bodyPr wrap="none" rtlCol="0">
              <a:spAutoFit/>
            </a:bodyPr>
            <a:lstStyle/>
            <a:p>
              <a:r>
                <a:rPr lang="en-US" sz="800" b="1" dirty="0">
                  <a:solidFill>
                    <a:prstClr val="black"/>
                  </a:solidFill>
                  <a:latin typeface="Arial" panose="020B0604020202020204" pitchFamily="34" charset="0"/>
                  <a:cs typeface="Arial" panose="020B0604020202020204" pitchFamily="34" charset="0"/>
                </a:rPr>
                <a:t>Ready</a:t>
              </a:r>
            </a:p>
          </p:txBody>
        </p:sp>
        <p:sp>
          <p:nvSpPr>
            <p:cNvPr id="111" name="TextBox 110"/>
            <p:cNvSpPr txBox="1"/>
            <p:nvPr/>
          </p:nvSpPr>
          <p:spPr>
            <a:xfrm>
              <a:off x="861155" y="3119825"/>
              <a:ext cx="1517223" cy="653677"/>
            </a:xfrm>
            <a:prstGeom prst="rect">
              <a:avLst/>
            </a:prstGeom>
            <a:noFill/>
          </p:spPr>
          <p:txBody>
            <a:bodyPr wrap="square" rtlCol="0">
              <a:spAutoFit/>
            </a:bodyPr>
            <a:lstStyle/>
            <a:p>
              <a:r>
                <a:rPr lang="en-US" sz="900" b="1" dirty="0">
                  <a:solidFill>
                    <a:prstClr val="black"/>
                  </a:solidFill>
                  <a:latin typeface="Arial" panose="020B0604020202020204" pitchFamily="34" charset="0"/>
                  <a:cs typeface="Arial" panose="020B0604020202020204" pitchFamily="34" charset="0"/>
                </a:rPr>
                <a:t>Disability </a:t>
              </a:r>
            </a:p>
            <a:p>
              <a:r>
                <a:rPr lang="en-US" sz="900" b="1" dirty="0">
                  <a:solidFill>
                    <a:prstClr val="black"/>
                  </a:solidFill>
                  <a:latin typeface="Arial" panose="020B0604020202020204" pitchFamily="34" charset="0"/>
                  <a:cs typeface="Arial" panose="020B0604020202020204" pitchFamily="34" charset="0"/>
                </a:rPr>
                <a:t>Evaluation System / Legacy System</a:t>
              </a:r>
            </a:p>
          </p:txBody>
        </p:sp>
        <p:grpSp>
          <p:nvGrpSpPr>
            <p:cNvPr id="112" name="Group 111"/>
            <p:cNvGrpSpPr/>
            <p:nvPr/>
          </p:nvGrpSpPr>
          <p:grpSpPr>
            <a:xfrm>
              <a:off x="3591052" y="2779543"/>
              <a:ext cx="985929" cy="709108"/>
              <a:chOff x="3544963" y="3598768"/>
              <a:chExt cx="631184" cy="453965"/>
            </a:xfrm>
          </p:grpSpPr>
          <p:grpSp>
            <p:nvGrpSpPr>
              <p:cNvPr id="208" name="Group 207"/>
              <p:cNvGrpSpPr/>
              <p:nvPr/>
            </p:nvGrpSpPr>
            <p:grpSpPr>
              <a:xfrm>
                <a:off x="3544963" y="3776342"/>
                <a:ext cx="444003" cy="276391"/>
                <a:chOff x="-4363183" y="3932546"/>
                <a:chExt cx="1882251" cy="1171698"/>
              </a:xfrm>
            </p:grpSpPr>
            <p:sp>
              <p:nvSpPr>
                <p:cNvPr id="214" name="Freeform 129"/>
                <p:cNvSpPr>
                  <a:spLocks/>
                </p:cNvSpPr>
                <p:nvPr/>
              </p:nvSpPr>
              <p:spPr bwMode="gray">
                <a:xfrm>
                  <a:off x="-4363183" y="3932546"/>
                  <a:ext cx="1882251" cy="1171698"/>
                </a:xfrm>
                <a:custGeom>
                  <a:avLst/>
                  <a:gdLst>
                    <a:gd name="T0" fmla="*/ 723 w 1449"/>
                    <a:gd name="T1" fmla="*/ 0 h 902"/>
                    <a:gd name="T2" fmla="*/ 0 w 1449"/>
                    <a:gd name="T3" fmla="*/ 0 h 902"/>
                    <a:gd name="T4" fmla="*/ 0 w 1449"/>
                    <a:gd name="T5" fmla="*/ 902 h 902"/>
                    <a:gd name="T6" fmla="*/ 641 w 1449"/>
                    <a:gd name="T7" fmla="*/ 902 h 902"/>
                    <a:gd name="T8" fmla="*/ 641 w 1449"/>
                    <a:gd name="T9" fmla="*/ 727 h 902"/>
                    <a:gd name="T10" fmla="*/ 808 w 1449"/>
                    <a:gd name="T11" fmla="*/ 727 h 902"/>
                    <a:gd name="T12" fmla="*/ 808 w 1449"/>
                    <a:gd name="T13" fmla="*/ 902 h 902"/>
                    <a:gd name="T14" fmla="*/ 1449 w 1449"/>
                    <a:gd name="T15" fmla="*/ 902 h 902"/>
                    <a:gd name="T16" fmla="*/ 1449 w 1449"/>
                    <a:gd name="T17" fmla="*/ 271 h 902"/>
                    <a:gd name="T18" fmla="*/ 723 w 1449"/>
                    <a:gd name="T19" fmla="*/ 271 h 902"/>
                    <a:gd name="T20" fmla="*/ 723 w 1449"/>
                    <a:gd name="T21"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9" h="902">
                      <a:moveTo>
                        <a:pt x="723" y="0"/>
                      </a:moveTo>
                      <a:lnTo>
                        <a:pt x="0" y="0"/>
                      </a:lnTo>
                      <a:lnTo>
                        <a:pt x="0" y="902"/>
                      </a:lnTo>
                      <a:lnTo>
                        <a:pt x="641" y="902"/>
                      </a:lnTo>
                      <a:lnTo>
                        <a:pt x="641" y="727"/>
                      </a:lnTo>
                      <a:lnTo>
                        <a:pt x="808" y="727"/>
                      </a:lnTo>
                      <a:lnTo>
                        <a:pt x="808" y="902"/>
                      </a:lnTo>
                      <a:lnTo>
                        <a:pt x="1449" y="902"/>
                      </a:lnTo>
                      <a:lnTo>
                        <a:pt x="1449" y="271"/>
                      </a:lnTo>
                      <a:lnTo>
                        <a:pt x="723" y="271"/>
                      </a:lnTo>
                      <a:lnTo>
                        <a:pt x="723" y="0"/>
                      </a:lnTo>
                      <a:close/>
                    </a:path>
                  </a:pathLst>
                </a:custGeom>
                <a:solidFill>
                  <a:srgbClr val="C1C0C0"/>
                </a:solidFill>
                <a:ln>
                  <a:noFill/>
                </a:ln>
                <a:scene3d>
                  <a:camera prst="obliqueTopLeft"/>
                  <a:lightRig rig="threePt" dir="t"/>
                </a:scene3d>
                <a:sp3d extrusionH="508000"/>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5" name="Freeform 146"/>
                <p:cNvSpPr>
                  <a:spLocks/>
                </p:cNvSpPr>
                <p:nvPr/>
              </p:nvSpPr>
              <p:spPr bwMode="gray">
                <a:xfrm>
                  <a:off x="-4196443" y="4055355"/>
                  <a:ext cx="180562" cy="177964"/>
                </a:xfrm>
                <a:custGeom>
                  <a:avLst/>
                  <a:gdLst>
                    <a:gd name="T0" fmla="*/ 139 w 139"/>
                    <a:gd name="T1" fmla="*/ 40 h 137"/>
                    <a:gd name="T2" fmla="*/ 99 w 139"/>
                    <a:gd name="T3" fmla="*/ 40 h 137"/>
                    <a:gd name="T4" fmla="*/ 99 w 139"/>
                    <a:gd name="T5" fmla="*/ 0 h 137"/>
                    <a:gd name="T6" fmla="*/ 40 w 139"/>
                    <a:gd name="T7" fmla="*/ 0 h 137"/>
                    <a:gd name="T8" fmla="*/ 40 w 139"/>
                    <a:gd name="T9" fmla="*/ 40 h 137"/>
                    <a:gd name="T10" fmla="*/ 0 w 139"/>
                    <a:gd name="T11" fmla="*/ 40 h 137"/>
                    <a:gd name="T12" fmla="*/ 0 w 139"/>
                    <a:gd name="T13" fmla="*/ 97 h 137"/>
                    <a:gd name="T14" fmla="*/ 40 w 139"/>
                    <a:gd name="T15" fmla="*/ 97 h 137"/>
                    <a:gd name="T16" fmla="*/ 40 w 139"/>
                    <a:gd name="T17" fmla="*/ 137 h 137"/>
                    <a:gd name="T18" fmla="*/ 99 w 139"/>
                    <a:gd name="T19" fmla="*/ 137 h 137"/>
                    <a:gd name="T20" fmla="*/ 99 w 139"/>
                    <a:gd name="T21" fmla="*/ 97 h 137"/>
                    <a:gd name="T22" fmla="*/ 139 w 139"/>
                    <a:gd name="T23" fmla="*/ 97 h 137"/>
                    <a:gd name="T24" fmla="*/ 139 w 139"/>
                    <a:gd name="T25" fmla="*/ 4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37">
                      <a:moveTo>
                        <a:pt x="139" y="40"/>
                      </a:moveTo>
                      <a:lnTo>
                        <a:pt x="99" y="40"/>
                      </a:lnTo>
                      <a:lnTo>
                        <a:pt x="99" y="0"/>
                      </a:lnTo>
                      <a:lnTo>
                        <a:pt x="40" y="0"/>
                      </a:lnTo>
                      <a:lnTo>
                        <a:pt x="40" y="40"/>
                      </a:lnTo>
                      <a:lnTo>
                        <a:pt x="0" y="40"/>
                      </a:lnTo>
                      <a:lnTo>
                        <a:pt x="0" y="97"/>
                      </a:lnTo>
                      <a:lnTo>
                        <a:pt x="40" y="97"/>
                      </a:lnTo>
                      <a:lnTo>
                        <a:pt x="40" y="137"/>
                      </a:lnTo>
                      <a:lnTo>
                        <a:pt x="99" y="137"/>
                      </a:lnTo>
                      <a:lnTo>
                        <a:pt x="99" y="97"/>
                      </a:lnTo>
                      <a:lnTo>
                        <a:pt x="139" y="97"/>
                      </a:lnTo>
                      <a:lnTo>
                        <a:pt x="139" y="40"/>
                      </a:ln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6" name="Rectangle 153"/>
                <p:cNvSpPr>
                  <a:spLocks noChangeArrowheads="1"/>
                </p:cNvSpPr>
                <p:nvPr/>
              </p:nvSpPr>
              <p:spPr bwMode="gray">
                <a:xfrm>
                  <a:off x="-3726206" y="4174873"/>
                  <a:ext cx="72744"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7" name="Rectangle 154"/>
                <p:cNvSpPr>
                  <a:spLocks noChangeArrowheads="1"/>
                </p:cNvSpPr>
                <p:nvPr/>
              </p:nvSpPr>
              <p:spPr bwMode="gray">
                <a:xfrm>
                  <a:off x="-3640472" y="4174873"/>
                  <a:ext cx="72744"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8" name="Rectangle 155"/>
                <p:cNvSpPr>
                  <a:spLocks noChangeArrowheads="1"/>
                </p:cNvSpPr>
                <p:nvPr/>
              </p:nvSpPr>
              <p:spPr bwMode="gray">
                <a:xfrm>
                  <a:off x="-3552140" y="4174873"/>
                  <a:ext cx="64950"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9" name="Rectangle 156"/>
                <p:cNvSpPr>
                  <a:spLocks noChangeArrowheads="1"/>
                </p:cNvSpPr>
                <p:nvPr/>
              </p:nvSpPr>
              <p:spPr bwMode="gray">
                <a:xfrm>
                  <a:off x="-3809342" y="4174873"/>
                  <a:ext cx="67548"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0" name="Rectangle 157"/>
                <p:cNvSpPr>
                  <a:spLocks noChangeArrowheads="1"/>
                </p:cNvSpPr>
                <p:nvPr/>
              </p:nvSpPr>
              <p:spPr bwMode="gray">
                <a:xfrm>
                  <a:off x="-3726206" y="4003404"/>
                  <a:ext cx="72744"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1" name="Rectangle 158"/>
                <p:cNvSpPr>
                  <a:spLocks noChangeArrowheads="1"/>
                </p:cNvSpPr>
                <p:nvPr/>
              </p:nvSpPr>
              <p:spPr bwMode="gray">
                <a:xfrm>
                  <a:off x="-3640472" y="4003404"/>
                  <a:ext cx="72744"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2" name="Rectangle 159"/>
                <p:cNvSpPr>
                  <a:spLocks noChangeArrowheads="1"/>
                </p:cNvSpPr>
                <p:nvPr/>
              </p:nvSpPr>
              <p:spPr bwMode="gray">
                <a:xfrm>
                  <a:off x="-3552140" y="4003404"/>
                  <a:ext cx="64950"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3" name="Rectangle 160"/>
                <p:cNvSpPr>
                  <a:spLocks noChangeArrowheads="1"/>
                </p:cNvSpPr>
                <p:nvPr/>
              </p:nvSpPr>
              <p:spPr bwMode="gray">
                <a:xfrm>
                  <a:off x="-3809342" y="4003404"/>
                  <a:ext cx="67548"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4" name="Rectangle 130"/>
                <p:cNvSpPr>
                  <a:spLocks noChangeArrowheads="1"/>
                </p:cNvSpPr>
                <p:nvPr/>
              </p:nvSpPr>
              <p:spPr bwMode="gray">
                <a:xfrm>
                  <a:off x="-4233283" y="4637906"/>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5" name="Rectangle 131"/>
                <p:cNvSpPr>
                  <a:spLocks noChangeArrowheads="1"/>
                </p:cNvSpPr>
                <p:nvPr/>
              </p:nvSpPr>
              <p:spPr bwMode="gray">
                <a:xfrm>
                  <a:off x="-4233283" y="4407982"/>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6" name="Rectangle 132"/>
                <p:cNvSpPr>
                  <a:spLocks noChangeArrowheads="1"/>
                </p:cNvSpPr>
                <p:nvPr/>
              </p:nvSpPr>
              <p:spPr bwMode="gray">
                <a:xfrm>
                  <a:off x="-4016350" y="4637906"/>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7" name="Rectangle 133"/>
                <p:cNvSpPr>
                  <a:spLocks noChangeArrowheads="1"/>
                </p:cNvSpPr>
                <p:nvPr/>
              </p:nvSpPr>
              <p:spPr bwMode="gray">
                <a:xfrm>
                  <a:off x="-4016350" y="4407982"/>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8" name="Rectangle 134"/>
                <p:cNvSpPr>
                  <a:spLocks noChangeArrowheads="1"/>
                </p:cNvSpPr>
                <p:nvPr/>
              </p:nvSpPr>
              <p:spPr bwMode="gray">
                <a:xfrm>
                  <a:off x="-3800716" y="4637906"/>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9" name="Rectangle 135"/>
                <p:cNvSpPr>
                  <a:spLocks noChangeArrowheads="1"/>
                </p:cNvSpPr>
                <p:nvPr/>
              </p:nvSpPr>
              <p:spPr bwMode="gray">
                <a:xfrm>
                  <a:off x="-3800716" y="4407982"/>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0" name="Rectangle 136"/>
                <p:cNvSpPr>
                  <a:spLocks noChangeArrowheads="1"/>
                </p:cNvSpPr>
                <p:nvPr/>
              </p:nvSpPr>
              <p:spPr bwMode="gray">
                <a:xfrm>
                  <a:off x="-3583784" y="4637906"/>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1" name="Rectangle 137"/>
                <p:cNvSpPr>
                  <a:spLocks noChangeArrowheads="1"/>
                </p:cNvSpPr>
                <p:nvPr/>
              </p:nvSpPr>
              <p:spPr bwMode="gray">
                <a:xfrm>
                  <a:off x="-3583784" y="4407982"/>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2" name="Rectangle 138"/>
                <p:cNvSpPr>
                  <a:spLocks noChangeArrowheads="1"/>
                </p:cNvSpPr>
                <p:nvPr/>
              </p:nvSpPr>
              <p:spPr bwMode="gray">
                <a:xfrm>
                  <a:off x="-3365552" y="4637906"/>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3" name="Rectangle 139"/>
                <p:cNvSpPr>
                  <a:spLocks noChangeArrowheads="1"/>
                </p:cNvSpPr>
                <p:nvPr/>
              </p:nvSpPr>
              <p:spPr bwMode="gray">
                <a:xfrm>
                  <a:off x="-3365552" y="4407982"/>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4" name="Rectangle 140"/>
                <p:cNvSpPr>
                  <a:spLocks noChangeArrowheads="1"/>
                </p:cNvSpPr>
                <p:nvPr/>
              </p:nvSpPr>
              <p:spPr bwMode="gray">
                <a:xfrm>
                  <a:off x="-3149918" y="4637906"/>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5" name="Rectangle 141"/>
                <p:cNvSpPr>
                  <a:spLocks noChangeArrowheads="1"/>
                </p:cNvSpPr>
                <p:nvPr/>
              </p:nvSpPr>
              <p:spPr bwMode="gray">
                <a:xfrm>
                  <a:off x="-3149918" y="4407982"/>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6" name="Rectangle 142"/>
                <p:cNvSpPr>
                  <a:spLocks noChangeArrowheads="1"/>
                </p:cNvSpPr>
                <p:nvPr/>
              </p:nvSpPr>
              <p:spPr bwMode="gray">
                <a:xfrm>
                  <a:off x="-2932985" y="4637906"/>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7" name="Rectangle 143"/>
                <p:cNvSpPr>
                  <a:spLocks noChangeArrowheads="1"/>
                </p:cNvSpPr>
                <p:nvPr/>
              </p:nvSpPr>
              <p:spPr bwMode="gray">
                <a:xfrm>
                  <a:off x="-2932985" y="4407982"/>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8" name="Rectangle 144"/>
                <p:cNvSpPr>
                  <a:spLocks noChangeArrowheads="1"/>
                </p:cNvSpPr>
                <p:nvPr/>
              </p:nvSpPr>
              <p:spPr bwMode="gray">
                <a:xfrm>
                  <a:off x="-2717351" y="4637906"/>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9" name="Rectangle 145"/>
                <p:cNvSpPr>
                  <a:spLocks noChangeArrowheads="1"/>
                </p:cNvSpPr>
                <p:nvPr/>
              </p:nvSpPr>
              <p:spPr bwMode="gray">
                <a:xfrm>
                  <a:off x="-2717351" y="4407982"/>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grpSp>
          <p:grpSp>
            <p:nvGrpSpPr>
              <p:cNvPr id="209" name="Group 208"/>
              <p:cNvGrpSpPr/>
              <p:nvPr/>
            </p:nvGrpSpPr>
            <p:grpSpPr>
              <a:xfrm>
                <a:off x="3796759" y="3598768"/>
                <a:ext cx="379388" cy="194289"/>
                <a:chOff x="-831688" y="4467806"/>
                <a:chExt cx="736572" cy="377207"/>
              </a:xfrm>
            </p:grpSpPr>
            <p:sp>
              <p:nvSpPr>
                <p:cNvPr id="210" name="Freeform 148"/>
                <p:cNvSpPr>
                  <a:spLocks/>
                </p:cNvSpPr>
                <p:nvPr/>
              </p:nvSpPr>
              <p:spPr bwMode="gray">
                <a:xfrm rot="627942">
                  <a:off x="-815753" y="4813695"/>
                  <a:ext cx="401154" cy="31318"/>
                </a:xfrm>
                <a:custGeom>
                  <a:avLst/>
                  <a:gdLst>
                    <a:gd name="T0" fmla="*/ 109 w 114"/>
                    <a:gd name="T1" fmla="*/ 0 h 9"/>
                    <a:gd name="T2" fmla="*/ 5 w 114"/>
                    <a:gd name="T3" fmla="*/ 0 h 9"/>
                    <a:gd name="T4" fmla="*/ 0 w 114"/>
                    <a:gd name="T5" fmla="*/ 4 h 9"/>
                    <a:gd name="T6" fmla="*/ 5 w 114"/>
                    <a:gd name="T7" fmla="*/ 9 h 9"/>
                    <a:gd name="T8" fmla="*/ 109 w 114"/>
                    <a:gd name="T9" fmla="*/ 9 h 9"/>
                    <a:gd name="T10" fmla="*/ 114 w 114"/>
                    <a:gd name="T11" fmla="*/ 4 h 9"/>
                    <a:gd name="T12" fmla="*/ 109 w 11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4" h="9">
                      <a:moveTo>
                        <a:pt x="109" y="0"/>
                      </a:moveTo>
                      <a:cubicBezTo>
                        <a:pt x="5" y="0"/>
                        <a:pt x="5" y="0"/>
                        <a:pt x="5" y="0"/>
                      </a:cubicBezTo>
                      <a:cubicBezTo>
                        <a:pt x="2" y="0"/>
                        <a:pt x="0" y="2"/>
                        <a:pt x="0" y="4"/>
                      </a:cubicBezTo>
                      <a:cubicBezTo>
                        <a:pt x="0" y="7"/>
                        <a:pt x="2" y="9"/>
                        <a:pt x="5" y="9"/>
                      </a:cubicBezTo>
                      <a:cubicBezTo>
                        <a:pt x="109" y="9"/>
                        <a:pt x="109" y="9"/>
                        <a:pt x="109" y="9"/>
                      </a:cubicBezTo>
                      <a:cubicBezTo>
                        <a:pt x="112" y="9"/>
                        <a:pt x="114" y="7"/>
                        <a:pt x="114" y="4"/>
                      </a:cubicBezTo>
                      <a:cubicBezTo>
                        <a:pt x="114" y="2"/>
                        <a:pt x="112" y="0"/>
                        <a:pt x="109" y="0"/>
                      </a:cubicBezTo>
                      <a:close/>
                    </a:path>
                  </a:pathLst>
                </a:custGeom>
                <a:solidFill>
                  <a:srgbClr val="EDB66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1" name="Freeform 150"/>
                <p:cNvSpPr>
                  <a:spLocks/>
                </p:cNvSpPr>
                <p:nvPr/>
              </p:nvSpPr>
              <p:spPr bwMode="gray">
                <a:xfrm rot="627942">
                  <a:off x="-831688" y="4467806"/>
                  <a:ext cx="563702" cy="23860"/>
                </a:xfrm>
                <a:custGeom>
                  <a:avLst/>
                  <a:gdLst>
                    <a:gd name="T0" fmla="*/ 160 w 160"/>
                    <a:gd name="T1" fmla="*/ 4 h 7"/>
                    <a:gd name="T2" fmla="*/ 157 w 160"/>
                    <a:gd name="T3" fmla="*/ 0 h 7"/>
                    <a:gd name="T4" fmla="*/ 4 w 160"/>
                    <a:gd name="T5" fmla="*/ 0 h 7"/>
                    <a:gd name="T6" fmla="*/ 0 w 160"/>
                    <a:gd name="T7" fmla="*/ 4 h 7"/>
                    <a:gd name="T8" fmla="*/ 4 w 160"/>
                    <a:gd name="T9" fmla="*/ 7 h 7"/>
                    <a:gd name="T10" fmla="*/ 157 w 160"/>
                    <a:gd name="T11" fmla="*/ 7 h 7"/>
                    <a:gd name="T12" fmla="*/ 160 w 160"/>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60" h="7">
                      <a:moveTo>
                        <a:pt x="160" y="4"/>
                      </a:moveTo>
                      <a:cubicBezTo>
                        <a:pt x="160" y="2"/>
                        <a:pt x="158" y="0"/>
                        <a:pt x="157" y="0"/>
                      </a:cubicBezTo>
                      <a:cubicBezTo>
                        <a:pt x="4" y="0"/>
                        <a:pt x="4" y="0"/>
                        <a:pt x="4" y="0"/>
                      </a:cubicBezTo>
                      <a:cubicBezTo>
                        <a:pt x="2" y="0"/>
                        <a:pt x="0" y="2"/>
                        <a:pt x="0" y="4"/>
                      </a:cubicBezTo>
                      <a:cubicBezTo>
                        <a:pt x="0" y="6"/>
                        <a:pt x="2" y="7"/>
                        <a:pt x="4" y="7"/>
                      </a:cubicBezTo>
                      <a:cubicBezTo>
                        <a:pt x="157" y="7"/>
                        <a:pt x="157" y="7"/>
                        <a:pt x="157" y="7"/>
                      </a:cubicBezTo>
                      <a:cubicBezTo>
                        <a:pt x="158" y="7"/>
                        <a:pt x="160" y="6"/>
                        <a:pt x="160" y="4"/>
                      </a:cubicBezTo>
                      <a:close/>
                    </a:path>
                  </a:pathLst>
                </a:custGeom>
                <a:solidFill>
                  <a:srgbClr val="EDB66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2" name="Freeform 151"/>
                <p:cNvSpPr>
                  <a:spLocks noEditPoints="1"/>
                </p:cNvSpPr>
                <p:nvPr/>
              </p:nvSpPr>
              <p:spPr bwMode="gray">
                <a:xfrm rot="627942">
                  <a:off x="-810929" y="4543869"/>
                  <a:ext cx="715813" cy="268430"/>
                </a:xfrm>
                <a:custGeom>
                  <a:avLst/>
                  <a:gdLst>
                    <a:gd name="T0" fmla="*/ 193 w 203"/>
                    <a:gd name="T1" fmla="*/ 0 h 76"/>
                    <a:gd name="T2" fmla="*/ 179 w 203"/>
                    <a:gd name="T3" fmla="*/ 11 h 76"/>
                    <a:gd name="T4" fmla="*/ 177 w 203"/>
                    <a:gd name="T5" fmla="*/ 18 h 76"/>
                    <a:gd name="T6" fmla="*/ 132 w 203"/>
                    <a:gd name="T7" fmla="*/ 18 h 76"/>
                    <a:gd name="T8" fmla="*/ 140 w 203"/>
                    <a:gd name="T9" fmla="*/ 9 h 76"/>
                    <a:gd name="T10" fmla="*/ 132 w 203"/>
                    <a:gd name="T11" fmla="*/ 1 h 76"/>
                    <a:gd name="T12" fmla="*/ 91 w 203"/>
                    <a:gd name="T13" fmla="*/ 1 h 76"/>
                    <a:gd name="T14" fmla="*/ 38 w 203"/>
                    <a:gd name="T15" fmla="*/ 1 h 76"/>
                    <a:gd name="T16" fmla="*/ 0 w 203"/>
                    <a:gd name="T17" fmla="*/ 38 h 76"/>
                    <a:gd name="T18" fmla="*/ 38 w 203"/>
                    <a:gd name="T19" fmla="*/ 76 h 76"/>
                    <a:gd name="T20" fmla="*/ 91 w 203"/>
                    <a:gd name="T21" fmla="*/ 76 h 76"/>
                    <a:gd name="T22" fmla="*/ 91 w 203"/>
                    <a:gd name="T23" fmla="*/ 76 h 76"/>
                    <a:gd name="T24" fmla="*/ 91 w 203"/>
                    <a:gd name="T25" fmla="*/ 76 h 76"/>
                    <a:gd name="T26" fmla="*/ 129 w 203"/>
                    <a:gd name="T27" fmla="*/ 38 h 76"/>
                    <a:gd name="T28" fmla="*/ 129 w 203"/>
                    <a:gd name="T29" fmla="*/ 35 h 76"/>
                    <a:gd name="T30" fmla="*/ 173 w 203"/>
                    <a:gd name="T31" fmla="*/ 35 h 76"/>
                    <a:gd name="T32" fmla="*/ 172 w 203"/>
                    <a:gd name="T33" fmla="*/ 41 h 76"/>
                    <a:gd name="T34" fmla="*/ 180 w 203"/>
                    <a:gd name="T35" fmla="*/ 53 h 76"/>
                    <a:gd name="T36" fmla="*/ 195 w 203"/>
                    <a:gd name="T37" fmla="*/ 41 h 76"/>
                    <a:gd name="T38" fmla="*/ 202 w 203"/>
                    <a:gd name="T39" fmla="*/ 11 h 76"/>
                    <a:gd name="T40" fmla="*/ 193 w 203"/>
                    <a:gd name="T41" fmla="*/ 0 h 76"/>
                    <a:gd name="T42" fmla="*/ 38 w 203"/>
                    <a:gd name="T43" fmla="*/ 38 h 76"/>
                    <a:gd name="T44" fmla="*/ 8 w 203"/>
                    <a:gd name="T45" fmla="*/ 38 h 76"/>
                    <a:gd name="T46" fmla="*/ 38 w 203"/>
                    <a:gd name="T47" fmla="*/ 9 h 76"/>
                    <a:gd name="T48" fmla="*/ 38 w 203"/>
                    <a:gd name="T49" fmla="*/ 38 h 76"/>
                    <a:gd name="T50" fmla="*/ 64 w 203"/>
                    <a:gd name="T51" fmla="*/ 26 h 76"/>
                    <a:gd name="T52" fmla="*/ 56 w 203"/>
                    <a:gd name="T53" fmla="*/ 18 h 76"/>
                    <a:gd name="T54" fmla="*/ 64 w 203"/>
                    <a:gd name="T55" fmla="*/ 9 h 76"/>
                    <a:gd name="T56" fmla="*/ 73 w 203"/>
                    <a:gd name="T57" fmla="*/ 18 h 76"/>
                    <a:gd name="T58" fmla="*/ 64 w 203"/>
                    <a:gd name="T59" fmla="*/ 26 h 76"/>
                    <a:gd name="T60" fmla="*/ 89 w 203"/>
                    <a:gd name="T61" fmla="*/ 26 h 76"/>
                    <a:gd name="T62" fmla="*/ 80 w 203"/>
                    <a:gd name="T63" fmla="*/ 18 h 76"/>
                    <a:gd name="T64" fmla="*/ 89 w 203"/>
                    <a:gd name="T65" fmla="*/ 9 h 76"/>
                    <a:gd name="T66" fmla="*/ 97 w 203"/>
                    <a:gd name="T67" fmla="*/ 18 h 76"/>
                    <a:gd name="T68" fmla="*/ 89 w 203"/>
                    <a:gd name="T69"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6">
                      <a:moveTo>
                        <a:pt x="193" y="0"/>
                      </a:moveTo>
                      <a:cubicBezTo>
                        <a:pt x="186" y="0"/>
                        <a:pt x="180" y="5"/>
                        <a:pt x="179" y="11"/>
                      </a:cubicBezTo>
                      <a:cubicBezTo>
                        <a:pt x="177" y="18"/>
                        <a:pt x="177" y="18"/>
                        <a:pt x="177" y="18"/>
                      </a:cubicBezTo>
                      <a:cubicBezTo>
                        <a:pt x="132" y="18"/>
                        <a:pt x="132" y="18"/>
                        <a:pt x="132" y="18"/>
                      </a:cubicBezTo>
                      <a:cubicBezTo>
                        <a:pt x="136" y="18"/>
                        <a:pt x="140" y="14"/>
                        <a:pt x="140" y="9"/>
                      </a:cubicBezTo>
                      <a:cubicBezTo>
                        <a:pt x="140" y="5"/>
                        <a:pt x="136" y="1"/>
                        <a:pt x="132" y="1"/>
                      </a:cubicBezTo>
                      <a:cubicBezTo>
                        <a:pt x="91" y="1"/>
                        <a:pt x="91" y="1"/>
                        <a:pt x="91" y="1"/>
                      </a:cubicBezTo>
                      <a:cubicBezTo>
                        <a:pt x="38" y="1"/>
                        <a:pt x="38" y="1"/>
                        <a:pt x="38" y="1"/>
                      </a:cubicBezTo>
                      <a:cubicBezTo>
                        <a:pt x="17" y="1"/>
                        <a:pt x="0" y="18"/>
                        <a:pt x="0" y="38"/>
                      </a:cubicBezTo>
                      <a:cubicBezTo>
                        <a:pt x="0" y="59"/>
                        <a:pt x="17" y="76"/>
                        <a:pt x="38" y="76"/>
                      </a:cubicBezTo>
                      <a:cubicBezTo>
                        <a:pt x="91" y="76"/>
                        <a:pt x="91" y="76"/>
                        <a:pt x="91" y="76"/>
                      </a:cubicBezTo>
                      <a:cubicBezTo>
                        <a:pt x="91" y="76"/>
                        <a:pt x="91" y="76"/>
                        <a:pt x="91" y="76"/>
                      </a:cubicBezTo>
                      <a:cubicBezTo>
                        <a:pt x="91" y="76"/>
                        <a:pt x="91" y="76"/>
                        <a:pt x="91" y="76"/>
                      </a:cubicBezTo>
                      <a:cubicBezTo>
                        <a:pt x="112" y="76"/>
                        <a:pt x="129" y="59"/>
                        <a:pt x="129" y="38"/>
                      </a:cubicBezTo>
                      <a:cubicBezTo>
                        <a:pt x="129" y="37"/>
                        <a:pt x="129" y="36"/>
                        <a:pt x="129" y="35"/>
                      </a:cubicBezTo>
                      <a:cubicBezTo>
                        <a:pt x="173" y="35"/>
                        <a:pt x="173" y="35"/>
                        <a:pt x="173" y="35"/>
                      </a:cubicBezTo>
                      <a:cubicBezTo>
                        <a:pt x="172" y="41"/>
                        <a:pt x="172" y="41"/>
                        <a:pt x="172" y="41"/>
                      </a:cubicBezTo>
                      <a:cubicBezTo>
                        <a:pt x="170" y="48"/>
                        <a:pt x="174" y="53"/>
                        <a:pt x="180" y="53"/>
                      </a:cubicBezTo>
                      <a:cubicBezTo>
                        <a:pt x="187" y="53"/>
                        <a:pt x="193" y="48"/>
                        <a:pt x="195" y="41"/>
                      </a:cubicBezTo>
                      <a:cubicBezTo>
                        <a:pt x="202" y="11"/>
                        <a:pt x="202" y="11"/>
                        <a:pt x="202" y="11"/>
                      </a:cubicBezTo>
                      <a:cubicBezTo>
                        <a:pt x="203" y="5"/>
                        <a:pt x="199" y="0"/>
                        <a:pt x="193" y="0"/>
                      </a:cubicBezTo>
                      <a:close/>
                      <a:moveTo>
                        <a:pt x="38" y="38"/>
                      </a:moveTo>
                      <a:cubicBezTo>
                        <a:pt x="8" y="38"/>
                        <a:pt x="8" y="38"/>
                        <a:pt x="8" y="38"/>
                      </a:cubicBezTo>
                      <a:cubicBezTo>
                        <a:pt x="8" y="22"/>
                        <a:pt x="21" y="9"/>
                        <a:pt x="38" y="9"/>
                      </a:cubicBezTo>
                      <a:lnTo>
                        <a:pt x="38" y="38"/>
                      </a:lnTo>
                      <a:close/>
                      <a:moveTo>
                        <a:pt x="64" y="26"/>
                      </a:moveTo>
                      <a:cubicBezTo>
                        <a:pt x="59" y="26"/>
                        <a:pt x="56" y="22"/>
                        <a:pt x="56" y="18"/>
                      </a:cubicBezTo>
                      <a:cubicBezTo>
                        <a:pt x="56" y="13"/>
                        <a:pt x="59" y="9"/>
                        <a:pt x="64" y="9"/>
                      </a:cubicBezTo>
                      <a:cubicBezTo>
                        <a:pt x="69" y="9"/>
                        <a:pt x="73" y="13"/>
                        <a:pt x="73" y="18"/>
                      </a:cubicBezTo>
                      <a:cubicBezTo>
                        <a:pt x="73" y="22"/>
                        <a:pt x="69" y="26"/>
                        <a:pt x="64" y="26"/>
                      </a:cubicBezTo>
                      <a:close/>
                      <a:moveTo>
                        <a:pt x="89" y="26"/>
                      </a:moveTo>
                      <a:cubicBezTo>
                        <a:pt x="84" y="26"/>
                        <a:pt x="80" y="22"/>
                        <a:pt x="80" y="18"/>
                      </a:cubicBezTo>
                      <a:cubicBezTo>
                        <a:pt x="80" y="13"/>
                        <a:pt x="84" y="9"/>
                        <a:pt x="89" y="9"/>
                      </a:cubicBezTo>
                      <a:cubicBezTo>
                        <a:pt x="93" y="9"/>
                        <a:pt x="97" y="13"/>
                        <a:pt x="97" y="18"/>
                      </a:cubicBezTo>
                      <a:cubicBezTo>
                        <a:pt x="97" y="22"/>
                        <a:pt x="93" y="26"/>
                        <a:pt x="89" y="26"/>
                      </a:cubicBezTo>
                      <a:close/>
                    </a:path>
                  </a:pathLst>
                </a:custGeom>
                <a:solidFill>
                  <a:srgbClr val="EDB66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3" name="Freeform 152"/>
                <p:cNvSpPr>
                  <a:spLocks noEditPoints="1"/>
                </p:cNvSpPr>
                <p:nvPr/>
              </p:nvSpPr>
              <p:spPr bwMode="gray">
                <a:xfrm rot="627942">
                  <a:off x="-587157" y="4650438"/>
                  <a:ext cx="110354" cy="108864"/>
                </a:xfrm>
                <a:custGeom>
                  <a:avLst/>
                  <a:gdLst>
                    <a:gd name="T0" fmla="*/ 55 w 74"/>
                    <a:gd name="T1" fmla="*/ 73 h 73"/>
                    <a:gd name="T2" fmla="*/ 19 w 74"/>
                    <a:gd name="T3" fmla="*/ 73 h 73"/>
                    <a:gd name="T4" fmla="*/ 19 w 74"/>
                    <a:gd name="T5" fmla="*/ 54 h 73"/>
                    <a:gd name="T6" fmla="*/ 0 w 74"/>
                    <a:gd name="T7" fmla="*/ 54 h 73"/>
                    <a:gd name="T8" fmla="*/ 0 w 74"/>
                    <a:gd name="T9" fmla="*/ 19 h 73"/>
                    <a:gd name="T10" fmla="*/ 19 w 74"/>
                    <a:gd name="T11" fmla="*/ 19 h 73"/>
                    <a:gd name="T12" fmla="*/ 19 w 74"/>
                    <a:gd name="T13" fmla="*/ 0 h 73"/>
                    <a:gd name="T14" fmla="*/ 55 w 74"/>
                    <a:gd name="T15" fmla="*/ 0 h 73"/>
                    <a:gd name="T16" fmla="*/ 55 w 74"/>
                    <a:gd name="T17" fmla="*/ 19 h 73"/>
                    <a:gd name="T18" fmla="*/ 74 w 74"/>
                    <a:gd name="T19" fmla="*/ 19 h 73"/>
                    <a:gd name="T20" fmla="*/ 74 w 74"/>
                    <a:gd name="T21" fmla="*/ 54 h 73"/>
                    <a:gd name="T22" fmla="*/ 55 w 74"/>
                    <a:gd name="T23" fmla="*/ 54 h 73"/>
                    <a:gd name="T24" fmla="*/ 55 w 74"/>
                    <a:gd name="T25" fmla="*/ 73 h 73"/>
                    <a:gd name="T26" fmla="*/ 29 w 74"/>
                    <a:gd name="T27" fmla="*/ 64 h 73"/>
                    <a:gd name="T28" fmla="*/ 45 w 74"/>
                    <a:gd name="T29" fmla="*/ 64 h 73"/>
                    <a:gd name="T30" fmla="*/ 45 w 74"/>
                    <a:gd name="T31" fmla="*/ 45 h 73"/>
                    <a:gd name="T32" fmla="*/ 64 w 74"/>
                    <a:gd name="T33" fmla="*/ 45 h 73"/>
                    <a:gd name="T34" fmla="*/ 64 w 74"/>
                    <a:gd name="T35" fmla="*/ 28 h 73"/>
                    <a:gd name="T36" fmla="*/ 45 w 74"/>
                    <a:gd name="T37" fmla="*/ 28 h 73"/>
                    <a:gd name="T38" fmla="*/ 45 w 74"/>
                    <a:gd name="T39" fmla="*/ 9 h 73"/>
                    <a:gd name="T40" fmla="*/ 29 w 74"/>
                    <a:gd name="T41" fmla="*/ 9 h 73"/>
                    <a:gd name="T42" fmla="*/ 29 w 74"/>
                    <a:gd name="T43" fmla="*/ 28 h 73"/>
                    <a:gd name="T44" fmla="*/ 10 w 74"/>
                    <a:gd name="T45" fmla="*/ 28 h 73"/>
                    <a:gd name="T46" fmla="*/ 10 w 74"/>
                    <a:gd name="T47" fmla="*/ 45 h 73"/>
                    <a:gd name="T48" fmla="*/ 29 w 74"/>
                    <a:gd name="T49" fmla="*/ 45 h 73"/>
                    <a:gd name="T50" fmla="*/ 29 w 74"/>
                    <a:gd name="T51"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3">
                      <a:moveTo>
                        <a:pt x="55" y="73"/>
                      </a:moveTo>
                      <a:lnTo>
                        <a:pt x="19" y="73"/>
                      </a:lnTo>
                      <a:lnTo>
                        <a:pt x="19" y="54"/>
                      </a:lnTo>
                      <a:lnTo>
                        <a:pt x="0" y="54"/>
                      </a:lnTo>
                      <a:lnTo>
                        <a:pt x="0" y="19"/>
                      </a:lnTo>
                      <a:lnTo>
                        <a:pt x="19" y="19"/>
                      </a:lnTo>
                      <a:lnTo>
                        <a:pt x="19" y="0"/>
                      </a:lnTo>
                      <a:lnTo>
                        <a:pt x="55" y="0"/>
                      </a:lnTo>
                      <a:lnTo>
                        <a:pt x="55" y="19"/>
                      </a:lnTo>
                      <a:lnTo>
                        <a:pt x="74" y="19"/>
                      </a:lnTo>
                      <a:lnTo>
                        <a:pt x="74" y="54"/>
                      </a:lnTo>
                      <a:lnTo>
                        <a:pt x="55" y="54"/>
                      </a:lnTo>
                      <a:lnTo>
                        <a:pt x="55" y="73"/>
                      </a:lnTo>
                      <a:close/>
                      <a:moveTo>
                        <a:pt x="29" y="64"/>
                      </a:moveTo>
                      <a:lnTo>
                        <a:pt x="45" y="64"/>
                      </a:lnTo>
                      <a:lnTo>
                        <a:pt x="45" y="45"/>
                      </a:lnTo>
                      <a:lnTo>
                        <a:pt x="64" y="45"/>
                      </a:lnTo>
                      <a:lnTo>
                        <a:pt x="64" y="28"/>
                      </a:lnTo>
                      <a:lnTo>
                        <a:pt x="45" y="28"/>
                      </a:lnTo>
                      <a:lnTo>
                        <a:pt x="45" y="9"/>
                      </a:lnTo>
                      <a:lnTo>
                        <a:pt x="29" y="9"/>
                      </a:lnTo>
                      <a:lnTo>
                        <a:pt x="29" y="28"/>
                      </a:lnTo>
                      <a:lnTo>
                        <a:pt x="10" y="28"/>
                      </a:lnTo>
                      <a:lnTo>
                        <a:pt x="10" y="45"/>
                      </a:lnTo>
                      <a:lnTo>
                        <a:pt x="29" y="45"/>
                      </a:lnTo>
                      <a:lnTo>
                        <a:pt x="29" y="64"/>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grpSp>
        </p:grpSp>
        <p:sp>
          <p:nvSpPr>
            <p:cNvPr id="113" name="Isosceles Triangle 4"/>
            <p:cNvSpPr/>
            <p:nvPr/>
          </p:nvSpPr>
          <p:spPr>
            <a:xfrm rot="11287380" flipH="1">
              <a:off x="3071229" y="3062447"/>
              <a:ext cx="285614" cy="451460"/>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114" name="Group 113"/>
            <p:cNvGrpSpPr/>
            <p:nvPr/>
          </p:nvGrpSpPr>
          <p:grpSpPr>
            <a:xfrm rot="514329">
              <a:off x="3022958" y="2988492"/>
              <a:ext cx="292891" cy="318363"/>
              <a:chOff x="9612065" y="2984374"/>
              <a:chExt cx="427766" cy="464967"/>
            </a:xfrm>
          </p:grpSpPr>
          <p:sp>
            <p:nvSpPr>
              <p:cNvPr id="206" name="Freeform 117"/>
              <p:cNvSpPr>
                <a:spLocks noEditPoints="1"/>
              </p:cNvSpPr>
              <p:nvPr/>
            </p:nvSpPr>
            <p:spPr bwMode="gray">
              <a:xfrm>
                <a:off x="9612065" y="3119763"/>
                <a:ext cx="358270" cy="329578"/>
              </a:xfrm>
              <a:custGeom>
                <a:avLst/>
                <a:gdLst>
                  <a:gd name="T0" fmla="*/ 394 w 412"/>
                  <a:gd name="T1" fmla="*/ 155 h 379"/>
                  <a:gd name="T2" fmla="*/ 353 w 412"/>
                  <a:gd name="T3" fmla="*/ 189 h 379"/>
                  <a:gd name="T4" fmla="*/ 313 w 412"/>
                  <a:gd name="T5" fmla="*/ 155 h 379"/>
                  <a:gd name="T6" fmla="*/ 294 w 412"/>
                  <a:gd name="T7" fmla="*/ 162 h 379"/>
                  <a:gd name="T8" fmla="*/ 345 w 412"/>
                  <a:gd name="T9" fmla="*/ 208 h 379"/>
                  <a:gd name="T10" fmla="*/ 180 w 412"/>
                  <a:gd name="T11" fmla="*/ 363 h 379"/>
                  <a:gd name="T12" fmla="*/ 16 w 412"/>
                  <a:gd name="T13" fmla="*/ 199 h 379"/>
                  <a:gd name="T14" fmla="*/ 58 w 412"/>
                  <a:gd name="T15" fmla="*/ 89 h 379"/>
                  <a:gd name="T16" fmla="*/ 95 w 412"/>
                  <a:gd name="T17" fmla="*/ 104 h 379"/>
                  <a:gd name="T18" fmla="*/ 147 w 412"/>
                  <a:gd name="T19" fmla="*/ 52 h 379"/>
                  <a:gd name="T20" fmla="*/ 95 w 412"/>
                  <a:gd name="T21" fmla="*/ 0 h 379"/>
                  <a:gd name="T22" fmla="*/ 43 w 412"/>
                  <a:gd name="T23" fmla="*/ 52 h 379"/>
                  <a:gd name="T24" fmla="*/ 49 w 412"/>
                  <a:gd name="T25" fmla="*/ 76 h 379"/>
                  <a:gd name="T26" fmla="*/ 0 w 412"/>
                  <a:gd name="T27" fmla="*/ 199 h 379"/>
                  <a:gd name="T28" fmla="*/ 180 w 412"/>
                  <a:gd name="T29" fmla="*/ 379 h 379"/>
                  <a:gd name="T30" fmla="*/ 361 w 412"/>
                  <a:gd name="T31" fmla="*/ 208 h 379"/>
                  <a:gd name="T32" fmla="*/ 412 w 412"/>
                  <a:gd name="T33" fmla="*/ 162 h 379"/>
                  <a:gd name="T34" fmla="*/ 394 w 412"/>
                  <a:gd name="T35" fmla="*/ 155 h 379"/>
                  <a:gd name="T36" fmla="*/ 95 w 412"/>
                  <a:gd name="T37" fmla="*/ 8 h 379"/>
                  <a:gd name="T38" fmla="*/ 139 w 412"/>
                  <a:gd name="T39" fmla="*/ 52 h 379"/>
                  <a:gd name="T40" fmla="*/ 95 w 412"/>
                  <a:gd name="T41" fmla="*/ 96 h 379"/>
                  <a:gd name="T42" fmla="*/ 51 w 412"/>
                  <a:gd name="T43" fmla="*/ 52 h 379"/>
                  <a:gd name="T44" fmla="*/ 95 w 412"/>
                  <a:gd name="T45" fmla="*/ 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2" h="379">
                    <a:moveTo>
                      <a:pt x="394" y="155"/>
                    </a:moveTo>
                    <a:cubicBezTo>
                      <a:pt x="385" y="178"/>
                      <a:pt x="367" y="189"/>
                      <a:pt x="353" y="189"/>
                    </a:cubicBezTo>
                    <a:cubicBezTo>
                      <a:pt x="340" y="189"/>
                      <a:pt x="322" y="178"/>
                      <a:pt x="313" y="155"/>
                    </a:cubicBezTo>
                    <a:cubicBezTo>
                      <a:pt x="294" y="162"/>
                      <a:pt x="294" y="162"/>
                      <a:pt x="294" y="162"/>
                    </a:cubicBezTo>
                    <a:cubicBezTo>
                      <a:pt x="304" y="187"/>
                      <a:pt x="323" y="204"/>
                      <a:pt x="345" y="208"/>
                    </a:cubicBezTo>
                    <a:cubicBezTo>
                      <a:pt x="340" y="294"/>
                      <a:pt x="268" y="363"/>
                      <a:pt x="180" y="363"/>
                    </a:cubicBezTo>
                    <a:cubicBezTo>
                      <a:pt x="90" y="363"/>
                      <a:pt x="16" y="290"/>
                      <a:pt x="16" y="199"/>
                    </a:cubicBezTo>
                    <a:cubicBezTo>
                      <a:pt x="16" y="158"/>
                      <a:pt x="31" y="119"/>
                      <a:pt x="58" y="89"/>
                    </a:cubicBezTo>
                    <a:cubicBezTo>
                      <a:pt x="68" y="98"/>
                      <a:pt x="80" y="104"/>
                      <a:pt x="95" y="104"/>
                    </a:cubicBezTo>
                    <a:cubicBezTo>
                      <a:pt x="123" y="104"/>
                      <a:pt x="147" y="81"/>
                      <a:pt x="147" y="52"/>
                    </a:cubicBezTo>
                    <a:cubicBezTo>
                      <a:pt x="147" y="23"/>
                      <a:pt x="123" y="0"/>
                      <a:pt x="95" y="0"/>
                    </a:cubicBezTo>
                    <a:cubicBezTo>
                      <a:pt x="66" y="0"/>
                      <a:pt x="43" y="23"/>
                      <a:pt x="43" y="52"/>
                    </a:cubicBezTo>
                    <a:cubicBezTo>
                      <a:pt x="43" y="61"/>
                      <a:pt x="45" y="69"/>
                      <a:pt x="49" y="76"/>
                    </a:cubicBezTo>
                    <a:cubicBezTo>
                      <a:pt x="17" y="109"/>
                      <a:pt x="0" y="153"/>
                      <a:pt x="0" y="199"/>
                    </a:cubicBezTo>
                    <a:cubicBezTo>
                      <a:pt x="0" y="298"/>
                      <a:pt x="81" y="379"/>
                      <a:pt x="180" y="379"/>
                    </a:cubicBezTo>
                    <a:cubicBezTo>
                      <a:pt x="277" y="379"/>
                      <a:pt x="356" y="303"/>
                      <a:pt x="361" y="208"/>
                    </a:cubicBezTo>
                    <a:cubicBezTo>
                      <a:pt x="382" y="205"/>
                      <a:pt x="403" y="187"/>
                      <a:pt x="412" y="162"/>
                    </a:cubicBezTo>
                    <a:lnTo>
                      <a:pt x="394" y="155"/>
                    </a:lnTo>
                    <a:close/>
                    <a:moveTo>
                      <a:pt x="95" y="8"/>
                    </a:moveTo>
                    <a:cubicBezTo>
                      <a:pt x="119" y="8"/>
                      <a:pt x="139" y="28"/>
                      <a:pt x="139" y="52"/>
                    </a:cubicBezTo>
                    <a:cubicBezTo>
                      <a:pt x="139" y="76"/>
                      <a:pt x="119" y="96"/>
                      <a:pt x="95" y="96"/>
                    </a:cubicBezTo>
                    <a:cubicBezTo>
                      <a:pt x="70" y="96"/>
                      <a:pt x="51" y="76"/>
                      <a:pt x="51" y="52"/>
                    </a:cubicBezTo>
                    <a:cubicBezTo>
                      <a:pt x="51" y="28"/>
                      <a:pt x="70" y="8"/>
                      <a:pt x="95" y="8"/>
                    </a:cubicBezTo>
                    <a:close/>
                  </a:path>
                </a:pathLst>
              </a:custGeom>
              <a:solidFill>
                <a:schemeClr val="tx2">
                  <a:lumMod val="75000"/>
                </a:schemeClr>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07" name="Freeform 118"/>
              <p:cNvSpPr>
                <a:spLocks noEditPoints="1"/>
              </p:cNvSpPr>
              <p:nvPr/>
            </p:nvSpPr>
            <p:spPr bwMode="gray">
              <a:xfrm>
                <a:off x="9791200" y="2984374"/>
                <a:ext cx="248631" cy="268468"/>
              </a:xfrm>
              <a:custGeom>
                <a:avLst/>
                <a:gdLst>
                  <a:gd name="T0" fmla="*/ 231 w 239"/>
                  <a:gd name="T1" fmla="*/ 76 h 258"/>
                  <a:gd name="T2" fmla="*/ 179 w 239"/>
                  <a:gd name="T3" fmla="*/ 258 h 258"/>
                  <a:gd name="T4" fmla="*/ 167 w 239"/>
                  <a:gd name="T5" fmla="*/ 254 h 258"/>
                  <a:gd name="T6" fmla="*/ 220 w 239"/>
                  <a:gd name="T7" fmla="*/ 73 h 258"/>
                  <a:gd name="T8" fmla="*/ 215 w 239"/>
                  <a:gd name="T9" fmla="*/ 36 h 258"/>
                  <a:gd name="T10" fmla="*/ 184 w 239"/>
                  <a:gd name="T11" fmla="*/ 20 h 258"/>
                  <a:gd name="T12" fmla="*/ 184 w 239"/>
                  <a:gd name="T13" fmla="*/ 24 h 258"/>
                  <a:gd name="T14" fmla="*/ 156 w 239"/>
                  <a:gd name="T15" fmla="*/ 14 h 258"/>
                  <a:gd name="T16" fmla="*/ 185 w 239"/>
                  <a:gd name="T17" fmla="*/ 5 h 258"/>
                  <a:gd name="T18" fmla="*/ 185 w 239"/>
                  <a:gd name="T19" fmla="*/ 8 h 258"/>
                  <a:gd name="T20" fmla="*/ 225 w 239"/>
                  <a:gd name="T21" fmla="*/ 29 h 258"/>
                  <a:gd name="T22" fmla="*/ 231 w 239"/>
                  <a:gd name="T23" fmla="*/ 76 h 258"/>
                  <a:gd name="T24" fmla="*/ 55 w 239"/>
                  <a:gd name="T25" fmla="*/ 5 h 258"/>
                  <a:gd name="T26" fmla="*/ 55 w 239"/>
                  <a:gd name="T27" fmla="*/ 8 h 258"/>
                  <a:gd name="T28" fmla="*/ 14 w 239"/>
                  <a:gd name="T29" fmla="*/ 29 h 258"/>
                  <a:gd name="T30" fmla="*/ 8 w 239"/>
                  <a:gd name="T31" fmla="*/ 77 h 258"/>
                  <a:gd name="T32" fmla="*/ 62 w 239"/>
                  <a:gd name="T33" fmla="*/ 258 h 258"/>
                  <a:gd name="T34" fmla="*/ 74 w 239"/>
                  <a:gd name="T35" fmla="*/ 254 h 258"/>
                  <a:gd name="T36" fmla="*/ 20 w 239"/>
                  <a:gd name="T37" fmla="*/ 73 h 258"/>
                  <a:gd name="T38" fmla="*/ 24 w 239"/>
                  <a:gd name="T39" fmla="*/ 36 h 258"/>
                  <a:gd name="T40" fmla="*/ 56 w 239"/>
                  <a:gd name="T41" fmla="*/ 20 h 258"/>
                  <a:gd name="T42" fmla="*/ 56 w 239"/>
                  <a:gd name="T43" fmla="*/ 24 h 258"/>
                  <a:gd name="T44" fmla="*/ 83 w 239"/>
                  <a:gd name="T45" fmla="*/ 13 h 258"/>
                  <a:gd name="T46" fmla="*/ 55 w 239"/>
                  <a:gd name="T47" fmla="*/ 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9" h="258">
                    <a:moveTo>
                      <a:pt x="231" y="76"/>
                    </a:moveTo>
                    <a:cubicBezTo>
                      <a:pt x="179" y="258"/>
                      <a:pt x="179" y="258"/>
                      <a:pt x="179" y="258"/>
                    </a:cubicBezTo>
                    <a:cubicBezTo>
                      <a:pt x="167" y="254"/>
                      <a:pt x="167" y="254"/>
                      <a:pt x="167" y="254"/>
                    </a:cubicBezTo>
                    <a:cubicBezTo>
                      <a:pt x="220" y="73"/>
                      <a:pt x="220" y="73"/>
                      <a:pt x="220" y="73"/>
                    </a:cubicBezTo>
                    <a:cubicBezTo>
                      <a:pt x="220" y="73"/>
                      <a:pt x="226" y="51"/>
                      <a:pt x="215" y="36"/>
                    </a:cubicBezTo>
                    <a:cubicBezTo>
                      <a:pt x="209" y="27"/>
                      <a:pt x="199" y="22"/>
                      <a:pt x="184" y="20"/>
                    </a:cubicBezTo>
                    <a:cubicBezTo>
                      <a:pt x="184" y="24"/>
                      <a:pt x="184" y="24"/>
                      <a:pt x="184" y="24"/>
                    </a:cubicBezTo>
                    <a:cubicBezTo>
                      <a:pt x="168" y="28"/>
                      <a:pt x="156" y="23"/>
                      <a:pt x="156" y="14"/>
                    </a:cubicBezTo>
                    <a:cubicBezTo>
                      <a:pt x="157" y="4"/>
                      <a:pt x="170" y="0"/>
                      <a:pt x="185" y="5"/>
                    </a:cubicBezTo>
                    <a:cubicBezTo>
                      <a:pt x="185" y="5"/>
                      <a:pt x="185" y="5"/>
                      <a:pt x="185" y="8"/>
                    </a:cubicBezTo>
                    <a:cubicBezTo>
                      <a:pt x="203" y="10"/>
                      <a:pt x="217" y="17"/>
                      <a:pt x="225" y="29"/>
                    </a:cubicBezTo>
                    <a:cubicBezTo>
                      <a:pt x="239" y="49"/>
                      <a:pt x="232" y="75"/>
                      <a:pt x="231" y="76"/>
                    </a:cubicBezTo>
                    <a:close/>
                    <a:moveTo>
                      <a:pt x="55" y="5"/>
                    </a:moveTo>
                    <a:cubicBezTo>
                      <a:pt x="55" y="5"/>
                      <a:pt x="55" y="5"/>
                      <a:pt x="55" y="8"/>
                    </a:cubicBezTo>
                    <a:cubicBezTo>
                      <a:pt x="36" y="10"/>
                      <a:pt x="22" y="17"/>
                      <a:pt x="14" y="29"/>
                    </a:cubicBezTo>
                    <a:cubicBezTo>
                      <a:pt x="0" y="50"/>
                      <a:pt x="8" y="76"/>
                      <a:pt x="8" y="77"/>
                    </a:cubicBezTo>
                    <a:cubicBezTo>
                      <a:pt x="62" y="258"/>
                      <a:pt x="62" y="258"/>
                      <a:pt x="62" y="258"/>
                    </a:cubicBezTo>
                    <a:cubicBezTo>
                      <a:pt x="74" y="254"/>
                      <a:pt x="74" y="254"/>
                      <a:pt x="74" y="254"/>
                    </a:cubicBezTo>
                    <a:cubicBezTo>
                      <a:pt x="20" y="73"/>
                      <a:pt x="20" y="73"/>
                      <a:pt x="20" y="73"/>
                    </a:cubicBezTo>
                    <a:cubicBezTo>
                      <a:pt x="20" y="73"/>
                      <a:pt x="14" y="52"/>
                      <a:pt x="24" y="36"/>
                    </a:cubicBezTo>
                    <a:cubicBezTo>
                      <a:pt x="30" y="27"/>
                      <a:pt x="41" y="22"/>
                      <a:pt x="56" y="20"/>
                    </a:cubicBezTo>
                    <a:cubicBezTo>
                      <a:pt x="56" y="24"/>
                      <a:pt x="56" y="24"/>
                      <a:pt x="56" y="24"/>
                    </a:cubicBezTo>
                    <a:cubicBezTo>
                      <a:pt x="72" y="28"/>
                      <a:pt x="84" y="23"/>
                      <a:pt x="83" y="13"/>
                    </a:cubicBezTo>
                    <a:cubicBezTo>
                      <a:pt x="83" y="4"/>
                      <a:pt x="70" y="0"/>
                      <a:pt x="55" y="5"/>
                    </a:cubicBezTo>
                    <a:close/>
                  </a:path>
                </a:pathLst>
              </a:custGeom>
              <a:solidFill>
                <a:schemeClr val="tx2">
                  <a:lumMod val="75000"/>
                </a:schemeClr>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grpSp>
        <p:sp>
          <p:nvSpPr>
            <p:cNvPr id="115" name="Oval 114"/>
            <p:cNvSpPr/>
            <p:nvPr/>
          </p:nvSpPr>
          <p:spPr>
            <a:xfrm flipH="1">
              <a:off x="3168632" y="2882158"/>
              <a:ext cx="177939" cy="18239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16" name="Oval 115"/>
            <p:cNvSpPr/>
            <p:nvPr/>
          </p:nvSpPr>
          <p:spPr>
            <a:xfrm rot="1959892">
              <a:off x="3029506" y="3144535"/>
              <a:ext cx="97560" cy="49366"/>
            </a:xfrm>
            <a:prstGeom prst="ellipse">
              <a:avLst/>
            </a:prstGeom>
            <a:solidFill>
              <a:srgbClr val="C1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117" name="Group 116"/>
            <p:cNvGrpSpPr/>
            <p:nvPr/>
          </p:nvGrpSpPr>
          <p:grpSpPr>
            <a:xfrm>
              <a:off x="2252961" y="3236239"/>
              <a:ext cx="640719" cy="311997"/>
              <a:chOff x="-1520175" y="3401862"/>
              <a:chExt cx="960609" cy="467766"/>
            </a:xfrm>
          </p:grpSpPr>
          <p:sp>
            <p:nvSpPr>
              <p:cNvPr id="201" name="Oval 76"/>
              <p:cNvSpPr>
                <a:spLocks noChangeArrowheads="1"/>
              </p:cNvSpPr>
              <p:nvPr/>
            </p:nvSpPr>
            <p:spPr bwMode="gray">
              <a:xfrm>
                <a:off x="-1461295" y="3797119"/>
                <a:ext cx="72509" cy="72509"/>
              </a:xfrm>
              <a:prstGeom prst="ellipse">
                <a:avLst/>
              </a:prstGeom>
              <a:solidFill>
                <a:srgbClr val="1E1C1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02" name="Oval 77"/>
              <p:cNvSpPr>
                <a:spLocks noChangeArrowheads="1"/>
              </p:cNvSpPr>
              <p:nvPr/>
            </p:nvSpPr>
            <p:spPr bwMode="gray">
              <a:xfrm>
                <a:off x="-633166" y="3797119"/>
                <a:ext cx="72509" cy="72509"/>
              </a:xfrm>
              <a:prstGeom prst="ellipse">
                <a:avLst/>
              </a:prstGeom>
              <a:solidFill>
                <a:schemeClr val="bg2">
                  <a:lumMod val="10000"/>
                </a:schemeClr>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03" name="Freeform 78"/>
              <p:cNvSpPr>
                <a:spLocks/>
              </p:cNvSpPr>
              <p:nvPr/>
            </p:nvSpPr>
            <p:spPr bwMode="gray">
              <a:xfrm>
                <a:off x="-1520175" y="3401862"/>
                <a:ext cx="960609" cy="225705"/>
              </a:xfrm>
              <a:custGeom>
                <a:avLst/>
                <a:gdLst>
                  <a:gd name="T0" fmla="*/ 735 w 746"/>
                  <a:gd name="T1" fmla="*/ 175 h 175"/>
                  <a:gd name="T2" fmla="*/ 525 w 746"/>
                  <a:gd name="T3" fmla="*/ 146 h 175"/>
                  <a:gd name="T4" fmla="*/ 192 w 746"/>
                  <a:gd name="T5" fmla="*/ 170 h 175"/>
                  <a:gd name="T6" fmla="*/ 169 w 746"/>
                  <a:gd name="T7" fmla="*/ 165 h 175"/>
                  <a:gd name="T8" fmla="*/ 0 w 746"/>
                  <a:gd name="T9" fmla="*/ 70 h 175"/>
                  <a:gd name="T10" fmla="*/ 39 w 746"/>
                  <a:gd name="T11" fmla="*/ 0 h 175"/>
                  <a:gd name="T12" fmla="*/ 198 w 746"/>
                  <a:gd name="T13" fmla="*/ 89 h 175"/>
                  <a:gd name="T14" fmla="*/ 523 w 746"/>
                  <a:gd name="T15" fmla="*/ 66 h 175"/>
                  <a:gd name="T16" fmla="*/ 531 w 746"/>
                  <a:gd name="T17" fmla="*/ 66 h 175"/>
                  <a:gd name="T18" fmla="*/ 746 w 746"/>
                  <a:gd name="T19" fmla="*/ 95 h 175"/>
                  <a:gd name="T20" fmla="*/ 735 w 746"/>
                  <a:gd name="T21"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175">
                    <a:moveTo>
                      <a:pt x="735" y="175"/>
                    </a:moveTo>
                    <a:cubicBezTo>
                      <a:pt x="525" y="146"/>
                      <a:pt x="525" y="146"/>
                      <a:pt x="525" y="146"/>
                    </a:cubicBezTo>
                    <a:cubicBezTo>
                      <a:pt x="192" y="170"/>
                      <a:pt x="192" y="170"/>
                      <a:pt x="192" y="170"/>
                    </a:cubicBezTo>
                    <a:cubicBezTo>
                      <a:pt x="184" y="170"/>
                      <a:pt x="176" y="168"/>
                      <a:pt x="169" y="165"/>
                    </a:cubicBezTo>
                    <a:cubicBezTo>
                      <a:pt x="0" y="70"/>
                      <a:pt x="0" y="70"/>
                      <a:pt x="0" y="70"/>
                    </a:cubicBezTo>
                    <a:cubicBezTo>
                      <a:pt x="39" y="0"/>
                      <a:pt x="39" y="0"/>
                      <a:pt x="39" y="0"/>
                    </a:cubicBezTo>
                    <a:cubicBezTo>
                      <a:pt x="198" y="89"/>
                      <a:pt x="198" y="89"/>
                      <a:pt x="198" y="89"/>
                    </a:cubicBezTo>
                    <a:cubicBezTo>
                      <a:pt x="523" y="66"/>
                      <a:pt x="523" y="66"/>
                      <a:pt x="523" y="66"/>
                    </a:cubicBezTo>
                    <a:cubicBezTo>
                      <a:pt x="526" y="66"/>
                      <a:pt x="529" y="66"/>
                      <a:pt x="531" y="66"/>
                    </a:cubicBezTo>
                    <a:cubicBezTo>
                      <a:pt x="746" y="95"/>
                      <a:pt x="746" y="95"/>
                      <a:pt x="746" y="95"/>
                    </a:cubicBezTo>
                    <a:lnTo>
                      <a:pt x="735"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04" name="Rectangle 80"/>
              <p:cNvSpPr>
                <a:spLocks noChangeArrowheads="1"/>
              </p:cNvSpPr>
              <p:nvPr/>
            </p:nvSpPr>
            <p:spPr bwMode="gray">
              <a:xfrm>
                <a:off x="-1455844" y="3713706"/>
                <a:ext cx="889735" cy="61606"/>
              </a:xfrm>
              <a:prstGeom prst="rect">
                <a:avLst/>
              </a:prstGeom>
              <a:solidFill>
                <a:srgbClr val="1E1C1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cxnSp>
            <p:nvCxnSpPr>
              <p:cNvPr id="205" name="Straight Connector 204"/>
              <p:cNvCxnSpPr/>
              <p:nvPr/>
            </p:nvCxnSpPr>
            <p:spPr>
              <a:xfrm>
                <a:off x="-1455844" y="3651231"/>
                <a:ext cx="882114" cy="0"/>
              </a:xfrm>
              <a:prstGeom prst="lin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grpSp>
        <p:grpSp>
          <p:nvGrpSpPr>
            <p:cNvPr id="118" name="Group 117"/>
            <p:cNvGrpSpPr/>
            <p:nvPr/>
          </p:nvGrpSpPr>
          <p:grpSpPr>
            <a:xfrm>
              <a:off x="2678541" y="2899291"/>
              <a:ext cx="257552" cy="631748"/>
              <a:chOff x="1874810" y="1303501"/>
              <a:chExt cx="1072929" cy="2373207"/>
            </a:xfrm>
          </p:grpSpPr>
          <p:sp>
            <p:nvSpPr>
              <p:cNvPr id="199" name="Oval 198"/>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00"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119" name="Group 118"/>
            <p:cNvGrpSpPr/>
            <p:nvPr/>
          </p:nvGrpSpPr>
          <p:grpSpPr>
            <a:xfrm>
              <a:off x="7912119" y="4683677"/>
              <a:ext cx="2982758" cy="1486754"/>
              <a:chOff x="9200164" y="4623208"/>
              <a:chExt cx="2982758" cy="1486754"/>
            </a:xfrm>
          </p:grpSpPr>
          <p:sp>
            <p:nvSpPr>
              <p:cNvPr id="170" name="Rectangle 169"/>
              <p:cNvSpPr/>
              <p:nvPr/>
            </p:nvSpPr>
            <p:spPr>
              <a:xfrm>
                <a:off x="9478675" y="4971978"/>
                <a:ext cx="2636108" cy="83755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71" name="TextBox 170"/>
              <p:cNvSpPr txBox="1"/>
              <p:nvPr/>
            </p:nvSpPr>
            <p:spPr>
              <a:xfrm>
                <a:off x="10070684" y="5876506"/>
                <a:ext cx="1756724" cy="233456"/>
              </a:xfrm>
              <a:prstGeom prst="rect">
                <a:avLst/>
              </a:prstGeom>
              <a:noFill/>
            </p:spPr>
            <p:txBody>
              <a:bodyPr wrap="none" rtlCol="0">
                <a:spAutoFit/>
              </a:bodyPr>
              <a:lstStyle/>
              <a:p>
                <a:r>
                  <a:rPr lang="en-US" sz="900" b="1" dirty="0">
                    <a:solidFill>
                      <a:prstClr val="black"/>
                    </a:solidFill>
                    <a:latin typeface="Arial" panose="020B0604020202020204" pitchFamily="34" charset="0"/>
                    <a:cs typeface="Arial" panose="020B0604020202020204" pitchFamily="34" charset="0"/>
                  </a:rPr>
                  <a:t>Post Transition Care</a:t>
                </a:r>
              </a:p>
            </p:txBody>
          </p:sp>
          <p:grpSp>
            <p:nvGrpSpPr>
              <p:cNvPr id="172" name="Group 171"/>
              <p:cNvGrpSpPr/>
              <p:nvPr/>
            </p:nvGrpSpPr>
            <p:grpSpPr>
              <a:xfrm flipH="1">
                <a:off x="11608318" y="5177785"/>
                <a:ext cx="285614" cy="631748"/>
                <a:chOff x="1874810" y="1303501"/>
                <a:chExt cx="1072929" cy="2373207"/>
              </a:xfrm>
            </p:grpSpPr>
            <p:sp>
              <p:nvSpPr>
                <p:cNvPr id="197" name="Oval 196"/>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98"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173" name="Group 172"/>
              <p:cNvGrpSpPr/>
              <p:nvPr/>
            </p:nvGrpSpPr>
            <p:grpSpPr>
              <a:xfrm flipH="1">
                <a:off x="10637158" y="5161853"/>
                <a:ext cx="285614" cy="631748"/>
                <a:chOff x="1874810" y="1303501"/>
                <a:chExt cx="1072929" cy="2373207"/>
              </a:xfrm>
            </p:grpSpPr>
            <p:sp>
              <p:nvSpPr>
                <p:cNvPr id="195" name="Oval 194"/>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96"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74" name="Picture 173" descr="images.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688217" y="5095151"/>
                <a:ext cx="286620" cy="286620"/>
              </a:xfrm>
              <a:prstGeom prst="rect">
                <a:avLst/>
              </a:prstGeom>
            </p:spPr>
          </p:pic>
          <p:pic>
            <p:nvPicPr>
              <p:cNvPr id="175" name="Picture 174" descr="images.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661464" y="5116399"/>
                <a:ext cx="286620" cy="286620"/>
              </a:xfrm>
              <a:prstGeom prst="rect">
                <a:avLst/>
              </a:prstGeom>
            </p:spPr>
          </p:pic>
          <p:grpSp>
            <p:nvGrpSpPr>
              <p:cNvPr id="176" name="Group 175"/>
              <p:cNvGrpSpPr/>
              <p:nvPr/>
            </p:nvGrpSpPr>
            <p:grpSpPr>
              <a:xfrm flipH="1">
                <a:off x="9765527" y="5227867"/>
                <a:ext cx="285614" cy="631748"/>
                <a:chOff x="1874810" y="1303501"/>
                <a:chExt cx="1072929" cy="2373207"/>
              </a:xfrm>
            </p:grpSpPr>
            <p:sp>
              <p:nvSpPr>
                <p:cNvPr id="193" name="Oval 192"/>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94"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77" name="Picture 176" descr="images.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818673" y="5166482"/>
                <a:ext cx="286620" cy="286620"/>
              </a:xfrm>
              <a:prstGeom prst="rect">
                <a:avLst/>
              </a:prstGeom>
            </p:spPr>
          </p:pic>
          <p:pic>
            <p:nvPicPr>
              <p:cNvPr id="178" name="Picture 177" descr="man-working-with-the-computer-on-a-desk_95414935.jpg"/>
              <p:cNvPicPr>
                <a:picLocks noChangeAspect="1"/>
              </p:cNvPicPr>
              <p:nvPr/>
            </p:nvPicPr>
            <p:blipFill>
              <a:blip r:embed="rId1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9478675" y="5208362"/>
                <a:ext cx="645470" cy="645470"/>
              </a:xfrm>
              <a:prstGeom prst="rect">
                <a:avLst/>
              </a:prstGeom>
            </p:spPr>
          </p:pic>
          <p:pic>
            <p:nvPicPr>
              <p:cNvPr id="179" name="Picture 178" descr="man-working-with-the-computer-on-a-desk_95414935.jpg"/>
              <p:cNvPicPr>
                <a:picLocks noChangeAspect="1"/>
              </p:cNvPicPr>
              <p:nvPr/>
            </p:nvPicPr>
            <p:blipFill>
              <a:blip r:embed="rId1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10343827" y="5214145"/>
                <a:ext cx="645470" cy="645470"/>
              </a:xfrm>
              <a:prstGeom prst="rect">
                <a:avLst/>
              </a:prstGeom>
            </p:spPr>
          </p:pic>
          <p:pic>
            <p:nvPicPr>
              <p:cNvPr id="180" name="Picture 179" descr="man-working-with-the-computer-on-a-desk_95414935.jpg"/>
              <p:cNvPicPr>
                <a:picLocks noChangeAspect="1"/>
              </p:cNvPicPr>
              <p:nvPr/>
            </p:nvPicPr>
            <p:blipFill>
              <a:blip r:embed="rId1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11302966" y="5166482"/>
                <a:ext cx="645470" cy="645470"/>
              </a:xfrm>
              <a:prstGeom prst="rect">
                <a:avLst/>
              </a:prstGeom>
            </p:spPr>
          </p:pic>
          <p:pic>
            <p:nvPicPr>
              <p:cNvPr id="181" name="Picture 180" descr="call-center-banners_23-2147508361.jpg"/>
              <p:cNvPicPr>
                <a:picLocks noChangeAspect="1"/>
              </p:cNvPicPr>
              <p:nvPr/>
            </p:nvPicPr>
            <p:blipFill rotWithShape="1">
              <a:blip r:embed="rId11" cstate="print">
                <a:grayscl/>
                <a:extLst>
                  <a:ext uri="{28A0092B-C50C-407E-A947-70E740481C1C}">
                    <a14:useLocalDpi xmlns:a14="http://schemas.microsoft.com/office/drawing/2010/main"/>
                  </a:ext>
                </a:extLst>
              </a:blip>
              <a:srcRect/>
              <a:stretch/>
            </p:blipFill>
            <p:spPr>
              <a:xfrm>
                <a:off x="9981013" y="5027137"/>
                <a:ext cx="420374" cy="269430"/>
              </a:xfrm>
              <a:prstGeom prst="rect">
                <a:avLst/>
              </a:prstGeom>
            </p:spPr>
          </p:pic>
          <p:pic>
            <p:nvPicPr>
              <p:cNvPr id="182" name="Picture 181" descr="call-center-banners_23-2147508361.jpg"/>
              <p:cNvPicPr>
                <a:picLocks noChangeAspect="1"/>
              </p:cNvPicPr>
              <p:nvPr/>
            </p:nvPicPr>
            <p:blipFill rotWithShape="1">
              <a:blip r:embed="rId12" cstate="print">
                <a:grayscl/>
                <a:extLst>
                  <a:ext uri="{28A0092B-C50C-407E-A947-70E740481C1C}">
                    <a14:useLocalDpi xmlns:a14="http://schemas.microsoft.com/office/drawing/2010/main"/>
                  </a:ext>
                </a:extLst>
              </a:blip>
              <a:srcRect/>
              <a:stretch/>
            </p:blipFill>
            <p:spPr>
              <a:xfrm>
                <a:off x="10994634" y="5075501"/>
                <a:ext cx="340439" cy="204568"/>
              </a:xfrm>
              <a:prstGeom prst="rect">
                <a:avLst/>
              </a:prstGeom>
            </p:spPr>
          </p:pic>
          <p:pic>
            <p:nvPicPr>
              <p:cNvPr id="183" name="Picture 182" descr="call-center-banners_23-2147508361.jpg"/>
              <p:cNvPicPr>
                <a:picLocks noChangeAspect="1"/>
              </p:cNvPicPr>
              <p:nvPr/>
            </p:nvPicPr>
            <p:blipFill rotWithShape="1">
              <a:blip r:embed="rId13" cstate="print">
                <a:grayscl/>
                <a:extLst>
                  <a:ext uri="{28A0092B-C50C-407E-A947-70E740481C1C}">
                    <a14:useLocalDpi xmlns:a14="http://schemas.microsoft.com/office/drawing/2010/main"/>
                  </a:ext>
                </a:extLst>
              </a:blip>
              <a:srcRect/>
              <a:stretch/>
            </p:blipFill>
            <p:spPr>
              <a:xfrm>
                <a:off x="11878264" y="5046250"/>
                <a:ext cx="304658" cy="274093"/>
              </a:xfrm>
              <a:prstGeom prst="rect">
                <a:avLst/>
              </a:prstGeom>
            </p:spPr>
          </p:pic>
          <p:sp>
            <p:nvSpPr>
              <p:cNvPr id="184" name="Oval Callout 183"/>
              <p:cNvSpPr/>
              <p:nvPr/>
            </p:nvSpPr>
            <p:spPr>
              <a:xfrm>
                <a:off x="9200164" y="4650972"/>
                <a:ext cx="840706" cy="406007"/>
              </a:xfrm>
              <a:prstGeom prst="wedgeEllipseCallout">
                <a:avLst>
                  <a:gd name="adj1" fmla="val 8547"/>
                  <a:gd name="adj2" fmla="val 7508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panose="020B0604020202020204" pitchFamily="34" charset="0"/>
                  <a:cs typeface="Arial" panose="020B0604020202020204" pitchFamily="34" charset="0"/>
                </a:endParaRPr>
              </a:p>
            </p:txBody>
          </p:sp>
          <p:pic>
            <p:nvPicPr>
              <p:cNvPr id="185" name="Picture 184" descr="icon_gears2.png"/>
              <p:cNvPicPr>
                <a:picLocks noChangeAspect="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225156" y="4733337"/>
                <a:ext cx="238641" cy="238641"/>
              </a:xfrm>
              <a:prstGeom prst="rect">
                <a:avLst/>
              </a:prstGeom>
            </p:spPr>
          </p:pic>
          <p:sp>
            <p:nvSpPr>
              <p:cNvPr id="186" name="Oval Callout 185"/>
              <p:cNvSpPr/>
              <p:nvPr/>
            </p:nvSpPr>
            <p:spPr>
              <a:xfrm>
                <a:off x="10225278" y="4623208"/>
                <a:ext cx="840706" cy="406007"/>
              </a:xfrm>
              <a:prstGeom prst="wedgeEllipseCallout">
                <a:avLst>
                  <a:gd name="adj1" fmla="val 8547"/>
                  <a:gd name="adj2" fmla="val 7508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panose="020B0604020202020204" pitchFamily="34" charset="0"/>
                  <a:cs typeface="Arial" panose="020B0604020202020204" pitchFamily="34" charset="0"/>
                </a:endParaRPr>
              </a:p>
            </p:txBody>
          </p:sp>
          <p:sp>
            <p:nvSpPr>
              <p:cNvPr id="187" name="Oval Callout 186"/>
              <p:cNvSpPr/>
              <p:nvPr/>
            </p:nvSpPr>
            <p:spPr>
              <a:xfrm>
                <a:off x="11241110" y="4628811"/>
                <a:ext cx="840706" cy="406007"/>
              </a:xfrm>
              <a:prstGeom prst="wedgeEllipseCallout">
                <a:avLst>
                  <a:gd name="adj1" fmla="val 8547"/>
                  <a:gd name="adj2" fmla="val 7508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panose="020B0604020202020204" pitchFamily="34" charset="0"/>
                  <a:cs typeface="Arial" panose="020B0604020202020204" pitchFamily="34" charset="0"/>
                </a:endParaRPr>
              </a:p>
            </p:txBody>
          </p:sp>
          <p:pic>
            <p:nvPicPr>
              <p:cNvPr id="188" name="Picture 187" descr="images.png"/>
              <p:cNvPicPr>
                <a:picLocks noChangeAspect="1"/>
              </p:cNvPicPr>
              <p:nvPr/>
            </p:nvPicPr>
            <p:blipFill>
              <a:blip r:embed="rId15"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288532" y="4692401"/>
                <a:ext cx="231659" cy="231659"/>
              </a:xfrm>
              <a:prstGeom prst="rect">
                <a:avLst/>
              </a:prstGeom>
            </p:spPr>
          </p:pic>
          <p:pic>
            <p:nvPicPr>
              <p:cNvPr id="189" name="Picture 188" descr="stock-vector-illustration-concept-of-call-center-with-operator-with-headset-helpdesk-service-vector-294416846.jpg"/>
              <p:cNvPicPr>
                <a:picLocks noChangeAspect="1"/>
              </p:cNvPicPr>
              <p:nvPr/>
            </p:nvPicPr>
            <p:blipFill rotWithShape="1">
              <a:blip r:embed="rId16"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1245383" y="4692401"/>
                <a:ext cx="349784" cy="250280"/>
              </a:xfrm>
              <a:prstGeom prst="rect">
                <a:avLst/>
              </a:prstGeom>
            </p:spPr>
          </p:pic>
          <p:sp>
            <p:nvSpPr>
              <p:cNvPr id="190" name="Rectangle 189"/>
              <p:cNvSpPr/>
              <p:nvPr/>
            </p:nvSpPr>
            <p:spPr>
              <a:xfrm>
                <a:off x="9334327" y="4716303"/>
                <a:ext cx="789952" cy="217893"/>
              </a:xfrm>
              <a:prstGeom prst="rect">
                <a:avLst/>
              </a:prstGeom>
            </p:spPr>
            <p:txBody>
              <a:bodyPr wrap="square">
                <a:spAutoFit/>
              </a:bodyPr>
              <a:lstStyle/>
              <a:p>
                <a:pPr algn="ctr"/>
                <a:r>
                  <a:rPr lang="en-US" sz="800" b="1" dirty="0">
                    <a:solidFill>
                      <a:srgbClr val="000000"/>
                    </a:solidFill>
                    <a:latin typeface="Arial" panose="020B0604020202020204" pitchFamily="34" charset="0"/>
                    <a:cs typeface="Arial" panose="020B0604020202020204" pitchFamily="34" charset="0"/>
                  </a:rPr>
                  <a:t>Support</a:t>
                </a:r>
              </a:p>
            </p:txBody>
          </p:sp>
          <p:sp>
            <p:nvSpPr>
              <p:cNvPr id="191" name="Rectangle 190"/>
              <p:cNvSpPr/>
              <p:nvPr/>
            </p:nvSpPr>
            <p:spPr>
              <a:xfrm>
                <a:off x="10418421" y="4710049"/>
                <a:ext cx="871348" cy="217893"/>
              </a:xfrm>
              <a:prstGeom prst="rect">
                <a:avLst/>
              </a:prstGeom>
            </p:spPr>
            <p:txBody>
              <a:bodyPr wrap="square">
                <a:spAutoFit/>
              </a:bodyPr>
              <a:lstStyle/>
              <a:p>
                <a:pPr algn="ctr"/>
                <a:r>
                  <a:rPr lang="en-US" sz="800" b="1" dirty="0">
                    <a:solidFill>
                      <a:srgbClr val="000000"/>
                    </a:solidFill>
                    <a:latin typeface="Arial" panose="020B0604020202020204" pitchFamily="34" charset="0"/>
                    <a:cs typeface="Arial" panose="020B0604020202020204" pitchFamily="34" charset="0"/>
                  </a:rPr>
                  <a:t>Outreach</a:t>
                </a:r>
              </a:p>
            </p:txBody>
          </p:sp>
          <p:sp>
            <p:nvSpPr>
              <p:cNvPr id="192" name="Rectangle 191"/>
              <p:cNvSpPr/>
              <p:nvPr/>
            </p:nvSpPr>
            <p:spPr>
              <a:xfrm>
                <a:off x="11417994" y="4723013"/>
                <a:ext cx="764926" cy="217893"/>
              </a:xfrm>
              <a:prstGeom prst="rect">
                <a:avLst/>
              </a:prstGeom>
            </p:spPr>
            <p:txBody>
              <a:bodyPr wrap="square">
                <a:spAutoFit/>
              </a:bodyPr>
              <a:lstStyle/>
              <a:p>
                <a:pPr algn="ctr"/>
                <a:r>
                  <a:rPr lang="en-US" sz="800" b="1" dirty="0">
                    <a:solidFill>
                      <a:srgbClr val="000000"/>
                    </a:solidFill>
                    <a:latin typeface="Arial" panose="020B0604020202020204" pitchFamily="34" charset="0"/>
                    <a:cs typeface="Arial" panose="020B0604020202020204" pitchFamily="34" charset="0"/>
                  </a:rPr>
                  <a:t>Service</a:t>
                </a:r>
              </a:p>
            </p:txBody>
          </p:sp>
        </p:grpSp>
        <p:sp>
          <p:nvSpPr>
            <p:cNvPr id="120" name="TextBox 119"/>
            <p:cNvSpPr txBox="1"/>
            <p:nvPr/>
          </p:nvSpPr>
          <p:spPr>
            <a:xfrm>
              <a:off x="-5120" y="1740927"/>
              <a:ext cx="1159152" cy="373530"/>
            </a:xfrm>
            <a:prstGeom prst="rect">
              <a:avLst/>
            </a:prstGeom>
            <a:noFill/>
          </p:spPr>
          <p:txBody>
            <a:bodyPr wrap="square" rtlCol="0">
              <a:spAutoFit/>
            </a:bodyPr>
            <a:lstStyle/>
            <a:p>
              <a:pPr algn="ctr"/>
              <a:r>
                <a:rPr lang="en-US" sz="900" b="1" dirty="0">
                  <a:solidFill>
                    <a:srgbClr val="000000"/>
                  </a:solidFill>
                  <a:latin typeface="Arial" panose="020B0604020202020204" pitchFamily="34" charset="0"/>
                  <a:cs typeface="Arial" panose="020B0604020202020204" pitchFamily="34" charset="0"/>
                </a:rPr>
                <a:t>Need Assessment</a:t>
              </a:r>
            </a:p>
          </p:txBody>
        </p:sp>
        <p:grpSp>
          <p:nvGrpSpPr>
            <p:cNvPr id="121" name="Group 120"/>
            <p:cNvGrpSpPr/>
            <p:nvPr/>
          </p:nvGrpSpPr>
          <p:grpSpPr>
            <a:xfrm>
              <a:off x="3794089" y="5154148"/>
              <a:ext cx="257552" cy="631748"/>
              <a:chOff x="1874810" y="1303501"/>
              <a:chExt cx="1072929" cy="2373207"/>
            </a:xfrm>
          </p:grpSpPr>
          <p:sp>
            <p:nvSpPr>
              <p:cNvPr id="168" name="Oval 167"/>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9"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122" name="Oval 121"/>
            <p:cNvSpPr/>
            <p:nvPr/>
          </p:nvSpPr>
          <p:spPr>
            <a:xfrm rot="1959892">
              <a:off x="4797546" y="5438982"/>
              <a:ext cx="97560" cy="49366"/>
            </a:xfrm>
            <a:prstGeom prst="ellipse">
              <a:avLst/>
            </a:prstGeom>
            <a:solidFill>
              <a:srgbClr val="24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23" name="Picture 122"/>
            <p:cNvPicPr>
              <a:picLocks noChangeAspect="1"/>
            </p:cNvPicPr>
            <p:nvPr/>
          </p:nvPicPr>
          <p:blipFill rotWithShape="1">
            <a:blip r:embed="rId17">
              <a:duotone>
                <a:schemeClr val="accent2">
                  <a:shade val="45000"/>
                  <a:satMod val="135000"/>
                </a:schemeClr>
                <a:prstClr val="white"/>
              </a:duotone>
              <a:extLst>
                <a:ext uri="{28A0092B-C50C-407E-A947-70E740481C1C}">
                  <a14:useLocalDpi xmlns:a14="http://schemas.microsoft.com/office/drawing/2010/main" val="0"/>
                </a:ext>
              </a:extLst>
            </a:blip>
            <a:srcRect t="11070" b="12759"/>
            <a:stretch/>
          </p:blipFill>
          <p:spPr>
            <a:xfrm>
              <a:off x="4968959" y="4806544"/>
              <a:ext cx="1281128" cy="975850"/>
            </a:xfrm>
            <a:prstGeom prst="rect">
              <a:avLst/>
            </a:prstGeom>
          </p:spPr>
        </p:pic>
        <p:grpSp>
          <p:nvGrpSpPr>
            <p:cNvPr id="124" name="Group 123"/>
            <p:cNvGrpSpPr/>
            <p:nvPr/>
          </p:nvGrpSpPr>
          <p:grpSpPr>
            <a:xfrm>
              <a:off x="4944512" y="5104754"/>
              <a:ext cx="257552" cy="631748"/>
              <a:chOff x="1874810" y="1303501"/>
              <a:chExt cx="1072929" cy="2373207"/>
            </a:xfrm>
          </p:grpSpPr>
          <p:sp>
            <p:nvSpPr>
              <p:cNvPr id="166" name="Oval 165"/>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7"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25" name="Picture 124"/>
            <p:cNvPicPr>
              <a:picLocks noChangeAspect="1"/>
            </p:cNvPicPr>
            <p:nvPr/>
          </p:nvPicPr>
          <p:blipFill rotWithShape="1">
            <a:blip r:embed="rId18" cstate="print">
              <a:extLst>
                <a:ext uri="{28A0092B-C50C-407E-A947-70E740481C1C}">
                  <a14:useLocalDpi xmlns:a14="http://schemas.microsoft.com/office/drawing/2010/main" val="0"/>
                </a:ext>
              </a:extLst>
            </a:blip>
            <a:srcRect l="17519" t="4382" r="15546" b="6968"/>
            <a:stretch/>
          </p:blipFill>
          <p:spPr>
            <a:xfrm rot="21210044">
              <a:off x="4834818" y="5373509"/>
              <a:ext cx="131791" cy="174546"/>
            </a:xfrm>
            <a:prstGeom prst="rect">
              <a:avLst/>
            </a:prstGeom>
          </p:spPr>
        </p:pic>
        <p:pic>
          <p:nvPicPr>
            <p:cNvPr id="126" name="Picture 125"/>
            <p:cNvPicPr>
              <a:picLocks noChangeAspect="1"/>
            </p:cNvPicPr>
            <p:nvPr/>
          </p:nvPicPr>
          <p:blipFill rotWithShape="1">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t="10805" b="12378"/>
            <a:stretch/>
          </p:blipFill>
          <p:spPr>
            <a:xfrm rot="21138202">
              <a:off x="4861523" y="4999717"/>
              <a:ext cx="323789" cy="248726"/>
            </a:xfrm>
            <a:prstGeom prst="rect">
              <a:avLst/>
            </a:prstGeom>
          </p:spPr>
        </p:pic>
        <p:sp>
          <p:nvSpPr>
            <p:cNvPr id="127" name="Isosceles Triangle 126"/>
            <p:cNvSpPr/>
            <p:nvPr/>
          </p:nvSpPr>
          <p:spPr>
            <a:xfrm rot="10533275" flipH="1">
              <a:off x="5618049" y="5530842"/>
              <a:ext cx="49366" cy="245346"/>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28" name="Picture 127"/>
            <p:cNvPicPr>
              <a:picLocks noChangeAspect="1"/>
            </p:cNvPicPr>
            <p:nvPr/>
          </p:nvPicPr>
          <p:blipFill rotWithShape="1">
            <a:blip r:embed="rId20" cstate="print">
              <a:duotone>
                <a:schemeClr val="bg2">
                  <a:shade val="45000"/>
                  <a:satMod val="135000"/>
                </a:schemeClr>
                <a:prstClr val="white"/>
              </a:duotone>
              <a:extLst>
                <a:ext uri="{28A0092B-C50C-407E-A947-70E740481C1C}">
                  <a14:useLocalDpi xmlns:a14="http://schemas.microsoft.com/office/drawing/2010/main" val="0"/>
                </a:ext>
              </a:extLst>
            </a:blip>
            <a:srcRect l="20372" t="4571" r="33804" b="3922"/>
            <a:stretch/>
          </p:blipFill>
          <p:spPr>
            <a:xfrm>
              <a:off x="3869483" y="5373890"/>
              <a:ext cx="103451" cy="206578"/>
            </a:xfrm>
            <a:prstGeom prst="rect">
              <a:avLst/>
            </a:prstGeom>
          </p:spPr>
        </p:pic>
        <p:pic>
          <p:nvPicPr>
            <p:cNvPr id="129" name="Picture 128"/>
            <p:cNvPicPr>
              <a:picLocks noChangeAspect="1"/>
            </p:cNvPicPr>
            <p:nvPr/>
          </p:nvPicPr>
          <p:blipFill rotWithShape="1">
            <a:blip r:embed="rId21" cstate="print">
              <a:extLst>
                <a:ext uri="{28A0092B-C50C-407E-A947-70E740481C1C}">
                  <a14:useLocalDpi xmlns:a14="http://schemas.microsoft.com/office/drawing/2010/main" val="0"/>
                </a:ext>
              </a:extLst>
            </a:blip>
            <a:srcRect l="9994" t="9152" r="8524" b="23329"/>
            <a:stretch/>
          </p:blipFill>
          <p:spPr>
            <a:xfrm>
              <a:off x="3638916" y="5528496"/>
              <a:ext cx="204369" cy="169345"/>
            </a:xfrm>
            <a:prstGeom prst="rect">
              <a:avLst/>
            </a:prstGeom>
          </p:spPr>
        </p:pic>
        <p:sp>
          <p:nvSpPr>
            <p:cNvPr id="130" name="Oval 129"/>
            <p:cNvSpPr/>
            <p:nvPr/>
          </p:nvSpPr>
          <p:spPr>
            <a:xfrm rot="1959892">
              <a:off x="3718241" y="5442246"/>
              <a:ext cx="45719" cy="89838"/>
            </a:xfrm>
            <a:prstGeom prst="ellipse">
              <a:avLst/>
            </a:prstGeom>
            <a:solidFill>
              <a:srgbClr val="24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31" name="Rectangle 130"/>
            <p:cNvSpPr/>
            <p:nvPr/>
          </p:nvSpPr>
          <p:spPr>
            <a:xfrm>
              <a:off x="133347" y="5160714"/>
              <a:ext cx="2843641" cy="1027207"/>
            </a:xfrm>
            <a:prstGeom prst="rect">
              <a:avLst/>
            </a:prstGeom>
          </p:spPr>
          <p:txBody>
            <a:bodyPr wrap="square">
              <a:spAutoFit/>
            </a:bodyPr>
            <a:lstStyle/>
            <a:p>
              <a:r>
                <a:rPr lang="en-US" sz="1000" b="1" i="1" u="sng" dirty="0">
                  <a:solidFill>
                    <a:prstClr val="black"/>
                  </a:solidFill>
                  <a:latin typeface="Arial" panose="020B0604020202020204" pitchFamily="34" charset="0"/>
                  <a:cs typeface="Arial" panose="020B0604020202020204" pitchFamily="34" charset="0"/>
                </a:rPr>
                <a:t>Reintegration</a:t>
              </a:r>
              <a:r>
                <a:rPr lang="en-US" sz="1000" b="1" dirty="0">
                  <a:solidFill>
                    <a:prstClr val="black"/>
                  </a:solidFill>
                  <a:latin typeface="Arial" panose="020B0604020202020204" pitchFamily="34" charset="0"/>
                  <a:cs typeface="Arial" panose="020B0604020202020204" pitchFamily="34" charset="0"/>
                </a:rPr>
                <a:t> : For those RSMs who transition to civilian life, the WWR has resources available to assist in that transition and provide support after reaching veteran status. </a:t>
              </a:r>
            </a:p>
          </p:txBody>
        </p:sp>
        <p:grpSp>
          <p:nvGrpSpPr>
            <p:cNvPr id="132" name="Group 131"/>
            <p:cNvGrpSpPr/>
            <p:nvPr/>
          </p:nvGrpSpPr>
          <p:grpSpPr>
            <a:xfrm>
              <a:off x="6520320" y="3613729"/>
              <a:ext cx="2599751" cy="1140169"/>
              <a:chOff x="8656770" y="3340097"/>
              <a:chExt cx="2957522" cy="1297077"/>
            </a:xfrm>
          </p:grpSpPr>
          <p:sp>
            <p:nvSpPr>
              <p:cNvPr id="147" name="TextBox 146"/>
              <p:cNvSpPr txBox="1"/>
              <p:nvPr/>
            </p:nvSpPr>
            <p:spPr>
              <a:xfrm>
                <a:off x="9607389" y="4371590"/>
                <a:ext cx="1500811" cy="265584"/>
              </a:xfrm>
              <a:prstGeom prst="rect">
                <a:avLst/>
              </a:prstGeom>
              <a:noFill/>
            </p:spPr>
            <p:txBody>
              <a:bodyPr wrap="none" rtlCol="0">
                <a:spAutoFit/>
              </a:bodyPr>
              <a:lstStyle/>
              <a:p>
                <a:r>
                  <a:rPr lang="en-US" sz="900" b="1" dirty="0">
                    <a:solidFill>
                      <a:prstClr val="black"/>
                    </a:solidFill>
                    <a:latin typeface="Arial" panose="020B0604020202020204" pitchFamily="34" charset="0"/>
                    <a:cs typeface="Arial" panose="020B0604020202020204" pitchFamily="34" charset="0"/>
                  </a:rPr>
                  <a:t>Return to Duty</a:t>
                </a:r>
              </a:p>
            </p:txBody>
          </p:sp>
          <p:sp>
            <p:nvSpPr>
              <p:cNvPr id="148" name="Oval 147"/>
              <p:cNvSpPr/>
              <p:nvPr/>
            </p:nvSpPr>
            <p:spPr>
              <a:xfrm rot="21066891">
                <a:off x="8812158" y="3988910"/>
                <a:ext cx="2802134"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149" name="Group 148"/>
              <p:cNvGrpSpPr/>
              <p:nvPr/>
            </p:nvGrpSpPr>
            <p:grpSpPr>
              <a:xfrm flipH="1">
                <a:off x="10300729" y="3672083"/>
                <a:ext cx="257552" cy="631748"/>
                <a:chOff x="1874810" y="1303501"/>
                <a:chExt cx="1072929" cy="2373207"/>
              </a:xfrm>
            </p:grpSpPr>
            <p:sp>
              <p:nvSpPr>
                <p:cNvPr id="164" name="Oval 163"/>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5"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50" name="Picture 149" descr="images-3.jpg"/>
              <p:cNvPicPr>
                <a:picLocks noChangeAspect="1"/>
              </p:cNvPicPr>
              <p:nvPr/>
            </p:nvPicPr>
            <p:blipFill rotWithShape="1">
              <a:blip r:embed="rId5" cstate="print">
                <a:extLst>
                  <a:ext uri="{28A0092B-C50C-407E-A947-70E740481C1C}">
                    <a14:useLocalDpi xmlns:a14="http://schemas.microsoft.com/office/drawing/2010/main"/>
                  </a:ext>
                </a:extLst>
              </a:blip>
              <a:srcRect l="-1591"/>
              <a:stretch/>
            </p:blipFill>
            <p:spPr>
              <a:xfrm rot="924750">
                <a:off x="10259499" y="3586108"/>
                <a:ext cx="305507" cy="193252"/>
              </a:xfrm>
              <a:prstGeom prst="rect">
                <a:avLst/>
              </a:prstGeom>
            </p:spPr>
          </p:pic>
          <p:grpSp>
            <p:nvGrpSpPr>
              <p:cNvPr id="151" name="Group 150"/>
              <p:cNvGrpSpPr/>
              <p:nvPr/>
            </p:nvGrpSpPr>
            <p:grpSpPr>
              <a:xfrm flipH="1">
                <a:off x="10588885" y="3691002"/>
                <a:ext cx="257552" cy="631748"/>
                <a:chOff x="1874810" y="1303501"/>
                <a:chExt cx="1072929" cy="2373207"/>
              </a:xfrm>
            </p:grpSpPr>
            <p:sp>
              <p:nvSpPr>
                <p:cNvPr id="162" name="Oval 161"/>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3"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52" name="Picture 151" descr="images-3.jpg"/>
              <p:cNvPicPr>
                <a:picLocks noChangeAspect="1"/>
              </p:cNvPicPr>
              <p:nvPr/>
            </p:nvPicPr>
            <p:blipFill rotWithShape="1">
              <a:blip r:embed="rId5" cstate="print">
                <a:extLst>
                  <a:ext uri="{28A0092B-C50C-407E-A947-70E740481C1C}">
                    <a14:useLocalDpi xmlns:a14="http://schemas.microsoft.com/office/drawing/2010/main"/>
                  </a:ext>
                </a:extLst>
              </a:blip>
              <a:srcRect l="-1591"/>
              <a:stretch/>
            </p:blipFill>
            <p:spPr>
              <a:xfrm rot="924750">
                <a:off x="10547655" y="3605027"/>
                <a:ext cx="305507" cy="193252"/>
              </a:xfrm>
              <a:prstGeom prst="rect">
                <a:avLst/>
              </a:prstGeom>
            </p:spPr>
          </p:pic>
          <p:grpSp>
            <p:nvGrpSpPr>
              <p:cNvPr id="153" name="Group 152"/>
              <p:cNvGrpSpPr/>
              <p:nvPr/>
            </p:nvGrpSpPr>
            <p:grpSpPr>
              <a:xfrm flipH="1">
                <a:off x="10873349" y="3730317"/>
                <a:ext cx="257552" cy="631748"/>
                <a:chOff x="1874810" y="1303501"/>
                <a:chExt cx="1072929" cy="2373207"/>
              </a:xfrm>
            </p:grpSpPr>
            <p:sp>
              <p:nvSpPr>
                <p:cNvPr id="160" name="Oval 159"/>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1"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54" name="Picture 153" descr="images-3.jpg"/>
              <p:cNvPicPr>
                <a:picLocks noChangeAspect="1"/>
              </p:cNvPicPr>
              <p:nvPr/>
            </p:nvPicPr>
            <p:blipFill rotWithShape="1">
              <a:blip r:embed="rId5" cstate="print">
                <a:extLst>
                  <a:ext uri="{28A0092B-C50C-407E-A947-70E740481C1C}">
                    <a14:useLocalDpi xmlns:a14="http://schemas.microsoft.com/office/drawing/2010/main"/>
                  </a:ext>
                </a:extLst>
              </a:blip>
              <a:srcRect l="-1591"/>
              <a:stretch/>
            </p:blipFill>
            <p:spPr>
              <a:xfrm rot="924750">
                <a:off x="10832119" y="3644342"/>
                <a:ext cx="305507" cy="193252"/>
              </a:xfrm>
              <a:prstGeom prst="rect">
                <a:avLst/>
              </a:prstGeom>
            </p:spPr>
          </p:pic>
          <p:pic>
            <p:nvPicPr>
              <p:cNvPr id="155" name="Picture 154"/>
              <p:cNvPicPr>
                <a:picLocks noChangeAspect="1"/>
              </p:cNvPicPr>
              <p:nvPr/>
            </p:nvPicPr>
            <p:blipFill rotWithShape="1">
              <a:blip r:embed="rId22">
                <a:extLst>
                  <a:ext uri="{28A0092B-C50C-407E-A947-70E740481C1C}">
                    <a14:useLocalDpi xmlns:a14="http://schemas.microsoft.com/office/drawing/2010/main" val="0"/>
                  </a:ext>
                </a:extLst>
              </a:blip>
              <a:srcRect b="11902"/>
              <a:stretch/>
            </p:blipFill>
            <p:spPr>
              <a:xfrm>
                <a:off x="8656770" y="3340097"/>
                <a:ext cx="1684866" cy="1068722"/>
              </a:xfrm>
              <a:prstGeom prst="rect">
                <a:avLst/>
              </a:prstGeom>
            </p:spPr>
          </p:pic>
          <p:grpSp>
            <p:nvGrpSpPr>
              <p:cNvPr id="156" name="Group 155"/>
              <p:cNvGrpSpPr/>
              <p:nvPr/>
            </p:nvGrpSpPr>
            <p:grpSpPr>
              <a:xfrm flipH="1">
                <a:off x="9987407" y="3672083"/>
                <a:ext cx="257552" cy="631748"/>
                <a:chOff x="1874810" y="1303501"/>
                <a:chExt cx="1072929" cy="2373207"/>
              </a:xfrm>
            </p:grpSpPr>
            <p:sp>
              <p:nvSpPr>
                <p:cNvPr id="158" name="Oval 157"/>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59"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57" name="Picture 156" descr="images-3.jpg"/>
              <p:cNvPicPr>
                <a:picLocks noChangeAspect="1"/>
              </p:cNvPicPr>
              <p:nvPr/>
            </p:nvPicPr>
            <p:blipFill rotWithShape="1">
              <a:blip r:embed="rId5" cstate="print">
                <a:extLst>
                  <a:ext uri="{28A0092B-C50C-407E-A947-70E740481C1C}">
                    <a14:useLocalDpi xmlns:a14="http://schemas.microsoft.com/office/drawing/2010/main"/>
                  </a:ext>
                </a:extLst>
              </a:blip>
              <a:srcRect l="-1591"/>
              <a:stretch/>
            </p:blipFill>
            <p:spPr>
              <a:xfrm rot="924750">
                <a:off x="9946177" y="3586108"/>
                <a:ext cx="305507" cy="193252"/>
              </a:xfrm>
              <a:prstGeom prst="rect">
                <a:avLst/>
              </a:prstGeom>
            </p:spPr>
          </p:pic>
        </p:grpSp>
        <p:sp>
          <p:nvSpPr>
            <p:cNvPr id="133" name="Right Arrow 17"/>
            <p:cNvSpPr/>
            <p:nvPr/>
          </p:nvSpPr>
          <p:spPr>
            <a:xfrm rot="20612699">
              <a:off x="3392072" y="4162410"/>
              <a:ext cx="3287533" cy="801351"/>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34" name="TextBox 133"/>
            <p:cNvSpPr txBox="1"/>
            <p:nvPr/>
          </p:nvSpPr>
          <p:spPr>
            <a:xfrm>
              <a:off x="4173888" y="4196875"/>
              <a:ext cx="1036843" cy="513603"/>
            </a:xfrm>
            <a:prstGeom prst="rect">
              <a:avLst/>
            </a:prstGeom>
            <a:noFill/>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Fit for Duty or EPLD/PLD</a:t>
              </a:r>
            </a:p>
          </p:txBody>
        </p:sp>
        <p:sp>
          <p:nvSpPr>
            <p:cNvPr id="135" name="Right Arrow 134"/>
            <p:cNvSpPr/>
            <p:nvPr/>
          </p:nvSpPr>
          <p:spPr bwMode="auto">
            <a:xfrm>
              <a:off x="2109624" y="4734184"/>
              <a:ext cx="230973" cy="45719"/>
            </a:xfrm>
            <a:prstGeom prst="rightArrow">
              <a:avLst/>
            </a:prstGeom>
            <a:solidFill>
              <a:schemeClr val="accent2"/>
            </a:solidFill>
            <a:ln w="12700">
              <a:noFill/>
              <a:round/>
              <a:headEnd/>
              <a:tailEnd/>
            </a:ln>
          </p:spPr>
          <p:txBody>
            <a:bodyPr rtlCol="0" anchor="ctr"/>
            <a:lstStyle/>
            <a:p>
              <a:pPr algn="ctr"/>
              <a:endParaRPr lang="en-US" dirty="0">
                <a:solidFill>
                  <a:prstClr val="black"/>
                </a:solidFill>
                <a:latin typeface="Arial" panose="020B0604020202020204" pitchFamily="34" charset="0"/>
                <a:cs typeface="Arial" panose="020B0604020202020204" pitchFamily="34" charset="0"/>
              </a:endParaRPr>
            </a:p>
          </p:txBody>
        </p:sp>
        <p:sp>
          <p:nvSpPr>
            <p:cNvPr id="136" name="Right Arrow 135"/>
            <p:cNvSpPr/>
            <p:nvPr/>
          </p:nvSpPr>
          <p:spPr bwMode="auto">
            <a:xfrm>
              <a:off x="2623839" y="4730411"/>
              <a:ext cx="230973" cy="45719"/>
            </a:xfrm>
            <a:prstGeom prst="rightArrow">
              <a:avLst/>
            </a:prstGeom>
            <a:solidFill>
              <a:schemeClr val="accent2"/>
            </a:solidFill>
            <a:ln w="12700">
              <a:noFill/>
              <a:round/>
              <a:headEnd/>
              <a:tailEnd/>
            </a:ln>
          </p:spPr>
          <p:txBody>
            <a:bodyPr rtlCol="0" anchor="ctr"/>
            <a:lstStyle/>
            <a:p>
              <a:pPr algn="ctr"/>
              <a:endParaRPr lang="en-US" dirty="0">
                <a:solidFill>
                  <a:prstClr val="black"/>
                </a:solidFill>
                <a:latin typeface="Arial" panose="020B0604020202020204" pitchFamily="34" charset="0"/>
                <a:cs typeface="Arial" panose="020B0604020202020204" pitchFamily="34" charset="0"/>
              </a:endParaRPr>
            </a:p>
          </p:txBody>
        </p:sp>
        <p:cxnSp>
          <p:nvCxnSpPr>
            <p:cNvPr id="137" name="Straight Connector 136"/>
            <p:cNvCxnSpPr/>
            <p:nvPr/>
          </p:nvCxnSpPr>
          <p:spPr>
            <a:xfrm>
              <a:off x="2778753" y="4469145"/>
              <a:ext cx="1" cy="355263"/>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5222129" y="3609379"/>
              <a:ext cx="1417900" cy="373530"/>
            </a:xfrm>
            <a:prstGeom prst="rect">
              <a:avLst/>
            </a:prstGeom>
            <a:noFill/>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Full Duty Determination</a:t>
              </a:r>
            </a:p>
          </p:txBody>
        </p:sp>
        <p:sp>
          <p:nvSpPr>
            <p:cNvPr id="139" name="Pentagon 138"/>
            <p:cNvSpPr/>
            <p:nvPr/>
          </p:nvSpPr>
          <p:spPr>
            <a:xfrm rot="5400000">
              <a:off x="344961" y="4012954"/>
              <a:ext cx="354980" cy="238640"/>
            </a:xfrm>
            <a:prstGeom prst="homePlate">
              <a:avLst/>
            </a:prstGeom>
            <a:solidFill>
              <a:srgbClr val="940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40" name="Picture 2" descr="C:\Users\ilisbrandi.harrigan\Desktop\Communication\Resources\Icons\grey check.jpg"/>
            <p:cNvPicPr>
              <a:picLocks noChangeAspect="1" noChangeArrowheads="1"/>
            </p:cNvPicPr>
            <p:nvPr/>
          </p:nvPicPr>
          <p:blipFill>
            <a:blip r:embed="rId2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907054" y="3886220"/>
              <a:ext cx="114546" cy="114546"/>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ilisbrandi.harrigan\Desktop\Communication\Resources\Icons\grey check.jpg"/>
            <p:cNvPicPr>
              <a:picLocks noChangeAspect="1" noChangeArrowheads="1"/>
            </p:cNvPicPr>
            <p:nvPr/>
          </p:nvPicPr>
          <p:blipFill>
            <a:blip r:embed="rId2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201004" y="3894503"/>
              <a:ext cx="114546" cy="114546"/>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C:\Users\ilisbrandi.harrigan\Desktop\Communication\Resources\Icons\grey check.jpg"/>
            <p:cNvPicPr>
              <a:picLocks noChangeAspect="1" noChangeArrowheads="1"/>
            </p:cNvPicPr>
            <p:nvPr/>
          </p:nvPicPr>
          <p:blipFill>
            <a:blip r:embed="rId2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494138" y="3886220"/>
              <a:ext cx="114546" cy="114546"/>
            </a:xfrm>
            <a:prstGeom prst="rect">
              <a:avLst/>
            </a:prstGeom>
            <a:noFill/>
            <a:extLst>
              <a:ext uri="{909E8E84-426E-40DD-AFC4-6F175D3DCCD1}">
                <a14:hiddenFill xmlns:a14="http://schemas.microsoft.com/office/drawing/2010/main">
                  <a:solidFill>
                    <a:srgbClr val="FFFFFF"/>
                  </a:solidFill>
                </a14:hiddenFill>
              </a:ext>
            </a:extLst>
          </p:spPr>
        </p:pic>
        <p:sp>
          <p:nvSpPr>
            <p:cNvPr id="143" name="Oval Callout 142"/>
            <p:cNvSpPr/>
            <p:nvPr/>
          </p:nvSpPr>
          <p:spPr>
            <a:xfrm flipH="1">
              <a:off x="6589831" y="2169552"/>
              <a:ext cx="524321" cy="404943"/>
            </a:xfrm>
            <a:prstGeom prst="wedgeEllipseCallout">
              <a:avLst>
                <a:gd name="adj1" fmla="val 4600"/>
                <a:gd name="adj2" fmla="val 6485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44" name="Picture 143" descr="imgres.png"/>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rot="20134743">
              <a:off x="6702547" y="2323735"/>
              <a:ext cx="221204" cy="177553"/>
            </a:xfrm>
            <a:prstGeom prst="rect">
              <a:avLst/>
            </a:prstGeom>
          </p:spPr>
        </p:pic>
        <p:pic>
          <p:nvPicPr>
            <p:cNvPr id="145" name="Picture 144" descr="imgres.png"/>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rot="20134743">
              <a:off x="6854947" y="2246858"/>
              <a:ext cx="221204" cy="177553"/>
            </a:xfrm>
            <a:prstGeom prst="rect">
              <a:avLst/>
            </a:prstGeom>
          </p:spPr>
        </p:pic>
        <p:sp>
          <p:nvSpPr>
            <p:cNvPr id="146" name="TextBox 145"/>
            <p:cNvSpPr txBox="1"/>
            <p:nvPr/>
          </p:nvSpPr>
          <p:spPr>
            <a:xfrm>
              <a:off x="8491911" y="2188258"/>
              <a:ext cx="2563571" cy="1182845"/>
            </a:xfrm>
            <a:prstGeom prst="rect">
              <a:avLst/>
            </a:prstGeom>
            <a:noFill/>
          </p:spPr>
          <p:txBody>
            <a:bodyPr wrap="square" rtlCol="0">
              <a:spAutoFit/>
            </a:bodyPr>
            <a:lstStyle/>
            <a:p>
              <a:r>
                <a:rPr lang="en-US" sz="1000" b="1" i="1" u="sng" dirty="0">
                  <a:solidFill>
                    <a:srgbClr val="000000"/>
                  </a:solidFill>
                  <a:latin typeface="Arial" panose="020B0604020202020204" pitchFamily="34" charset="0"/>
                  <a:cs typeface="Arial" panose="020B0604020202020204" pitchFamily="34" charset="0"/>
                </a:rPr>
                <a:t>Rehabilitation</a:t>
              </a:r>
              <a:r>
                <a:rPr lang="en-US" sz="1000" b="1" dirty="0">
                  <a:solidFill>
                    <a:srgbClr val="000000"/>
                  </a:solidFill>
                  <a:latin typeface="Arial" panose="020B0604020202020204" pitchFamily="34" charset="0"/>
                  <a:cs typeface="Arial" panose="020B0604020202020204" pitchFamily="34" charset="0"/>
                </a:rPr>
                <a:t> focuses on facilitating the right care. Programs focus on healing and recovery through the five lines of operation: Medical, Mind, Body, Spirit, and Family.</a:t>
              </a:r>
            </a:p>
          </p:txBody>
        </p:sp>
      </p:grpSp>
      <p:pic>
        <p:nvPicPr>
          <p:cNvPr id="15" name="Picture 14"/>
          <p:cNvPicPr>
            <a:picLocks noChangeAspect="1"/>
          </p:cNvPicPr>
          <p:nvPr userDrawn="1"/>
        </p:nvPicPr>
        <p:blipFill>
          <a:blip r:embed="rId24"/>
          <a:stretch>
            <a:fillRect/>
          </a:stretch>
        </p:blipFill>
        <p:spPr>
          <a:xfrm>
            <a:off x="145398" y="113514"/>
            <a:ext cx="1171826" cy="1146827"/>
          </a:xfrm>
          <a:prstGeom prst="rect">
            <a:avLst/>
          </a:prstGeom>
        </p:spPr>
      </p:pic>
    </p:spTree>
    <p:extLst>
      <p:ext uri="{BB962C8B-B14F-4D97-AF65-F5344CB8AC3E}">
        <p14:creationId xmlns:p14="http://schemas.microsoft.com/office/powerpoint/2010/main" val="367262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bk object 16"/>
          <p:cNvSpPr/>
          <p:nvPr userDrawn="1"/>
        </p:nvSpPr>
        <p:spPr>
          <a:xfrm>
            <a:off x="0" y="1257595"/>
            <a:ext cx="9144000" cy="5159188"/>
          </a:xfrm>
          <a:custGeom>
            <a:avLst/>
            <a:gdLst/>
            <a:ahLst/>
            <a:cxnLst/>
            <a:rect l="l" t="t" r="r" b="b"/>
            <a:pathLst>
              <a:path w="10058400" h="5847080">
                <a:moveTo>
                  <a:pt x="0" y="5846599"/>
                </a:moveTo>
                <a:lnTo>
                  <a:pt x="10058399" y="5846599"/>
                </a:lnTo>
                <a:lnTo>
                  <a:pt x="10058399" y="0"/>
                </a:lnTo>
                <a:lnTo>
                  <a:pt x="0" y="0"/>
                </a:lnTo>
                <a:lnTo>
                  <a:pt x="0" y="5846599"/>
                </a:lnTo>
                <a:close/>
              </a:path>
            </a:pathLst>
          </a:custGeom>
          <a:solidFill>
            <a:srgbClr val="8F8F8F"/>
          </a:solidFill>
        </p:spPr>
        <p:txBody>
          <a:bodyPr wrap="square" lIns="0" tIns="0" rIns="0" bIns="0" rtlCol="0"/>
          <a:lstStyle/>
          <a:p>
            <a:endParaRPr dirty="0"/>
          </a:p>
        </p:txBody>
      </p:sp>
      <p:sp>
        <p:nvSpPr>
          <p:cNvPr id="11" name="bk object 21"/>
          <p:cNvSpPr/>
          <p:nvPr userDrawn="1"/>
        </p:nvSpPr>
        <p:spPr>
          <a:xfrm>
            <a:off x="0" y="0"/>
            <a:ext cx="9143998" cy="1253494"/>
          </a:xfrm>
          <a:prstGeom prst="rect">
            <a:avLst/>
          </a:prstGeom>
          <a:blipFill>
            <a:blip r:embed="rId2" cstate="print"/>
            <a:stretch>
              <a:fillRect/>
            </a:stretch>
          </a:blipFill>
        </p:spPr>
        <p:txBody>
          <a:bodyPr wrap="square" lIns="0" tIns="0" rIns="0" bIns="0" rtlCol="0"/>
          <a:lstStyle/>
          <a:p>
            <a:endParaRPr dirty="0"/>
          </a:p>
        </p:txBody>
      </p:sp>
      <p:sp>
        <p:nvSpPr>
          <p:cNvPr id="6" name="bk object 22"/>
          <p:cNvSpPr/>
          <p:nvPr userDrawn="1"/>
        </p:nvSpPr>
        <p:spPr>
          <a:xfrm>
            <a:off x="0" y="1"/>
            <a:ext cx="9142845" cy="1257860"/>
          </a:xfrm>
          <a:custGeom>
            <a:avLst/>
            <a:gdLst/>
            <a:ahLst/>
            <a:cxnLst/>
            <a:rect l="l" t="t" r="r" b="b"/>
            <a:pathLst>
              <a:path w="10057129" h="1425575">
                <a:moveTo>
                  <a:pt x="0" y="0"/>
                </a:moveTo>
                <a:lnTo>
                  <a:pt x="10056899" y="0"/>
                </a:lnTo>
                <a:lnTo>
                  <a:pt x="10056899" y="1425274"/>
                </a:lnTo>
                <a:lnTo>
                  <a:pt x="0" y="1425274"/>
                </a:lnTo>
                <a:lnTo>
                  <a:pt x="0" y="0"/>
                </a:lnTo>
                <a:close/>
              </a:path>
            </a:pathLst>
          </a:custGeom>
          <a:solidFill>
            <a:srgbClr val="C7D0D8">
              <a:alpha val="63919"/>
            </a:srgbClr>
          </a:solidFill>
        </p:spPr>
        <p:txBody>
          <a:bodyPr wrap="square" lIns="0" tIns="0" rIns="0" bIns="0" rtlCol="0"/>
          <a:lstStyle/>
          <a:p>
            <a:endParaRPr dirty="0"/>
          </a:p>
        </p:txBody>
      </p:sp>
      <p:sp>
        <p:nvSpPr>
          <p:cNvPr id="3" name="bk object 17"/>
          <p:cNvSpPr/>
          <p:nvPr userDrawn="1"/>
        </p:nvSpPr>
        <p:spPr>
          <a:xfrm>
            <a:off x="129925" y="2773066"/>
            <a:ext cx="8884152" cy="40340"/>
          </a:xfrm>
          <a:custGeom>
            <a:avLst/>
            <a:gdLst/>
            <a:ahLst/>
            <a:cxnLst/>
            <a:rect l="l" t="t" r="r" b="b"/>
            <a:pathLst>
              <a:path w="5010784">
                <a:moveTo>
                  <a:pt x="0" y="0"/>
                </a:moveTo>
                <a:lnTo>
                  <a:pt x="5010714" y="0"/>
                </a:lnTo>
              </a:path>
            </a:pathLst>
          </a:custGeom>
          <a:ln w="47624">
            <a:solidFill>
              <a:srgbClr val="242B4F"/>
            </a:solidFill>
          </a:ln>
        </p:spPr>
        <p:txBody>
          <a:bodyPr wrap="square" lIns="0" tIns="0" rIns="0" bIns="0" rtlCol="0"/>
          <a:lstStyle/>
          <a:p>
            <a:endParaRPr dirty="0"/>
          </a:p>
        </p:txBody>
      </p:sp>
      <p:sp>
        <p:nvSpPr>
          <p:cNvPr id="4" name="bk object 19"/>
          <p:cNvSpPr/>
          <p:nvPr userDrawn="1"/>
        </p:nvSpPr>
        <p:spPr>
          <a:xfrm>
            <a:off x="4572000" y="1889267"/>
            <a:ext cx="0" cy="4454338"/>
          </a:xfrm>
          <a:custGeom>
            <a:avLst/>
            <a:gdLst/>
            <a:ahLst/>
            <a:cxnLst/>
            <a:rect l="l" t="t" r="r" b="b"/>
            <a:pathLst>
              <a:path h="5048250">
                <a:moveTo>
                  <a:pt x="0" y="0"/>
                </a:moveTo>
                <a:lnTo>
                  <a:pt x="0" y="5048249"/>
                </a:lnTo>
              </a:path>
            </a:pathLst>
          </a:custGeom>
          <a:ln w="57149">
            <a:solidFill>
              <a:srgbClr val="242B4F"/>
            </a:solidFill>
          </a:ln>
        </p:spPr>
        <p:txBody>
          <a:bodyPr wrap="square" lIns="0" tIns="0" rIns="0" bIns="0" rtlCol="0"/>
          <a:lstStyle/>
          <a:p>
            <a:endParaRPr dirty="0"/>
          </a:p>
        </p:txBody>
      </p:sp>
      <p:sp>
        <p:nvSpPr>
          <p:cNvPr id="5" name="bk object 20"/>
          <p:cNvSpPr/>
          <p:nvPr userDrawn="1"/>
        </p:nvSpPr>
        <p:spPr>
          <a:xfrm>
            <a:off x="304317" y="4619988"/>
            <a:ext cx="4131541" cy="1724025"/>
          </a:xfrm>
          <a:custGeom>
            <a:avLst/>
            <a:gdLst/>
            <a:ahLst/>
            <a:cxnLst/>
            <a:rect l="l" t="t" r="r" b="b"/>
            <a:pathLst>
              <a:path w="4514850" h="1953895">
                <a:moveTo>
                  <a:pt x="0" y="0"/>
                </a:moveTo>
                <a:lnTo>
                  <a:pt x="4514416" y="0"/>
                </a:lnTo>
                <a:lnTo>
                  <a:pt x="4514416" y="1953360"/>
                </a:lnTo>
                <a:lnTo>
                  <a:pt x="0" y="1953360"/>
                </a:lnTo>
                <a:lnTo>
                  <a:pt x="0" y="0"/>
                </a:lnTo>
                <a:close/>
              </a:path>
            </a:pathLst>
          </a:custGeom>
          <a:solidFill>
            <a:srgbClr val="F1F1F1"/>
          </a:solidFill>
        </p:spPr>
        <p:txBody>
          <a:bodyPr wrap="square" lIns="0" tIns="0" rIns="0" bIns="0" rtlCol="0"/>
          <a:lstStyle/>
          <a:p>
            <a:endParaRPr dirty="0"/>
          </a:p>
        </p:txBody>
      </p:sp>
      <p:sp>
        <p:nvSpPr>
          <p:cNvPr id="7" name="bk object 25"/>
          <p:cNvSpPr/>
          <p:nvPr userDrawn="1"/>
        </p:nvSpPr>
        <p:spPr>
          <a:xfrm>
            <a:off x="304317" y="2871024"/>
            <a:ext cx="4131541" cy="1573306"/>
          </a:xfrm>
          <a:custGeom>
            <a:avLst/>
            <a:gdLst/>
            <a:ahLst/>
            <a:cxnLst/>
            <a:rect l="l" t="t" r="r" b="b"/>
            <a:pathLst>
              <a:path w="4544695" h="1783079">
                <a:moveTo>
                  <a:pt x="0" y="0"/>
                </a:moveTo>
                <a:lnTo>
                  <a:pt x="4544488" y="0"/>
                </a:lnTo>
                <a:lnTo>
                  <a:pt x="4544488" y="1782504"/>
                </a:lnTo>
                <a:lnTo>
                  <a:pt x="0" y="1782504"/>
                </a:lnTo>
                <a:lnTo>
                  <a:pt x="0" y="0"/>
                </a:lnTo>
                <a:close/>
              </a:path>
            </a:pathLst>
          </a:custGeom>
          <a:solidFill>
            <a:srgbClr val="F1F1F1"/>
          </a:solidFill>
        </p:spPr>
        <p:txBody>
          <a:bodyPr wrap="square" lIns="0" tIns="0" rIns="0" bIns="0" rtlCol="0"/>
          <a:lstStyle/>
          <a:p>
            <a:endParaRPr dirty="0"/>
          </a:p>
        </p:txBody>
      </p:sp>
      <p:sp>
        <p:nvSpPr>
          <p:cNvPr id="8" name="bk object 26"/>
          <p:cNvSpPr/>
          <p:nvPr userDrawn="1"/>
        </p:nvSpPr>
        <p:spPr>
          <a:xfrm>
            <a:off x="4671095" y="2868783"/>
            <a:ext cx="4191577" cy="1575547"/>
          </a:xfrm>
          <a:custGeom>
            <a:avLst/>
            <a:gdLst/>
            <a:ahLst/>
            <a:cxnLst/>
            <a:rect l="l" t="t" r="r" b="b"/>
            <a:pathLst>
              <a:path w="4610734" h="1785620">
                <a:moveTo>
                  <a:pt x="0" y="0"/>
                </a:moveTo>
                <a:lnTo>
                  <a:pt x="4610657" y="0"/>
                </a:lnTo>
                <a:lnTo>
                  <a:pt x="4610657" y="1785231"/>
                </a:lnTo>
                <a:lnTo>
                  <a:pt x="0" y="1785231"/>
                </a:lnTo>
                <a:lnTo>
                  <a:pt x="0" y="0"/>
                </a:lnTo>
                <a:close/>
              </a:path>
            </a:pathLst>
          </a:custGeom>
          <a:solidFill>
            <a:srgbClr val="F1F1F1"/>
          </a:solidFill>
        </p:spPr>
        <p:txBody>
          <a:bodyPr wrap="square" lIns="0" tIns="0" rIns="0" bIns="0" rtlCol="0"/>
          <a:lstStyle/>
          <a:p>
            <a:endParaRPr dirty="0"/>
          </a:p>
        </p:txBody>
      </p:sp>
      <p:sp>
        <p:nvSpPr>
          <p:cNvPr id="9" name="bk object 27"/>
          <p:cNvSpPr/>
          <p:nvPr userDrawn="1"/>
        </p:nvSpPr>
        <p:spPr>
          <a:xfrm>
            <a:off x="5088318" y="3764842"/>
            <a:ext cx="644814" cy="625288"/>
          </a:xfrm>
          <a:custGeom>
            <a:avLst/>
            <a:gdLst/>
            <a:ahLst/>
            <a:cxnLst/>
            <a:rect l="l" t="t" r="r" b="b"/>
            <a:pathLst>
              <a:path w="709295" h="708660">
                <a:moveTo>
                  <a:pt x="397733" y="706119"/>
                </a:moveTo>
                <a:lnTo>
                  <a:pt x="310951" y="706119"/>
                </a:lnTo>
                <a:lnTo>
                  <a:pt x="293747" y="703579"/>
                </a:lnTo>
                <a:lnTo>
                  <a:pt x="285192" y="701039"/>
                </a:lnTo>
                <a:lnTo>
                  <a:pt x="276679" y="699769"/>
                </a:lnTo>
                <a:lnTo>
                  <a:pt x="268218" y="697229"/>
                </a:lnTo>
                <a:lnTo>
                  <a:pt x="259808" y="695959"/>
                </a:lnTo>
                <a:lnTo>
                  <a:pt x="243155" y="690879"/>
                </a:lnTo>
                <a:lnTo>
                  <a:pt x="234931" y="687069"/>
                </a:lnTo>
                <a:lnTo>
                  <a:pt x="226780" y="684529"/>
                </a:lnTo>
                <a:lnTo>
                  <a:pt x="218700" y="680719"/>
                </a:lnTo>
                <a:lnTo>
                  <a:pt x="210702" y="678179"/>
                </a:lnTo>
                <a:lnTo>
                  <a:pt x="187256" y="666749"/>
                </a:lnTo>
                <a:lnTo>
                  <a:pt x="179632" y="661669"/>
                </a:lnTo>
                <a:lnTo>
                  <a:pt x="172118" y="657859"/>
                </a:lnTo>
                <a:lnTo>
                  <a:pt x="164714" y="652779"/>
                </a:lnTo>
                <a:lnTo>
                  <a:pt x="157420" y="648969"/>
                </a:lnTo>
                <a:lnTo>
                  <a:pt x="150245" y="643889"/>
                </a:lnTo>
                <a:lnTo>
                  <a:pt x="143197" y="638809"/>
                </a:lnTo>
                <a:lnTo>
                  <a:pt x="136276" y="633729"/>
                </a:lnTo>
                <a:lnTo>
                  <a:pt x="129482" y="627379"/>
                </a:lnTo>
                <a:lnTo>
                  <a:pt x="122823" y="622299"/>
                </a:lnTo>
                <a:lnTo>
                  <a:pt x="116308" y="615949"/>
                </a:lnTo>
                <a:lnTo>
                  <a:pt x="109937" y="610869"/>
                </a:lnTo>
                <a:lnTo>
                  <a:pt x="103708" y="604519"/>
                </a:lnTo>
                <a:lnTo>
                  <a:pt x="74911" y="571499"/>
                </a:lnTo>
                <a:lnTo>
                  <a:pt x="69645" y="565149"/>
                </a:lnTo>
                <a:lnTo>
                  <a:pt x="64551" y="557529"/>
                </a:lnTo>
                <a:lnTo>
                  <a:pt x="59628" y="551179"/>
                </a:lnTo>
                <a:lnTo>
                  <a:pt x="54883" y="543559"/>
                </a:lnTo>
                <a:lnTo>
                  <a:pt x="33923" y="505459"/>
                </a:lnTo>
                <a:lnTo>
                  <a:pt x="26874" y="488949"/>
                </a:lnTo>
                <a:lnTo>
                  <a:pt x="23642" y="481329"/>
                </a:lnTo>
                <a:lnTo>
                  <a:pt x="20612" y="473709"/>
                </a:lnTo>
                <a:lnTo>
                  <a:pt x="17783" y="464819"/>
                </a:lnTo>
                <a:lnTo>
                  <a:pt x="15155" y="457199"/>
                </a:lnTo>
                <a:lnTo>
                  <a:pt x="12732" y="448309"/>
                </a:lnTo>
                <a:lnTo>
                  <a:pt x="10515" y="439419"/>
                </a:lnTo>
                <a:lnTo>
                  <a:pt x="8506" y="431799"/>
                </a:lnTo>
                <a:lnTo>
                  <a:pt x="1600" y="388619"/>
                </a:lnTo>
                <a:lnTo>
                  <a:pt x="0" y="345439"/>
                </a:lnTo>
                <a:lnTo>
                  <a:pt x="320" y="336549"/>
                </a:lnTo>
                <a:lnTo>
                  <a:pt x="5111" y="293369"/>
                </a:lnTo>
                <a:lnTo>
                  <a:pt x="10515" y="267969"/>
                </a:lnTo>
                <a:lnTo>
                  <a:pt x="12732" y="259079"/>
                </a:lnTo>
                <a:lnTo>
                  <a:pt x="15155" y="251459"/>
                </a:lnTo>
                <a:lnTo>
                  <a:pt x="17783" y="242569"/>
                </a:lnTo>
                <a:lnTo>
                  <a:pt x="20612" y="234949"/>
                </a:lnTo>
                <a:lnTo>
                  <a:pt x="23642" y="226059"/>
                </a:lnTo>
                <a:lnTo>
                  <a:pt x="26874" y="218439"/>
                </a:lnTo>
                <a:lnTo>
                  <a:pt x="30302" y="209549"/>
                </a:lnTo>
                <a:lnTo>
                  <a:pt x="50321" y="171449"/>
                </a:lnTo>
                <a:lnTo>
                  <a:pt x="59628" y="157479"/>
                </a:lnTo>
                <a:lnTo>
                  <a:pt x="64551" y="149859"/>
                </a:lnTo>
                <a:lnTo>
                  <a:pt x="69645" y="142239"/>
                </a:lnTo>
                <a:lnTo>
                  <a:pt x="74911" y="135889"/>
                </a:lnTo>
                <a:lnTo>
                  <a:pt x="80349" y="129539"/>
                </a:lnTo>
                <a:lnTo>
                  <a:pt x="85951" y="121919"/>
                </a:lnTo>
                <a:lnTo>
                  <a:pt x="116308" y="91439"/>
                </a:lnTo>
                <a:lnTo>
                  <a:pt x="122823" y="85089"/>
                </a:lnTo>
                <a:lnTo>
                  <a:pt x="129482" y="80009"/>
                </a:lnTo>
                <a:lnTo>
                  <a:pt x="136276" y="74929"/>
                </a:lnTo>
                <a:lnTo>
                  <a:pt x="143197" y="68579"/>
                </a:lnTo>
                <a:lnTo>
                  <a:pt x="150245" y="63499"/>
                </a:lnTo>
                <a:lnTo>
                  <a:pt x="157420" y="59689"/>
                </a:lnTo>
                <a:lnTo>
                  <a:pt x="164714" y="54609"/>
                </a:lnTo>
                <a:lnTo>
                  <a:pt x="172118" y="49529"/>
                </a:lnTo>
                <a:lnTo>
                  <a:pt x="179632" y="45719"/>
                </a:lnTo>
                <a:lnTo>
                  <a:pt x="187256" y="40639"/>
                </a:lnTo>
                <a:lnTo>
                  <a:pt x="210702" y="29209"/>
                </a:lnTo>
                <a:lnTo>
                  <a:pt x="218700" y="26669"/>
                </a:lnTo>
                <a:lnTo>
                  <a:pt x="226780" y="22859"/>
                </a:lnTo>
                <a:lnTo>
                  <a:pt x="276679" y="7619"/>
                </a:lnTo>
                <a:lnTo>
                  <a:pt x="328269" y="0"/>
                </a:lnTo>
                <a:lnTo>
                  <a:pt x="380414" y="0"/>
                </a:lnTo>
                <a:lnTo>
                  <a:pt x="432004" y="7619"/>
                </a:lnTo>
                <a:lnTo>
                  <a:pt x="481904" y="22859"/>
                </a:lnTo>
                <a:lnTo>
                  <a:pt x="489983" y="26669"/>
                </a:lnTo>
                <a:lnTo>
                  <a:pt x="497981" y="29209"/>
                </a:lnTo>
                <a:lnTo>
                  <a:pt x="521428" y="40639"/>
                </a:lnTo>
                <a:lnTo>
                  <a:pt x="529051" y="45719"/>
                </a:lnTo>
                <a:lnTo>
                  <a:pt x="536565" y="49529"/>
                </a:lnTo>
                <a:lnTo>
                  <a:pt x="543969" y="54609"/>
                </a:lnTo>
                <a:lnTo>
                  <a:pt x="551263" y="59689"/>
                </a:lnTo>
                <a:lnTo>
                  <a:pt x="558438" y="63499"/>
                </a:lnTo>
                <a:lnTo>
                  <a:pt x="565487" y="68579"/>
                </a:lnTo>
                <a:lnTo>
                  <a:pt x="572408" y="74929"/>
                </a:lnTo>
                <a:lnTo>
                  <a:pt x="579202" y="80009"/>
                </a:lnTo>
                <a:lnTo>
                  <a:pt x="585860" y="85089"/>
                </a:lnTo>
                <a:lnTo>
                  <a:pt x="592375" y="91439"/>
                </a:lnTo>
                <a:lnTo>
                  <a:pt x="598747" y="96519"/>
                </a:lnTo>
                <a:lnTo>
                  <a:pt x="628334" y="129539"/>
                </a:lnTo>
                <a:lnTo>
                  <a:pt x="633772" y="135889"/>
                </a:lnTo>
                <a:lnTo>
                  <a:pt x="639038" y="142239"/>
                </a:lnTo>
                <a:lnTo>
                  <a:pt x="644132" y="149859"/>
                </a:lnTo>
                <a:lnTo>
                  <a:pt x="649055" y="157479"/>
                </a:lnTo>
                <a:lnTo>
                  <a:pt x="653800" y="163829"/>
                </a:lnTo>
                <a:lnTo>
                  <a:pt x="674760" y="201929"/>
                </a:lnTo>
                <a:lnTo>
                  <a:pt x="681810" y="218439"/>
                </a:lnTo>
                <a:lnTo>
                  <a:pt x="685041" y="226059"/>
                </a:lnTo>
                <a:lnTo>
                  <a:pt x="688071" y="234949"/>
                </a:lnTo>
                <a:lnTo>
                  <a:pt x="690900" y="242569"/>
                </a:lnTo>
                <a:lnTo>
                  <a:pt x="693528" y="251459"/>
                </a:lnTo>
                <a:lnTo>
                  <a:pt x="695952" y="259079"/>
                </a:lnTo>
                <a:lnTo>
                  <a:pt x="698168" y="267969"/>
                </a:lnTo>
                <a:lnTo>
                  <a:pt x="700178" y="275589"/>
                </a:lnTo>
                <a:lnTo>
                  <a:pt x="707084" y="318769"/>
                </a:lnTo>
                <a:lnTo>
                  <a:pt x="708684" y="361949"/>
                </a:lnTo>
                <a:lnTo>
                  <a:pt x="708364" y="370839"/>
                </a:lnTo>
                <a:lnTo>
                  <a:pt x="701980" y="422909"/>
                </a:lnTo>
                <a:lnTo>
                  <a:pt x="698168" y="439419"/>
                </a:lnTo>
                <a:lnTo>
                  <a:pt x="695952" y="448309"/>
                </a:lnTo>
                <a:lnTo>
                  <a:pt x="693528" y="457199"/>
                </a:lnTo>
                <a:lnTo>
                  <a:pt x="690900" y="464819"/>
                </a:lnTo>
                <a:lnTo>
                  <a:pt x="688071" y="473709"/>
                </a:lnTo>
                <a:lnTo>
                  <a:pt x="685041" y="481329"/>
                </a:lnTo>
                <a:lnTo>
                  <a:pt x="681810" y="488949"/>
                </a:lnTo>
                <a:lnTo>
                  <a:pt x="678381" y="497839"/>
                </a:lnTo>
                <a:lnTo>
                  <a:pt x="658363" y="535939"/>
                </a:lnTo>
                <a:lnTo>
                  <a:pt x="644132" y="557529"/>
                </a:lnTo>
                <a:lnTo>
                  <a:pt x="639038" y="565149"/>
                </a:lnTo>
                <a:lnTo>
                  <a:pt x="633772" y="571499"/>
                </a:lnTo>
                <a:lnTo>
                  <a:pt x="628334" y="579119"/>
                </a:lnTo>
                <a:lnTo>
                  <a:pt x="622732" y="585469"/>
                </a:lnTo>
                <a:lnTo>
                  <a:pt x="592375" y="615949"/>
                </a:lnTo>
                <a:lnTo>
                  <a:pt x="585860" y="622299"/>
                </a:lnTo>
                <a:lnTo>
                  <a:pt x="579202" y="627379"/>
                </a:lnTo>
                <a:lnTo>
                  <a:pt x="572408" y="633729"/>
                </a:lnTo>
                <a:lnTo>
                  <a:pt x="565487" y="638809"/>
                </a:lnTo>
                <a:lnTo>
                  <a:pt x="558438" y="643889"/>
                </a:lnTo>
                <a:lnTo>
                  <a:pt x="551263" y="648969"/>
                </a:lnTo>
                <a:lnTo>
                  <a:pt x="543969" y="652779"/>
                </a:lnTo>
                <a:lnTo>
                  <a:pt x="536565" y="657859"/>
                </a:lnTo>
                <a:lnTo>
                  <a:pt x="529051" y="661669"/>
                </a:lnTo>
                <a:lnTo>
                  <a:pt x="521428" y="666749"/>
                </a:lnTo>
                <a:lnTo>
                  <a:pt x="497981" y="678179"/>
                </a:lnTo>
                <a:lnTo>
                  <a:pt x="489983" y="680719"/>
                </a:lnTo>
                <a:lnTo>
                  <a:pt x="481904" y="684529"/>
                </a:lnTo>
                <a:lnTo>
                  <a:pt x="473752" y="687069"/>
                </a:lnTo>
                <a:lnTo>
                  <a:pt x="465528" y="690879"/>
                </a:lnTo>
                <a:lnTo>
                  <a:pt x="448875" y="695959"/>
                </a:lnTo>
                <a:lnTo>
                  <a:pt x="440466" y="697229"/>
                </a:lnTo>
                <a:lnTo>
                  <a:pt x="432004" y="699769"/>
                </a:lnTo>
                <a:lnTo>
                  <a:pt x="423491" y="701039"/>
                </a:lnTo>
                <a:lnTo>
                  <a:pt x="414936" y="703579"/>
                </a:lnTo>
                <a:lnTo>
                  <a:pt x="397733" y="706119"/>
                </a:lnTo>
                <a:close/>
              </a:path>
              <a:path w="709295" h="708660">
                <a:moveTo>
                  <a:pt x="380414" y="707389"/>
                </a:moveTo>
                <a:lnTo>
                  <a:pt x="328269" y="707389"/>
                </a:lnTo>
                <a:lnTo>
                  <a:pt x="319600" y="706119"/>
                </a:lnTo>
                <a:lnTo>
                  <a:pt x="389084" y="706119"/>
                </a:lnTo>
                <a:lnTo>
                  <a:pt x="380414" y="707389"/>
                </a:lnTo>
                <a:close/>
              </a:path>
              <a:path w="709295" h="708660">
                <a:moveTo>
                  <a:pt x="363043" y="708659"/>
                </a:moveTo>
                <a:lnTo>
                  <a:pt x="345640" y="708659"/>
                </a:lnTo>
                <a:lnTo>
                  <a:pt x="336950" y="707389"/>
                </a:lnTo>
                <a:lnTo>
                  <a:pt x="371734" y="707389"/>
                </a:lnTo>
                <a:lnTo>
                  <a:pt x="363043" y="708659"/>
                </a:lnTo>
                <a:close/>
              </a:path>
            </a:pathLst>
          </a:custGeom>
          <a:solidFill>
            <a:srgbClr val="F0B845"/>
          </a:solidFill>
        </p:spPr>
        <p:txBody>
          <a:bodyPr wrap="square" lIns="0" tIns="0" rIns="0" bIns="0" rtlCol="0"/>
          <a:lstStyle/>
          <a:p>
            <a:endParaRPr dirty="0"/>
          </a:p>
        </p:txBody>
      </p:sp>
      <p:sp>
        <p:nvSpPr>
          <p:cNvPr id="10" name="bk object 20"/>
          <p:cNvSpPr/>
          <p:nvPr userDrawn="1"/>
        </p:nvSpPr>
        <p:spPr>
          <a:xfrm>
            <a:off x="4676347" y="4619988"/>
            <a:ext cx="4186325" cy="1724025"/>
          </a:xfrm>
          <a:custGeom>
            <a:avLst/>
            <a:gdLst/>
            <a:ahLst/>
            <a:cxnLst/>
            <a:rect l="l" t="t" r="r" b="b"/>
            <a:pathLst>
              <a:path w="4514850" h="1953895">
                <a:moveTo>
                  <a:pt x="0" y="0"/>
                </a:moveTo>
                <a:lnTo>
                  <a:pt x="4514416" y="0"/>
                </a:lnTo>
                <a:lnTo>
                  <a:pt x="4514416" y="1953360"/>
                </a:lnTo>
                <a:lnTo>
                  <a:pt x="0" y="1953360"/>
                </a:lnTo>
                <a:lnTo>
                  <a:pt x="0" y="0"/>
                </a:lnTo>
                <a:close/>
              </a:path>
            </a:pathLst>
          </a:custGeom>
          <a:solidFill>
            <a:srgbClr val="F1F1F1"/>
          </a:solidFill>
        </p:spPr>
        <p:txBody>
          <a:bodyPr wrap="square" lIns="0" tIns="0" rIns="0" bIns="0" rtlCol="0"/>
          <a:lstStyle/>
          <a:p>
            <a:endParaRPr dirty="0"/>
          </a:p>
        </p:txBody>
      </p:sp>
      <p:sp>
        <p:nvSpPr>
          <p:cNvPr id="12" name="bk object 23"/>
          <p:cNvSpPr/>
          <p:nvPr userDrawn="1"/>
        </p:nvSpPr>
        <p:spPr>
          <a:xfrm>
            <a:off x="595014" y="110742"/>
            <a:ext cx="1125681" cy="1092573"/>
          </a:xfrm>
          <a:prstGeom prst="rect">
            <a:avLst/>
          </a:prstGeom>
          <a:blipFill>
            <a:blip r:embed="rId3" cstate="print"/>
            <a:stretch>
              <a:fillRect/>
            </a:stretch>
          </a:blipFill>
        </p:spPr>
        <p:txBody>
          <a:bodyPr wrap="square" lIns="0" tIns="0" rIns="0" bIns="0" rtlCol="0"/>
          <a:lstStyle/>
          <a:p>
            <a:endParaRPr dirty="0"/>
          </a:p>
        </p:txBody>
      </p:sp>
      <p:sp>
        <p:nvSpPr>
          <p:cNvPr id="13" name="Holder 2"/>
          <p:cNvSpPr>
            <a:spLocks noGrp="1"/>
          </p:cNvSpPr>
          <p:nvPr>
            <p:ph type="title"/>
          </p:nvPr>
        </p:nvSpPr>
        <p:spPr>
          <a:xfrm>
            <a:off x="2450646" y="67156"/>
            <a:ext cx="4413826" cy="553998"/>
          </a:xfrm>
          <a:prstGeom prst="rect">
            <a:avLst/>
          </a:prstGeom>
        </p:spPr>
        <p:txBody>
          <a:bodyPr wrap="square" lIns="0" tIns="0" rIns="0" bIns="0">
            <a:spAutoFit/>
          </a:bodyPr>
          <a:lstStyle>
            <a:lvl1pPr>
              <a:defRPr sz="3600" b="1" i="0">
                <a:solidFill>
                  <a:srgbClr val="242B4F"/>
                </a:solidFill>
                <a:latin typeface="Arial Narrow"/>
                <a:cs typeface="Arial Narrow"/>
              </a:defRPr>
            </a:lvl1pPr>
          </a:lstStyle>
          <a:p>
            <a:endParaRPr dirty="0"/>
          </a:p>
        </p:txBody>
      </p:sp>
    </p:spTree>
    <p:extLst>
      <p:ext uri="{BB962C8B-B14F-4D97-AF65-F5344CB8AC3E}">
        <p14:creationId xmlns:p14="http://schemas.microsoft.com/office/powerpoint/2010/main" val="168942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17" name="Picture 2"/>
          <p:cNvPicPr>
            <a:picLocks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64008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rot="16200000">
            <a:off x="4163786" y="-4000500"/>
            <a:ext cx="81642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42426" y="81150"/>
            <a:ext cx="111477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userDrawn="1"/>
        </p:nvGrpSpPr>
        <p:grpSpPr>
          <a:xfrm>
            <a:off x="-70004" y="6466524"/>
            <a:ext cx="8307328" cy="365760"/>
            <a:chOff x="-70004" y="6466524"/>
            <a:chExt cx="8307328" cy="365760"/>
          </a:xfrm>
        </p:grpSpPr>
        <p:pic>
          <p:nvPicPr>
            <p:cNvPr id="10"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0004" y="6519567"/>
              <a:ext cx="4191355"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5358"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9152"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4015" y="6466524"/>
              <a:ext cx="364691"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descr="find_us_on_facebook.jpg"/>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871564" y="6466524"/>
              <a:ext cx="365760" cy="365760"/>
            </a:xfrm>
            <a:prstGeom prst="rect">
              <a:avLst/>
            </a:prstGeom>
            <a:noFill/>
            <a:ln w="9525">
              <a:noFill/>
              <a:miter lim="800000"/>
              <a:headEnd/>
              <a:tailEnd/>
            </a:ln>
          </p:spPr>
        </p:pic>
        <p:sp>
          <p:nvSpPr>
            <p:cNvPr id="15" name="TextBox 14"/>
            <p:cNvSpPr txBox="1"/>
            <p:nvPr userDrawn="1"/>
          </p:nvSpPr>
          <p:spPr>
            <a:xfrm>
              <a:off x="4002429" y="6534667"/>
              <a:ext cx="2374844" cy="261610"/>
            </a:xfrm>
            <a:prstGeom prst="rect">
              <a:avLst/>
            </a:prstGeom>
            <a:noFill/>
          </p:spPr>
          <p:txBody>
            <a:bodyPr wrap="square" rtlCol="0">
              <a:spAutoFit/>
            </a:bodyPr>
            <a:lstStyle/>
            <a:p>
              <a:pPr marL="119063" indent="-119063">
                <a:buFont typeface="Impact" panose="020B0806030902050204" pitchFamily="34" charset="0"/>
                <a:buChar char="-"/>
              </a:pPr>
              <a:r>
                <a:rPr lang="en-US" sz="1100" b="0" dirty="0">
                  <a:solidFill>
                    <a:srgbClr val="BCBCBC"/>
                  </a:solidFill>
                  <a:latin typeface="Impact" panose="020B0806030902050204" pitchFamily="34" charset="0"/>
                </a:rPr>
                <a:t>www.woundedwarrior.marines.mil</a:t>
              </a:r>
            </a:p>
          </p:txBody>
        </p:sp>
      </p:grpSp>
      <p:sp>
        <p:nvSpPr>
          <p:cNvPr id="2" name="Title 1"/>
          <p:cNvSpPr>
            <a:spLocks noGrp="1"/>
          </p:cNvSpPr>
          <p:nvPr>
            <p:ph type="title"/>
          </p:nvPr>
        </p:nvSpPr>
        <p:spPr>
          <a:xfrm>
            <a:off x="1478450" y="274638"/>
            <a:ext cx="7589520" cy="640080"/>
          </a:xfrm>
        </p:spPr>
        <p:txBody>
          <a:bodyPr>
            <a:normAutofit/>
          </a:bodyPr>
          <a:lstStyle>
            <a:lvl1pPr algn="l">
              <a:defRPr sz="2600" b="1">
                <a:solidFill>
                  <a:srgbClr val="BCBCB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pic>
        <p:nvPicPr>
          <p:cNvPr id="18" name="Picture 2"/>
          <p:cNvPicPr>
            <a:picLocks noChangeAspect="1" noChangeArrowheads="1"/>
          </p:cNvPicPr>
          <p:nvPr userDrawn="1"/>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1472535"/>
            <a:ext cx="4656615" cy="538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5"/>
          <p:cNvSpPr txBox="1">
            <a:spLocks/>
          </p:cNvSpPr>
          <p:nvPr userDrawn="1"/>
        </p:nvSpPr>
        <p:spPr>
          <a:xfrm>
            <a:off x="6956950" y="6463225"/>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rgbClr val="BCBCBC"/>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659B6770-E3AB-4230-AF43-9047A49A4617}" type="slidenum">
              <a:rPr lang="en-US" smtClean="0">
                <a:solidFill>
                  <a:srgbClr val="BCBCBC"/>
                </a:solidFill>
              </a:rPr>
              <a:pPr/>
              <a:t>‹#›</a:t>
            </a:fld>
            <a:endParaRPr lang="en-US" dirty="0">
              <a:solidFill>
                <a:srgbClr val="BCBCBC"/>
              </a:solidFill>
            </a:endParaRPr>
          </a:p>
        </p:txBody>
      </p:sp>
    </p:spTree>
    <p:extLst>
      <p:ext uri="{BB962C8B-B14F-4D97-AF65-F5344CB8AC3E}">
        <p14:creationId xmlns:p14="http://schemas.microsoft.com/office/powerpoint/2010/main" val="337186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Slide Number Placeholder 5"/>
          <p:cNvSpPr txBox="1">
            <a:spLocks/>
          </p:cNvSpPr>
          <p:nvPr userDrawn="1"/>
        </p:nvSpPr>
        <p:spPr>
          <a:xfrm>
            <a:off x="0" y="6472919"/>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Arial"/>
              </a:rPr>
              <a:t>Slide </a:t>
            </a:r>
            <a:fld id="{083E985A-1240-7F4E-A786-0DB0F2A10259}" type="slidenum">
              <a:rPr kumimoji="0" lang="en-US" sz="10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Aria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feld 527"/>
          <p:cNvSpPr txBox="1"/>
          <p:nvPr userDrawn="1"/>
        </p:nvSpPr>
        <p:spPr bwMode="gray">
          <a:xfrm>
            <a:off x="1496931" y="393356"/>
            <a:ext cx="7826776" cy="363197"/>
          </a:xfrm>
          <a:prstGeom prst="rect">
            <a:avLst/>
          </a:prstGeom>
          <a:noFill/>
        </p:spPr>
        <p:txBody>
          <a:bodyPr wrap="square" lIns="72000" tIns="0" rIns="180000" bIns="0" rtlCol="0">
            <a:noAutofit/>
          </a:bodyPr>
          <a:lstStyle/>
          <a:p>
            <a:pPr>
              <a:lnSpc>
                <a:spcPct val="85000"/>
              </a:lnSpc>
              <a:spcAft>
                <a:spcPts val="300"/>
              </a:spcAft>
            </a:pPr>
            <a:endParaRPr lang="en-US" sz="2600" b="1" noProof="1">
              <a:solidFill>
                <a:srgbClr val="BCBCBC"/>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userDrawn="1"/>
        </p:nvSpPr>
        <p:spPr>
          <a:xfrm>
            <a:off x="1" y="0"/>
            <a:ext cx="9143999" cy="307777"/>
          </a:xfrm>
          <a:prstGeom prst="rect">
            <a:avLst/>
          </a:prstGeom>
          <a:noFill/>
        </p:spPr>
        <p:txBody>
          <a:bodyPr wrap="square" rtlCol="0">
            <a:spAutoFit/>
          </a:bodyPr>
          <a:lstStyle/>
          <a:p>
            <a:pPr algn="ctr"/>
            <a:r>
              <a:rPr lang="en-US" sz="1400" b="1" dirty="0">
                <a:solidFill>
                  <a:srgbClr val="00B050"/>
                </a:solidFill>
                <a:latin typeface="Arial"/>
                <a:cs typeface="Arial"/>
              </a:rPr>
              <a:t>UNCLASSIFIED</a:t>
            </a:r>
          </a:p>
        </p:txBody>
      </p:sp>
      <p:sp>
        <p:nvSpPr>
          <p:cNvPr id="5" name="Rectangle 4"/>
          <p:cNvSpPr/>
          <p:nvPr userDrawn="1"/>
        </p:nvSpPr>
        <p:spPr>
          <a:xfrm>
            <a:off x="0" y="393356"/>
            <a:ext cx="9144000" cy="587145"/>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latin typeface="Verdana"/>
              <a:cs typeface="Verdana"/>
            </a:endParaRPr>
          </a:p>
        </p:txBody>
      </p:sp>
      <p:pic>
        <p:nvPicPr>
          <p:cNvPr id="15" name="Picture 14"/>
          <p:cNvPicPr>
            <a:picLocks noChangeAspect="1"/>
          </p:cNvPicPr>
          <p:nvPr userDrawn="1"/>
        </p:nvPicPr>
        <p:blipFill>
          <a:blip r:embed="rId2"/>
          <a:stretch>
            <a:fillRect/>
          </a:stretch>
        </p:blipFill>
        <p:spPr>
          <a:xfrm>
            <a:off x="145398" y="113514"/>
            <a:ext cx="1171826" cy="1146827"/>
          </a:xfrm>
          <a:prstGeom prst="rect">
            <a:avLst/>
          </a:prstGeom>
        </p:spPr>
      </p:pic>
      <p:sp>
        <p:nvSpPr>
          <p:cNvPr id="7" name="TextBox 6"/>
          <p:cNvSpPr txBox="1"/>
          <p:nvPr userDrawn="1"/>
        </p:nvSpPr>
        <p:spPr>
          <a:xfrm>
            <a:off x="782198" y="473725"/>
            <a:ext cx="7645706" cy="492443"/>
          </a:xfrm>
          <a:prstGeom prst="rect">
            <a:avLst/>
          </a:prstGeom>
          <a:noFill/>
        </p:spPr>
        <p:txBody>
          <a:bodyPr wrap="square" rtlCol="0">
            <a:spAutoFit/>
          </a:bodyPr>
          <a:lstStyle/>
          <a:p>
            <a:pPr algn="ctr"/>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itle 22"/>
          <p:cNvSpPr>
            <a:spLocks noGrp="1"/>
          </p:cNvSpPr>
          <p:nvPr>
            <p:ph type="title"/>
          </p:nvPr>
        </p:nvSpPr>
        <p:spPr>
          <a:xfrm>
            <a:off x="1" y="393356"/>
            <a:ext cx="9144000" cy="587242"/>
          </a:xfrm>
          <a:prstGeom prst="rect">
            <a:avLst/>
          </a:prstGeom>
          <a:ln>
            <a:solidFill>
              <a:srgbClr val="FFFFFF">
                <a:alpha val="0"/>
              </a:srgbClr>
            </a:solidFill>
          </a:ln>
        </p:spPr>
        <p:txBody>
          <a:bodyPr anchor="ctr"/>
          <a:lstStyle>
            <a:lvl1pPr>
              <a:defRPr sz="2600" b="1">
                <a:solidFill>
                  <a:srgbClr val="FFFFFF"/>
                </a:solidFill>
                <a:latin typeface="Verdana"/>
                <a:cs typeface="Verdana"/>
              </a:defRPr>
            </a:lvl1pPr>
          </a:lstStyle>
          <a:p>
            <a:r>
              <a:rPr lang="en-US" dirty="0"/>
              <a:t>Click to edit Master title style</a:t>
            </a:r>
          </a:p>
        </p:txBody>
      </p:sp>
    </p:spTree>
    <p:extLst>
      <p:ext uri="{BB962C8B-B14F-4D97-AF65-F5344CB8AC3E}">
        <p14:creationId xmlns:p14="http://schemas.microsoft.com/office/powerpoint/2010/main" val="1529998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p:cNvPicPr>
            <a:picLocks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64008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a:xfrm>
            <a:off x="6956950" y="6463225"/>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rgbClr val="BCBCBC"/>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659B6770-E3AB-4230-AF43-9047A49A4617}" type="slidenum">
              <a:rPr lang="en-US" smtClean="0">
                <a:solidFill>
                  <a:srgbClr val="BCBCBC"/>
                </a:solidFill>
              </a:rPr>
              <a:pPr/>
              <a:t>‹#›</a:t>
            </a:fld>
            <a:endParaRPr lang="en-US" dirty="0">
              <a:solidFill>
                <a:srgbClr val="BCBCBC"/>
              </a:solidFill>
            </a:endParaRPr>
          </a:p>
        </p:txBody>
      </p:sp>
      <p:pic>
        <p:nvPicPr>
          <p:cNvPr id="10" name="Picture 3"/>
          <p:cNvPicPr>
            <a:picLocks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rot="16200000">
            <a:off x="4163786" y="-4000500"/>
            <a:ext cx="81642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42426" y="81150"/>
            <a:ext cx="111477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userDrawn="1"/>
        </p:nvGrpSpPr>
        <p:grpSpPr>
          <a:xfrm>
            <a:off x="-70004" y="6466524"/>
            <a:ext cx="8307328" cy="365760"/>
            <a:chOff x="-70004" y="6466524"/>
            <a:chExt cx="8307328" cy="365760"/>
          </a:xfrm>
        </p:grpSpPr>
        <p:pic>
          <p:nvPicPr>
            <p:cNvPr id="13"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0004" y="6519567"/>
              <a:ext cx="4191355"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5358"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9152"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4015" y="6466524"/>
              <a:ext cx="364691"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descr="find_us_on_facebook.jpg"/>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871564" y="6466524"/>
              <a:ext cx="365760" cy="365760"/>
            </a:xfrm>
            <a:prstGeom prst="rect">
              <a:avLst/>
            </a:prstGeom>
            <a:noFill/>
            <a:ln w="9525">
              <a:noFill/>
              <a:miter lim="800000"/>
              <a:headEnd/>
              <a:tailEnd/>
            </a:ln>
          </p:spPr>
        </p:pic>
        <p:sp>
          <p:nvSpPr>
            <p:cNvPr id="18" name="TextBox 17"/>
            <p:cNvSpPr txBox="1"/>
            <p:nvPr userDrawn="1"/>
          </p:nvSpPr>
          <p:spPr>
            <a:xfrm>
              <a:off x="4002429" y="6534667"/>
              <a:ext cx="2374844" cy="253916"/>
            </a:xfrm>
            <a:prstGeom prst="rect">
              <a:avLst/>
            </a:prstGeom>
            <a:noFill/>
          </p:spPr>
          <p:txBody>
            <a:bodyPr wrap="square" rtlCol="0">
              <a:spAutoFit/>
            </a:bodyPr>
            <a:lstStyle/>
            <a:p>
              <a:pPr marL="119063" indent="-119063">
                <a:buFont typeface="Impact" panose="020B0806030902050204" pitchFamily="34" charset="0"/>
                <a:buChar char="-"/>
              </a:pPr>
              <a:r>
                <a:rPr lang="en-US" sz="1050" b="0" dirty="0">
                  <a:solidFill>
                    <a:srgbClr val="BCBCBC"/>
                  </a:solidFill>
                  <a:latin typeface="Impact" panose="020B0806030902050204" pitchFamily="34" charset="0"/>
                </a:rPr>
                <a:t>www.woundedwarriorregiment.com</a:t>
              </a:r>
            </a:p>
          </p:txBody>
        </p:sp>
      </p:grpSp>
      <p:sp>
        <p:nvSpPr>
          <p:cNvPr id="2" name="Title 1"/>
          <p:cNvSpPr>
            <a:spLocks noGrp="1"/>
          </p:cNvSpPr>
          <p:nvPr>
            <p:ph type="title"/>
          </p:nvPr>
        </p:nvSpPr>
        <p:spPr>
          <a:xfrm>
            <a:off x="1478450" y="274638"/>
            <a:ext cx="7589520" cy="640080"/>
          </a:xfrm>
        </p:spPr>
        <p:txBody>
          <a:bodyPr>
            <a:normAutofit/>
          </a:bodyPr>
          <a:lstStyle>
            <a:lvl1pPr algn="l">
              <a:defRPr sz="2600" b="1">
                <a:solidFill>
                  <a:srgbClr val="BCBCB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pic>
        <p:nvPicPr>
          <p:cNvPr id="20" name="Picture 2"/>
          <p:cNvPicPr>
            <a:picLocks noChangeAspect="1" noChangeArrowheads="1"/>
          </p:cNvPicPr>
          <p:nvPr userDrawn="1"/>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1472535"/>
            <a:ext cx="4656615" cy="538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684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18" name="Picture 2"/>
          <p:cNvPicPr>
            <a:picLocks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64008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txBox="1">
            <a:spLocks/>
          </p:cNvSpPr>
          <p:nvPr userDrawn="1"/>
        </p:nvSpPr>
        <p:spPr>
          <a:xfrm>
            <a:off x="6956950" y="6463225"/>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rgbClr val="BCBCBC"/>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659B6770-E3AB-4230-AF43-9047A49A4617}" type="slidenum">
              <a:rPr lang="en-US" smtClean="0"/>
              <a:pPr/>
              <a:t>‹#›</a:t>
            </a:fld>
            <a:endParaRPr lang="en-US" dirty="0"/>
          </a:p>
        </p:txBody>
      </p:sp>
      <p:pic>
        <p:nvPicPr>
          <p:cNvPr id="7" name="Picture 3"/>
          <p:cNvPicPr>
            <a:picLocks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rot="16200000">
            <a:off x="4163786" y="-4000500"/>
            <a:ext cx="81642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42426" y="81150"/>
            <a:ext cx="111477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userDrawn="1"/>
        </p:nvGrpSpPr>
        <p:grpSpPr>
          <a:xfrm>
            <a:off x="-70004" y="6466524"/>
            <a:ext cx="8307328" cy="365760"/>
            <a:chOff x="-70004" y="6466524"/>
            <a:chExt cx="8307328" cy="365760"/>
          </a:xfrm>
        </p:grpSpPr>
        <p:pic>
          <p:nvPicPr>
            <p:cNvPr id="10"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0004" y="6519567"/>
              <a:ext cx="4191355"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5358"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9152"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4015" y="6466524"/>
              <a:ext cx="364691"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descr="find_us_on_facebook.jpg"/>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871564" y="6466524"/>
              <a:ext cx="365760" cy="365760"/>
            </a:xfrm>
            <a:prstGeom prst="rect">
              <a:avLst/>
            </a:prstGeom>
            <a:noFill/>
            <a:ln w="9525">
              <a:noFill/>
              <a:miter lim="800000"/>
              <a:headEnd/>
              <a:tailEnd/>
            </a:ln>
          </p:spPr>
        </p:pic>
        <p:sp>
          <p:nvSpPr>
            <p:cNvPr id="15" name="TextBox 14"/>
            <p:cNvSpPr txBox="1"/>
            <p:nvPr userDrawn="1"/>
          </p:nvSpPr>
          <p:spPr>
            <a:xfrm>
              <a:off x="4002429" y="6534667"/>
              <a:ext cx="2374844" cy="253916"/>
            </a:xfrm>
            <a:prstGeom prst="rect">
              <a:avLst/>
            </a:prstGeom>
            <a:noFill/>
          </p:spPr>
          <p:txBody>
            <a:bodyPr wrap="square" rtlCol="0">
              <a:spAutoFit/>
            </a:bodyPr>
            <a:lstStyle/>
            <a:p>
              <a:pPr marL="119063" indent="-119063">
                <a:buFont typeface="Impact" panose="020B0806030902050204" pitchFamily="34" charset="0"/>
                <a:buChar char="-"/>
              </a:pPr>
              <a:r>
                <a:rPr lang="en-US" sz="1050" b="0" dirty="0">
                  <a:solidFill>
                    <a:srgbClr val="BCBCBC"/>
                  </a:solidFill>
                  <a:latin typeface="Impact" panose="020B0806030902050204" pitchFamily="34" charset="0"/>
                </a:rPr>
                <a:t>www.woundedwarriorregiment.com</a:t>
              </a:r>
            </a:p>
          </p:txBody>
        </p:sp>
      </p:grpSp>
      <p:pic>
        <p:nvPicPr>
          <p:cNvPr id="17" name="Picture 2"/>
          <p:cNvPicPr>
            <a:picLocks noChangeAspect="1" noChangeArrowheads="1"/>
          </p:cNvPicPr>
          <p:nvPr userDrawn="1"/>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1472535"/>
            <a:ext cx="4656615" cy="538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02200" y="274638"/>
            <a:ext cx="7589520" cy="640080"/>
          </a:xfrm>
        </p:spPr>
        <p:txBody>
          <a:bodyPr>
            <a:normAutofit/>
          </a:bodyPr>
          <a:lstStyle>
            <a:lvl1pPr algn="l">
              <a:defRPr sz="2600" b="1">
                <a:solidFill>
                  <a:srgbClr val="BCBCB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65576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7" name="Textfeld 527"/>
          <p:cNvSpPr txBox="1"/>
          <p:nvPr userDrawn="1"/>
        </p:nvSpPr>
        <p:spPr bwMode="gray">
          <a:xfrm>
            <a:off x="1496931" y="393356"/>
            <a:ext cx="7826776" cy="363197"/>
          </a:xfrm>
          <a:prstGeom prst="rect">
            <a:avLst/>
          </a:prstGeom>
          <a:noFill/>
        </p:spPr>
        <p:txBody>
          <a:bodyPr wrap="square" lIns="72000" tIns="0" rIns="180000" bIns="0" rtlCol="0">
            <a:noAutofit/>
          </a:bodyPr>
          <a:lstStyle/>
          <a:p>
            <a:pPr>
              <a:lnSpc>
                <a:spcPct val="85000"/>
              </a:lnSpc>
              <a:spcAft>
                <a:spcPts val="300"/>
              </a:spcAft>
            </a:pPr>
            <a:endParaRPr lang="en-US" sz="2600" b="1" noProof="1">
              <a:solidFill>
                <a:srgbClr val="BCBCBC"/>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userDrawn="1"/>
        </p:nvSpPr>
        <p:spPr>
          <a:xfrm>
            <a:off x="1" y="0"/>
            <a:ext cx="9143999" cy="307777"/>
          </a:xfrm>
          <a:prstGeom prst="rect">
            <a:avLst/>
          </a:prstGeom>
          <a:noFill/>
        </p:spPr>
        <p:txBody>
          <a:bodyPr wrap="square" rtlCol="0">
            <a:spAutoFit/>
          </a:bodyPr>
          <a:lstStyle/>
          <a:p>
            <a:pPr algn="ctr"/>
            <a:r>
              <a:rPr lang="en-US" sz="1400" b="1" dirty="0">
                <a:solidFill>
                  <a:srgbClr val="00B050"/>
                </a:solidFill>
                <a:latin typeface="Arial"/>
                <a:cs typeface="Arial"/>
              </a:rPr>
              <a:t>UNCLASSIFIED</a:t>
            </a:r>
          </a:p>
        </p:txBody>
      </p:sp>
      <p:sp>
        <p:nvSpPr>
          <p:cNvPr id="5" name="Rectangle 4"/>
          <p:cNvSpPr/>
          <p:nvPr userDrawn="1"/>
        </p:nvSpPr>
        <p:spPr>
          <a:xfrm>
            <a:off x="0" y="393356"/>
            <a:ext cx="9144000" cy="587145"/>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latin typeface="Verdana"/>
              <a:cs typeface="Verdana"/>
            </a:endParaRPr>
          </a:p>
        </p:txBody>
      </p:sp>
      <p:pic>
        <p:nvPicPr>
          <p:cNvPr id="15" name="Picture 14"/>
          <p:cNvPicPr>
            <a:picLocks noChangeAspect="1"/>
          </p:cNvPicPr>
          <p:nvPr userDrawn="1"/>
        </p:nvPicPr>
        <p:blipFill>
          <a:blip r:embed="rId2"/>
          <a:stretch>
            <a:fillRect/>
          </a:stretch>
        </p:blipFill>
        <p:spPr>
          <a:xfrm>
            <a:off x="145398" y="113514"/>
            <a:ext cx="1171826" cy="1146827"/>
          </a:xfrm>
          <a:prstGeom prst="rect">
            <a:avLst/>
          </a:prstGeom>
        </p:spPr>
      </p:pic>
      <p:sp>
        <p:nvSpPr>
          <p:cNvPr id="7" name="TextBox 6"/>
          <p:cNvSpPr txBox="1"/>
          <p:nvPr userDrawn="1"/>
        </p:nvSpPr>
        <p:spPr>
          <a:xfrm>
            <a:off x="782198" y="473725"/>
            <a:ext cx="7645706" cy="492443"/>
          </a:xfrm>
          <a:prstGeom prst="rect">
            <a:avLst/>
          </a:prstGeom>
          <a:noFill/>
        </p:spPr>
        <p:txBody>
          <a:bodyPr wrap="square" rtlCol="0">
            <a:spAutoFit/>
          </a:bodyPr>
          <a:lstStyle/>
          <a:p>
            <a:pPr algn="ctr"/>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5"/>
          <p:cNvSpPr txBox="1">
            <a:spLocks/>
          </p:cNvSpPr>
          <p:nvPr userDrawn="1"/>
        </p:nvSpPr>
        <p:spPr>
          <a:xfrm>
            <a:off x="0" y="638064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Arial"/>
              </a:rPr>
              <a:t>Slide </a:t>
            </a:r>
            <a:fld id="{083E985A-1240-7F4E-A786-0DB0F2A10259}" type="slidenum">
              <a:rPr kumimoji="0" lang="en-US" sz="10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295257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227"/>
          <a:stretch/>
        </p:blipFill>
        <p:spPr>
          <a:xfrm>
            <a:off x="-20782" y="1005840"/>
            <a:ext cx="9164783" cy="5434408"/>
          </a:xfrm>
          <a:prstGeom prst="rect">
            <a:avLst/>
          </a:prstGeom>
        </p:spPr>
      </p:pic>
      <p:sp>
        <p:nvSpPr>
          <p:cNvPr id="17" name="Textfeld 527"/>
          <p:cNvSpPr txBox="1"/>
          <p:nvPr userDrawn="1"/>
        </p:nvSpPr>
        <p:spPr bwMode="gray">
          <a:xfrm>
            <a:off x="1496931" y="393356"/>
            <a:ext cx="7826776" cy="363197"/>
          </a:xfrm>
          <a:prstGeom prst="rect">
            <a:avLst/>
          </a:prstGeom>
          <a:noFill/>
        </p:spPr>
        <p:txBody>
          <a:bodyPr wrap="square" lIns="72000" tIns="0" rIns="180000" bIns="0" rtlCol="0">
            <a:noAutofit/>
          </a:bodyPr>
          <a:lstStyle/>
          <a:p>
            <a:pPr>
              <a:lnSpc>
                <a:spcPct val="85000"/>
              </a:lnSpc>
              <a:spcAft>
                <a:spcPts val="300"/>
              </a:spcAft>
            </a:pPr>
            <a:endParaRPr lang="en-US" sz="2600" b="1" noProof="1">
              <a:solidFill>
                <a:srgbClr val="BCBCBC"/>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userDrawn="1"/>
        </p:nvSpPr>
        <p:spPr>
          <a:xfrm>
            <a:off x="1" y="0"/>
            <a:ext cx="9143999" cy="307777"/>
          </a:xfrm>
          <a:prstGeom prst="rect">
            <a:avLst/>
          </a:prstGeom>
          <a:noFill/>
        </p:spPr>
        <p:txBody>
          <a:bodyPr wrap="square" rtlCol="0">
            <a:spAutoFit/>
          </a:bodyPr>
          <a:lstStyle/>
          <a:p>
            <a:pPr algn="ctr"/>
            <a:r>
              <a:rPr lang="en-US" sz="1400" b="1" dirty="0">
                <a:solidFill>
                  <a:srgbClr val="00B050"/>
                </a:solidFill>
                <a:latin typeface="Arial"/>
                <a:cs typeface="Arial"/>
              </a:rPr>
              <a:t>UNCLASSIFIED</a:t>
            </a:r>
          </a:p>
        </p:txBody>
      </p:sp>
      <p:sp>
        <p:nvSpPr>
          <p:cNvPr id="5" name="Rectangle 4"/>
          <p:cNvSpPr/>
          <p:nvPr userDrawn="1"/>
        </p:nvSpPr>
        <p:spPr>
          <a:xfrm>
            <a:off x="0" y="393356"/>
            <a:ext cx="9144000" cy="587145"/>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latin typeface="Verdana"/>
              <a:cs typeface="Verdana"/>
            </a:endParaRPr>
          </a:p>
        </p:txBody>
      </p:sp>
      <p:pic>
        <p:nvPicPr>
          <p:cNvPr id="15" name="Picture 14"/>
          <p:cNvPicPr>
            <a:picLocks noChangeAspect="1"/>
          </p:cNvPicPr>
          <p:nvPr userDrawn="1"/>
        </p:nvPicPr>
        <p:blipFill>
          <a:blip r:embed="rId3"/>
          <a:stretch>
            <a:fillRect/>
          </a:stretch>
        </p:blipFill>
        <p:spPr>
          <a:xfrm>
            <a:off x="145398" y="113514"/>
            <a:ext cx="1171826" cy="1146827"/>
          </a:xfrm>
          <a:prstGeom prst="rect">
            <a:avLst/>
          </a:prstGeom>
        </p:spPr>
      </p:pic>
      <p:sp>
        <p:nvSpPr>
          <p:cNvPr id="7" name="TextBox 6"/>
          <p:cNvSpPr txBox="1"/>
          <p:nvPr userDrawn="1"/>
        </p:nvSpPr>
        <p:spPr>
          <a:xfrm>
            <a:off x="782198" y="473725"/>
            <a:ext cx="7645706" cy="492443"/>
          </a:xfrm>
          <a:prstGeom prst="rect">
            <a:avLst/>
          </a:prstGeom>
          <a:noFill/>
        </p:spPr>
        <p:txBody>
          <a:bodyPr wrap="square" rtlCol="0">
            <a:spAutoFit/>
          </a:bodyPr>
          <a:lstStyle/>
          <a:p>
            <a:pPr algn="ctr"/>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5"/>
          <p:cNvSpPr txBox="1">
            <a:spLocks/>
          </p:cNvSpPr>
          <p:nvPr userDrawn="1"/>
        </p:nvSpPr>
        <p:spPr>
          <a:xfrm>
            <a:off x="0" y="638064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Arial"/>
              </a:rPr>
              <a:t>Slide </a:t>
            </a:r>
            <a:fld id="{083E985A-1240-7F4E-A786-0DB0F2A10259}" type="slidenum">
              <a:rPr kumimoji="0" lang="en-US" sz="10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413541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060871"/>
            <a:ext cx="9143999" cy="5319770"/>
          </a:xfrm>
          <a:prstGeom prst="rect">
            <a:avLst/>
          </a:prstGeom>
        </p:spPr>
      </p:pic>
      <p:sp>
        <p:nvSpPr>
          <p:cNvPr id="17" name="Textfeld 527"/>
          <p:cNvSpPr txBox="1"/>
          <p:nvPr userDrawn="1"/>
        </p:nvSpPr>
        <p:spPr bwMode="gray">
          <a:xfrm>
            <a:off x="1496931" y="393356"/>
            <a:ext cx="7826776" cy="363197"/>
          </a:xfrm>
          <a:prstGeom prst="rect">
            <a:avLst/>
          </a:prstGeom>
          <a:noFill/>
        </p:spPr>
        <p:txBody>
          <a:bodyPr wrap="square" lIns="72000" tIns="0" rIns="180000" bIns="0" rtlCol="0">
            <a:noAutofit/>
          </a:bodyPr>
          <a:lstStyle/>
          <a:p>
            <a:pPr>
              <a:lnSpc>
                <a:spcPct val="85000"/>
              </a:lnSpc>
              <a:spcAft>
                <a:spcPts val="300"/>
              </a:spcAft>
            </a:pPr>
            <a:endParaRPr lang="en-US" sz="2600" b="1" noProof="1">
              <a:solidFill>
                <a:srgbClr val="BCBCBC"/>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userDrawn="1"/>
        </p:nvSpPr>
        <p:spPr>
          <a:xfrm>
            <a:off x="1" y="0"/>
            <a:ext cx="9143999" cy="307777"/>
          </a:xfrm>
          <a:prstGeom prst="rect">
            <a:avLst/>
          </a:prstGeom>
          <a:noFill/>
        </p:spPr>
        <p:txBody>
          <a:bodyPr wrap="square" rtlCol="0">
            <a:spAutoFit/>
          </a:bodyPr>
          <a:lstStyle/>
          <a:p>
            <a:pPr algn="ctr"/>
            <a:r>
              <a:rPr lang="en-US" sz="1400" b="1" dirty="0">
                <a:solidFill>
                  <a:srgbClr val="00B050"/>
                </a:solidFill>
                <a:latin typeface="Arial"/>
                <a:cs typeface="Arial"/>
              </a:rPr>
              <a:t>UNCLASSIFIED</a:t>
            </a:r>
          </a:p>
        </p:txBody>
      </p:sp>
      <p:sp>
        <p:nvSpPr>
          <p:cNvPr id="5" name="Rectangle 4"/>
          <p:cNvSpPr/>
          <p:nvPr userDrawn="1"/>
        </p:nvSpPr>
        <p:spPr>
          <a:xfrm>
            <a:off x="0" y="393356"/>
            <a:ext cx="9144000" cy="587145"/>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latin typeface="Verdana"/>
              <a:cs typeface="Verdana"/>
            </a:endParaRPr>
          </a:p>
        </p:txBody>
      </p:sp>
      <p:pic>
        <p:nvPicPr>
          <p:cNvPr id="15" name="Picture 14"/>
          <p:cNvPicPr>
            <a:picLocks noChangeAspect="1"/>
          </p:cNvPicPr>
          <p:nvPr userDrawn="1"/>
        </p:nvPicPr>
        <p:blipFill>
          <a:blip r:embed="rId3"/>
          <a:stretch>
            <a:fillRect/>
          </a:stretch>
        </p:blipFill>
        <p:spPr>
          <a:xfrm>
            <a:off x="145398" y="113514"/>
            <a:ext cx="1171826" cy="1146827"/>
          </a:xfrm>
          <a:prstGeom prst="rect">
            <a:avLst/>
          </a:prstGeom>
        </p:spPr>
      </p:pic>
      <p:sp>
        <p:nvSpPr>
          <p:cNvPr id="7" name="TextBox 6"/>
          <p:cNvSpPr txBox="1"/>
          <p:nvPr userDrawn="1"/>
        </p:nvSpPr>
        <p:spPr>
          <a:xfrm>
            <a:off x="782198" y="473725"/>
            <a:ext cx="7645706" cy="492443"/>
          </a:xfrm>
          <a:prstGeom prst="rect">
            <a:avLst/>
          </a:prstGeom>
          <a:noFill/>
        </p:spPr>
        <p:txBody>
          <a:bodyPr wrap="square" rtlCol="0">
            <a:spAutoFit/>
          </a:bodyPr>
          <a:lstStyle/>
          <a:p>
            <a:pPr algn="ctr"/>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5"/>
          <p:cNvSpPr txBox="1">
            <a:spLocks/>
          </p:cNvSpPr>
          <p:nvPr userDrawn="1"/>
        </p:nvSpPr>
        <p:spPr>
          <a:xfrm>
            <a:off x="0" y="638064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Arial"/>
              </a:rPr>
              <a:t>Slide </a:t>
            </a:r>
            <a:fld id="{083E985A-1240-7F4E-A786-0DB0F2A10259}" type="slidenum">
              <a:rPr kumimoji="0" lang="en-US" sz="10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326388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7" name="Textfeld 527"/>
          <p:cNvSpPr txBox="1"/>
          <p:nvPr userDrawn="1"/>
        </p:nvSpPr>
        <p:spPr bwMode="gray">
          <a:xfrm>
            <a:off x="1496931" y="393356"/>
            <a:ext cx="7826776" cy="363197"/>
          </a:xfrm>
          <a:prstGeom prst="rect">
            <a:avLst/>
          </a:prstGeom>
          <a:noFill/>
        </p:spPr>
        <p:txBody>
          <a:bodyPr wrap="square" lIns="72000" tIns="0" rIns="180000" bIns="0" rtlCol="0">
            <a:noAutofit/>
          </a:bodyPr>
          <a:lstStyle/>
          <a:p>
            <a:pPr>
              <a:lnSpc>
                <a:spcPct val="85000"/>
              </a:lnSpc>
              <a:spcAft>
                <a:spcPts val="300"/>
              </a:spcAft>
            </a:pPr>
            <a:endParaRPr lang="en-US" sz="2600" b="1" noProof="1">
              <a:solidFill>
                <a:srgbClr val="BCBCBC"/>
              </a:solidFill>
              <a:latin typeface="Arial" panose="020B0604020202020204" pitchFamily="34" charset="0"/>
              <a:ea typeface="Verdana" panose="020B0604030504040204" pitchFamily="34" charset="0"/>
              <a:cs typeface="Arial" panose="020B0604020202020204" pitchFamily="34" charset="0"/>
            </a:endParaRPr>
          </a:p>
        </p:txBody>
      </p:sp>
      <p:sp>
        <p:nvSpPr>
          <p:cNvPr id="2" name="TextBox 1"/>
          <p:cNvSpPr txBox="1"/>
          <p:nvPr userDrawn="1"/>
        </p:nvSpPr>
        <p:spPr>
          <a:xfrm>
            <a:off x="1" y="0"/>
            <a:ext cx="9143999" cy="307777"/>
          </a:xfrm>
          <a:prstGeom prst="rect">
            <a:avLst/>
          </a:prstGeom>
          <a:noFill/>
        </p:spPr>
        <p:txBody>
          <a:bodyPr wrap="square" rtlCol="0">
            <a:spAutoFit/>
          </a:bodyPr>
          <a:lstStyle/>
          <a:p>
            <a:pPr algn="ctr"/>
            <a:r>
              <a:rPr lang="en-US" sz="1400" b="1" dirty="0">
                <a:solidFill>
                  <a:srgbClr val="00B050"/>
                </a:solidFill>
                <a:latin typeface="Arial" panose="020B0604020202020204" pitchFamily="34" charset="0"/>
                <a:cs typeface="Arial" panose="020B0604020202020204" pitchFamily="34" charset="0"/>
              </a:rPr>
              <a:t>UNCLASSIFIED</a:t>
            </a:r>
          </a:p>
        </p:txBody>
      </p:sp>
      <p:sp>
        <p:nvSpPr>
          <p:cNvPr id="5" name="Rectangle 4"/>
          <p:cNvSpPr/>
          <p:nvPr userDrawn="1"/>
        </p:nvSpPr>
        <p:spPr>
          <a:xfrm>
            <a:off x="0" y="393356"/>
            <a:ext cx="9144000" cy="587145"/>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a:xfrm>
            <a:off x="782198" y="473725"/>
            <a:ext cx="7645706" cy="492443"/>
          </a:xfrm>
          <a:prstGeom prst="rect">
            <a:avLst/>
          </a:prstGeom>
          <a:noFill/>
        </p:spPr>
        <p:txBody>
          <a:bodyPr wrap="square" rtlCol="0">
            <a:spAutoFit/>
          </a:bodyPr>
          <a:lstStyle/>
          <a:p>
            <a:pPr algn="ctr"/>
            <a:endParaRPr lang="en-US" sz="26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3" name="Slide Number Placeholder 5"/>
          <p:cNvSpPr txBox="1">
            <a:spLocks/>
          </p:cNvSpPr>
          <p:nvPr userDrawn="1"/>
        </p:nvSpPr>
        <p:spPr>
          <a:xfrm>
            <a:off x="0" y="638064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Slide </a:t>
            </a:r>
            <a:fld id="{083E985A-1240-7F4E-A786-0DB0F2A10259}"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nvGrpSpPr>
          <p:cNvPr id="10" name="Group 9"/>
          <p:cNvGrpSpPr/>
          <p:nvPr userDrawn="1"/>
        </p:nvGrpSpPr>
        <p:grpSpPr>
          <a:xfrm>
            <a:off x="-54547" y="881249"/>
            <a:ext cx="9189258" cy="5514967"/>
            <a:chOff x="-78090" y="667804"/>
            <a:chExt cx="12293050" cy="5577652"/>
          </a:xfrm>
        </p:grpSpPr>
        <p:sp>
          <p:nvSpPr>
            <p:cNvPr id="11" name="Rectangle 10"/>
            <p:cNvSpPr/>
            <p:nvPr/>
          </p:nvSpPr>
          <p:spPr>
            <a:xfrm>
              <a:off x="0" y="848972"/>
              <a:ext cx="12214960" cy="1330490"/>
            </a:xfrm>
            <a:prstGeom prst="rect">
              <a:avLst/>
            </a:prstGeom>
            <a:gradFill flip="none" rotWithShape="1">
              <a:gsLst>
                <a:gs pos="0">
                  <a:srgbClr val="5DBEFF">
                    <a:alpha val="56000"/>
                  </a:srgbClr>
                </a:gs>
                <a:gs pos="36000">
                  <a:srgbClr val="FFFFFF">
                    <a:alpha val="56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2" name="Round Same Side Corner Rectangle 14"/>
            <p:cNvSpPr/>
            <p:nvPr/>
          </p:nvSpPr>
          <p:spPr>
            <a:xfrm>
              <a:off x="-5119" y="1469424"/>
              <a:ext cx="12195532" cy="4644474"/>
            </a:xfrm>
            <a:custGeom>
              <a:avLst/>
              <a:gdLst>
                <a:gd name="connsiteX0" fmla="*/ 595606 w 9144000"/>
                <a:gd name="connsiteY0" fmla="*/ 0 h 3573566"/>
                <a:gd name="connsiteX1" fmla="*/ 8548394 w 9144000"/>
                <a:gd name="connsiteY1" fmla="*/ 0 h 3573566"/>
                <a:gd name="connsiteX2" fmla="*/ 9144000 w 9144000"/>
                <a:gd name="connsiteY2" fmla="*/ 595606 h 3573566"/>
                <a:gd name="connsiteX3" fmla="*/ 9144000 w 9144000"/>
                <a:gd name="connsiteY3" fmla="*/ 3573566 h 3573566"/>
                <a:gd name="connsiteX4" fmla="*/ 9144000 w 9144000"/>
                <a:gd name="connsiteY4" fmla="*/ 3573566 h 3573566"/>
                <a:gd name="connsiteX5" fmla="*/ 0 w 9144000"/>
                <a:gd name="connsiteY5" fmla="*/ 3573566 h 3573566"/>
                <a:gd name="connsiteX6" fmla="*/ 0 w 9144000"/>
                <a:gd name="connsiteY6" fmla="*/ 3573566 h 3573566"/>
                <a:gd name="connsiteX7" fmla="*/ 0 w 9144000"/>
                <a:gd name="connsiteY7" fmla="*/ 595606 h 3573566"/>
                <a:gd name="connsiteX8" fmla="*/ 595606 w 9144000"/>
                <a:gd name="connsiteY8" fmla="*/ 0 h 3573566"/>
                <a:gd name="connsiteX0" fmla="*/ 595606 w 9144000"/>
                <a:gd name="connsiteY0" fmla="*/ 125336 h 3698902"/>
                <a:gd name="connsiteX1" fmla="*/ 8347863 w 9144000"/>
                <a:gd name="connsiteY1" fmla="*/ 0 h 3698902"/>
                <a:gd name="connsiteX2" fmla="*/ 9144000 w 9144000"/>
                <a:gd name="connsiteY2" fmla="*/ 720942 h 3698902"/>
                <a:gd name="connsiteX3" fmla="*/ 9144000 w 9144000"/>
                <a:gd name="connsiteY3" fmla="*/ 3698902 h 3698902"/>
                <a:gd name="connsiteX4" fmla="*/ 9144000 w 9144000"/>
                <a:gd name="connsiteY4" fmla="*/ 3698902 h 3698902"/>
                <a:gd name="connsiteX5" fmla="*/ 0 w 9144000"/>
                <a:gd name="connsiteY5" fmla="*/ 3698902 h 3698902"/>
                <a:gd name="connsiteX6" fmla="*/ 0 w 9144000"/>
                <a:gd name="connsiteY6" fmla="*/ 3698902 h 3698902"/>
                <a:gd name="connsiteX7" fmla="*/ 0 w 9144000"/>
                <a:gd name="connsiteY7" fmla="*/ 720942 h 3698902"/>
                <a:gd name="connsiteX8" fmla="*/ 595606 w 9144000"/>
                <a:gd name="connsiteY8" fmla="*/ 125336 h 3698902"/>
                <a:gd name="connsiteX0" fmla="*/ 595606 w 9144000"/>
                <a:gd name="connsiteY0" fmla="*/ 192182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595606 w 9144000"/>
                <a:gd name="connsiteY8" fmla="*/ 192182 h 3765748"/>
                <a:gd name="connsiteX0" fmla="*/ 595606 w 9144000"/>
                <a:gd name="connsiteY0" fmla="*/ 192182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595606 w 9144000"/>
                <a:gd name="connsiteY8" fmla="*/ 192182 h 3765748"/>
                <a:gd name="connsiteX0" fmla="*/ 595606 w 9144000"/>
                <a:gd name="connsiteY0" fmla="*/ 192182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595606 w 9144000"/>
                <a:gd name="connsiteY8" fmla="*/ 192182 h 3765748"/>
                <a:gd name="connsiteX0" fmla="*/ 1314175 w 9144000"/>
                <a:gd name="connsiteY0" fmla="*/ 259028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1314175 w 9144000"/>
                <a:gd name="connsiteY8" fmla="*/ 259028 h 3765748"/>
                <a:gd name="connsiteX0" fmla="*/ 1314175 w 9144000"/>
                <a:gd name="connsiteY0" fmla="*/ 259028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944166 w 9144000"/>
                <a:gd name="connsiteY8" fmla="*/ 392721 h 3765748"/>
                <a:gd name="connsiteX9" fmla="*/ 1314175 w 9144000"/>
                <a:gd name="connsiteY9" fmla="*/ 259028 h 3765748"/>
                <a:gd name="connsiteX0" fmla="*/ 1314175 w 9144000"/>
                <a:gd name="connsiteY0" fmla="*/ 259028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643370 w 9144000"/>
                <a:gd name="connsiteY8" fmla="*/ 359298 h 3765748"/>
                <a:gd name="connsiteX9" fmla="*/ 1314175 w 9144000"/>
                <a:gd name="connsiteY9" fmla="*/ 259028 h 3765748"/>
                <a:gd name="connsiteX0" fmla="*/ 1314175 w 9144000"/>
                <a:gd name="connsiteY0" fmla="*/ 259028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543104 w 9144000"/>
                <a:gd name="connsiteY8" fmla="*/ 350942 h 3765748"/>
                <a:gd name="connsiteX9" fmla="*/ 1314175 w 9144000"/>
                <a:gd name="connsiteY9" fmla="*/ 259028 h 3765748"/>
                <a:gd name="connsiteX0" fmla="*/ 1314175 w 9144000"/>
                <a:gd name="connsiteY0" fmla="*/ 259028 h 3765748"/>
                <a:gd name="connsiteX1" fmla="*/ 8339508 w 9144000"/>
                <a:gd name="connsiteY1" fmla="*/ 0 h 3765748"/>
                <a:gd name="connsiteX2" fmla="*/ 9144000 w 9144000"/>
                <a:gd name="connsiteY2" fmla="*/ 787788 h 3765748"/>
                <a:gd name="connsiteX3" fmla="*/ 9144000 w 9144000"/>
                <a:gd name="connsiteY3" fmla="*/ 3765748 h 3765748"/>
                <a:gd name="connsiteX4" fmla="*/ 9144000 w 9144000"/>
                <a:gd name="connsiteY4" fmla="*/ 3765748 h 3765748"/>
                <a:gd name="connsiteX5" fmla="*/ 0 w 9144000"/>
                <a:gd name="connsiteY5" fmla="*/ 3765748 h 3765748"/>
                <a:gd name="connsiteX6" fmla="*/ 0 w 9144000"/>
                <a:gd name="connsiteY6" fmla="*/ 3765748 h 3765748"/>
                <a:gd name="connsiteX7" fmla="*/ 0 w 9144000"/>
                <a:gd name="connsiteY7" fmla="*/ 787788 h 3765748"/>
                <a:gd name="connsiteX8" fmla="*/ 476260 w 9144000"/>
                <a:gd name="connsiteY8" fmla="*/ 350942 h 3765748"/>
                <a:gd name="connsiteX9" fmla="*/ 1314175 w 9144000"/>
                <a:gd name="connsiteY9" fmla="*/ 259028 h 3765748"/>
                <a:gd name="connsiteX0" fmla="*/ 1314175 w 9144000"/>
                <a:gd name="connsiteY0" fmla="*/ 280814 h 3787534"/>
                <a:gd name="connsiteX1" fmla="*/ 5648287 w 9144000"/>
                <a:gd name="connsiteY1" fmla="*/ 305882 h 3787534"/>
                <a:gd name="connsiteX2" fmla="*/ 8339508 w 9144000"/>
                <a:gd name="connsiteY2" fmla="*/ 21786 h 3787534"/>
                <a:gd name="connsiteX3" fmla="*/ 9144000 w 9144000"/>
                <a:gd name="connsiteY3" fmla="*/ 809574 h 3787534"/>
                <a:gd name="connsiteX4" fmla="*/ 9144000 w 9144000"/>
                <a:gd name="connsiteY4" fmla="*/ 3787534 h 3787534"/>
                <a:gd name="connsiteX5" fmla="*/ 9144000 w 9144000"/>
                <a:gd name="connsiteY5" fmla="*/ 3787534 h 3787534"/>
                <a:gd name="connsiteX6" fmla="*/ 0 w 9144000"/>
                <a:gd name="connsiteY6" fmla="*/ 3787534 h 3787534"/>
                <a:gd name="connsiteX7" fmla="*/ 0 w 9144000"/>
                <a:gd name="connsiteY7" fmla="*/ 3787534 h 3787534"/>
                <a:gd name="connsiteX8" fmla="*/ 0 w 9144000"/>
                <a:gd name="connsiteY8" fmla="*/ 809574 h 3787534"/>
                <a:gd name="connsiteX9" fmla="*/ 476260 w 9144000"/>
                <a:gd name="connsiteY9" fmla="*/ 372728 h 3787534"/>
                <a:gd name="connsiteX10" fmla="*/ 1314175 w 9144000"/>
                <a:gd name="connsiteY10" fmla="*/ 280814 h 3787534"/>
                <a:gd name="connsiteX0" fmla="*/ 1314175 w 9144000"/>
                <a:gd name="connsiteY0" fmla="*/ 280814 h 3787534"/>
                <a:gd name="connsiteX1" fmla="*/ 5648287 w 9144000"/>
                <a:gd name="connsiteY1" fmla="*/ 305882 h 3787534"/>
                <a:gd name="connsiteX2" fmla="*/ 8339508 w 9144000"/>
                <a:gd name="connsiteY2" fmla="*/ 21786 h 3787534"/>
                <a:gd name="connsiteX3" fmla="*/ 9144000 w 9144000"/>
                <a:gd name="connsiteY3" fmla="*/ 809574 h 3787534"/>
                <a:gd name="connsiteX4" fmla="*/ 9144000 w 9144000"/>
                <a:gd name="connsiteY4" fmla="*/ 3787534 h 3787534"/>
                <a:gd name="connsiteX5" fmla="*/ 9144000 w 9144000"/>
                <a:gd name="connsiteY5" fmla="*/ 3787534 h 3787534"/>
                <a:gd name="connsiteX6" fmla="*/ 0 w 9144000"/>
                <a:gd name="connsiteY6" fmla="*/ 3787534 h 3787534"/>
                <a:gd name="connsiteX7" fmla="*/ 0 w 9144000"/>
                <a:gd name="connsiteY7" fmla="*/ 3787534 h 3787534"/>
                <a:gd name="connsiteX8" fmla="*/ 0 w 9144000"/>
                <a:gd name="connsiteY8" fmla="*/ 809574 h 3787534"/>
                <a:gd name="connsiteX9" fmla="*/ 476260 w 9144000"/>
                <a:gd name="connsiteY9" fmla="*/ 372728 h 3787534"/>
                <a:gd name="connsiteX10" fmla="*/ 1314175 w 9144000"/>
                <a:gd name="connsiteY10" fmla="*/ 280814 h 3787534"/>
                <a:gd name="connsiteX0" fmla="*/ 1314175 w 9144000"/>
                <a:gd name="connsiteY0" fmla="*/ 280814 h 3787534"/>
                <a:gd name="connsiteX1" fmla="*/ 5648287 w 9144000"/>
                <a:gd name="connsiteY1" fmla="*/ 305882 h 3787534"/>
                <a:gd name="connsiteX2" fmla="*/ 8339508 w 9144000"/>
                <a:gd name="connsiteY2" fmla="*/ 21786 h 3787534"/>
                <a:gd name="connsiteX3" fmla="*/ 9144000 w 9144000"/>
                <a:gd name="connsiteY3" fmla="*/ 809574 h 3787534"/>
                <a:gd name="connsiteX4" fmla="*/ 9144000 w 9144000"/>
                <a:gd name="connsiteY4" fmla="*/ 3787534 h 3787534"/>
                <a:gd name="connsiteX5" fmla="*/ 9144000 w 9144000"/>
                <a:gd name="connsiteY5" fmla="*/ 3787534 h 3787534"/>
                <a:gd name="connsiteX6" fmla="*/ 0 w 9144000"/>
                <a:gd name="connsiteY6" fmla="*/ 3787534 h 3787534"/>
                <a:gd name="connsiteX7" fmla="*/ 0 w 9144000"/>
                <a:gd name="connsiteY7" fmla="*/ 3787534 h 3787534"/>
                <a:gd name="connsiteX8" fmla="*/ 0 w 9144000"/>
                <a:gd name="connsiteY8" fmla="*/ 809574 h 3787534"/>
                <a:gd name="connsiteX9" fmla="*/ 476260 w 9144000"/>
                <a:gd name="connsiteY9" fmla="*/ 372728 h 3787534"/>
                <a:gd name="connsiteX10" fmla="*/ 1314175 w 9144000"/>
                <a:gd name="connsiteY10" fmla="*/ 280814 h 3787534"/>
                <a:gd name="connsiteX0" fmla="*/ 1314175 w 9144000"/>
                <a:gd name="connsiteY0" fmla="*/ 280814 h 3787534"/>
                <a:gd name="connsiteX1" fmla="*/ 5648287 w 9144000"/>
                <a:gd name="connsiteY1" fmla="*/ 305882 h 3787534"/>
                <a:gd name="connsiteX2" fmla="*/ 8339508 w 9144000"/>
                <a:gd name="connsiteY2" fmla="*/ 21786 h 3787534"/>
                <a:gd name="connsiteX3" fmla="*/ 9144000 w 9144000"/>
                <a:gd name="connsiteY3" fmla="*/ 809574 h 3787534"/>
                <a:gd name="connsiteX4" fmla="*/ 9144000 w 9144000"/>
                <a:gd name="connsiteY4" fmla="*/ 3787534 h 3787534"/>
                <a:gd name="connsiteX5" fmla="*/ 9144000 w 9144000"/>
                <a:gd name="connsiteY5" fmla="*/ 3787534 h 3787534"/>
                <a:gd name="connsiteX6" fmla="*/ 0 w 9144000"/>
                <a:gd name="connsiteY6" fmla="*/ 3787534 h 3787534"/>
                <a:gd name="connsiteX7" fmla="*/ 0 w 9144000"/>
                <a:gd name="connsiteY7" fmla="*/ 3787534 h 3787534"/>
                <a:gd name="connsiteX8" fmla="*/ 0 w 9144000"/>
                <a:gd name="connsiteY8" fmla="*/ 809574 h 3787534"/>
                <a:gd name="connsiteX9" fmla="*/ 476260 w 9144000"/>
                <a:gd name="connsiteY9" fmla="*/ 372728 h 3787534"/>
                <a:gd name="connsiteX10" fmla="*/ 1314175 w 9144000"/>
                <a:gd name="connsiteY10" fmla="*/ 280814 h 3787534"/>
                <a:gd name="connsiteX0" fmla="*/ 1314175 w 9144000"/>
                <a:gd name="connsiteY0" fmla="*/ 91800 h 3598520"/>
                <a:gd name="connsiteX1" fmla="*/ 5648287 w 9144000"/>
                <a:gd name="connsiteY1" fmla="*/ 116868 h 3598520"/>
                <a:gd name="connsiteX2" fmla="*/ 8172399 w 9144000"/>
                <a:gd name="connsiteY2" fmla="*/ 41666 h 3598520"/>
                <a:gd name="connsiteX3" fmla="*/ 9144000 w 9144000"/>
                <a:gd name="connsiteY3" fmla="*/ 620560 h 3598520"/>
                <a:gd name="connsiteX4" fmla="*/ 9144000 w 9144000"/>
                <a:gd name="connsiteY4" fmla="*/ 3598520 h 3598520"/>
                <a:gd name="connsiteX5" fmla="*/ 9144000 w 9144000"/>
                <a:gd name="connsiteY5" fmla="*/ 3598520 h 3598520"/>
                <a:gd name="connsiteX6" fmla="*/ 0 w 9144000"/>
                <a:gd name="connsiteY6" fmla="*/ 3598520 h 3598520"/>
                <a:gd name="connsiteX7" fmla="*/ 0 w 9144000"/>
                <a:gd name="connsiteY7" fmla="*/ 3598520 h 3598520"/>
                <a:gd name="connsiteX8" fmla="*/ 0 w 9144000"/>
                <a:gd name="connsiteY8" fmla="*/ 620560 h 3598520"/>
                <a:gd name="connsiteX9" fmla="*/ 476260 w 9144000"/>
                <a:gd name="connsiteY9" fmla="*/ 183714 h 3598520"/>
                <a:gd name="connsiteX10" fmla="*/ 1314175 w 9144000"/>
                <a:gd name="connsiteY10" fmla="*/ 91800 h 3598520"/>
                <a:gd name="connsiteX0" fmla="*/ 1314175 w 9144000"/>
                <a:gd name="connsiteY0" fmla="*/ 91800 h 3598520"/>
                <a:gd name="connsiteX1" fmla="*/ 5648287 w 9144000"/>
                <a:gd name="connsiteY1" fmla="*/ 116868 h 3598520"/>
                <a:gd name="connsiteX2" fmla="*/ 8172399 w 9144000"/>
                <a:gd name="connsiteY2" fmla="*/ 41666 h 3598520"/>
                <a:gd name="connsiteX3" fmla="*/ 9144000 w 9144000"/>
                <a:gd name="connsiteY3" fmla="*/ 620560 h 3598520"/>
                <a:gd name="connsiteX4" fmla="*/ 9144000 w 9144000"/>
                <a:gd name="connsiteY4" fmla="*/ 3598520 h 3598520"/>
                <a:gd name="connsiteX5" fmla="*/ 9144000 w 9144000"/>
                <a:gd name="connsiteY5" fmla="*/ 3598520 h 3598520"/>
                <a:gd name="connsiteX6" fmla="*/ 0 w 9144000"/>
                <a:gd name="connsiteY6" fmla="*/ 3598520 h 3598520"/>
                <a:gd name="connsiteX7" fmla="*/ 0 w 9144000"/>
                <a:gd name="connsiteY7" fmla="*/ 3598520 h 3598520"/>
                <a:gd name="connsiteX8" fmla="*/ 0 w 9144000"/>
                <a:gd name="connsiteY8" fmla="*/ 620560 h 3598520"/>
                <a:gd name="connsiteX9" fmla="*/ 417772 w 9144000"/>
                <a:gd name="connsiteY9" fmla="*/ 158646 h 3598520"/>
                <a:gd name="connsiteX10" fmla="*/ 1314175 w 9144000"/>
                <a:gd name="connsiteY10" fmla="*/ 91800 h 3598520"/>
                <a:gd name="connsiteX0" fmla="*/ 1314175 w 9144000"/>
                <a:gd name="connsiteY0" fmla="*/ 91800 h 3598520"/>
                <a:gd name="connsiteX1" fmla="*/ 5648287 w 9144000"/>
                <a:gd name="connsiteY1" fmla="*/ 116868 h 3598520"/>
                <a:gd name="connsiteX2" fmla="*/ 8172399 w 9144000"/>
                <a:gd name="connsiteY2" fmla="*/ 41666 h 3598520"/>
                <a:gd name="connsiteX3" fmla="*/ 9144000 w 9144000"/>
                <a:gd name="connsiteY3" fmla="*/ 620560 h 3598520"/>
                <a:gd name="connsiteX4" fmla="*/ 9144000 w 9144000"/>
                <a:gd name="connsiteY4" fmla="*/ 3598520 h 3598520"/>
                <a:gd name="connsiteX5" fmla="*/ 9144000 w 9144000"/>
                <a:gd name="connsiteY5" fmla="*/ 3598520 h 3598520"/>
                <a:gd name="connsiteX6" fmla="*/ 0 w 9144000"/>
                <a:gd name="connsiteY6" fmla="*/ 3598520 h 3598520"/>
                <a:gd name="connsiteX7" fmla="*/ 0 w 9144000"/>
                <a:gd name="connsiteY7" fmla="*/ 3598520 h 3598520"/>
                <a:gd name="connsiteX8" fmla="*/ 0 w 9144000"/>
                <a:gd name="connsiteY8" fmla="*/ 620560 h 3598520"/>
                <a:gd name="connsiteX9" fmla="*/ 392705 w 9144000"/>
                <a:gd name="connsiteY9" fmla="*/ 133578 h 3598520"/>
                <a:gd name="connsiteX10" fmla="*/ 1314175 w 9144000"/>
                <a:gd name="connsiteY10" fmla="*/ 91800 h 3598520"/>
                <a:gd name="connsiteX0" fmla="*/ 1314175 w 9144000"/>
                <a:gd name="connsiteY0" fmla="*/ 91800 h 3598520"/>
                <a:gd name="connsiteX1" fmla="*/ 5648287 w 9144000"/>
                <a:gd name="connsiteY1" fmla="*/ 116868 h 3598520"/>
                <a:gd name="connsiteX2" fmla="*/ 8172399 w 9144000"/>
                <a:gd name="connsiteY2" fmla="*/ 41666 h 3598520"/>
                <a:gd name="connsiteX3" fmla="*/ 9144000 w 9144000"/>
                <a:gd name="connsiteY3" fmla="*/ 620560 h 3598520"/>
                <a:gd name="connsiteX4" fmla="*/ 9144000 w 9144000"/>
                <a:gd name="connsiteY4" fmla="*/ 3598520 h 3598520"/>
                <a:gd name="connsiteX5" fmla="*/ 9144000 w 9144000"/>
                <a:gd name="connsiteY5" fmla="*/ 3598520 h 3598520"/>
                <a:gd name="connsiteX6" fmla="*/ 0 w 9144000"/>
                <a:gd name="connsiteY6" fmla="*/ 3598520 h 3598520"/>
                <a:gd name="connsiteX7" fmla="*/ 0 w 9144000"/>
                <a:gd name="connsiteY7" fmla="*/ 3598520 h 3598520"/>
                <a:gd name="connsiteX8" fmla="*/ 0 w 9144000"/>
                <a:gd name="connsiteY8" fmla="*/ 620560 h 3598520"/>
                <a:gd name="connsiteX9" fmla="*/ 392705 w 9144000"/>
                <a:gd name="connsiteY9" fmla="*/ 133578 h 3598520"/>
                <a:gd name="connsiteX10" fmla="*/ 1314175 w 9144000"/>
                <a:gd name="connsiteY10" fmla="*/ 91800 h 3598520"/>
                <a:gd name="connsiteX0" fmla="*/ 1322530 w 9152355"/>
                <a:gd name="connsiteY0" fmla="*/ 91800 h 3598520"/>
                <a:gd name="connsiteX1" fmla="*/ 5656642 w 9152355"/>
                <a:gd name="connsiteY1" fmla="*/ 116868 h 3598520"/>
                <a:gd name="connsiteX2" fmla="*/ 8180754 w 9152355"/>
                <a:gd name="connsiteY2" fmla="*/ 41666 h 3598520"/>
                <a:gd name="connsiteX3" fmla="*/ 9152355 w 9152355"/>
                <a:gd name="connsiteY3" fmla="*/ 620560 h 3598520"/>
                <a:gd name="connsiteX4" fmla="*/ 9152355 w 9152355"/>
                <a:gd name="connsiteY4" fmla="*/ 3598520 h 3598520"/>
                <a:gd name="connsiteX5" fmla="*/ 9152355 w 9152355"/>
                <a:gd name="connsiteY5" fmla="*/ 3598520 h 3598520"/>
                <a:gd name="connsiteX6" fmla="*/ 8355 w 9152355"/>
                <a:gd name="connsiteY6" fmla="*/ 3598520 h 3598520"/>
                <a:gd name="connsiteX7" fmla="*/ 8355 w 9152355"/>
                <a:gd name="connsiteY7" fmla="*/ 3598520 h 3598520"/>
                <a:gd name="connsiteX8" fmla="*/ 0 w 9152355"/>
                <a:gd name="connsiteY8" fmla="*/ 294685 h 3598520"/>
                <a:gd name="connsiteX9" fmla="*/ 401060 w 9152355"/>
                <a:gd name="connsiteY9" fmla="*/ 133578 h 3598520"/>
                <a:gd name="connsiteX10" fmla="*/ 1322530 w 9152355"/>
                <a:gd name="connsiteY10" fmla="*/ 91800 h 3598520"/>
                <a:gd name="connsiteX0" fmla="*/ 1322530 w 9152355"/>
                <a:gd name="connsiteY0" fmla="*/ 98305 h 3605025"/>
                <a:gd name="connsiteX1" fmla="*/ 5656642 w 9152355"/>
                <a:gd name="connsiteY1" fmla="*/ 123373 h 3605025"/>
                <a:gd name="connsiteX2" fmla="*/ 8180754 w 9152355"/>
                <a:gd name="connsiteY2" fmla="*/ 48171 h 3605025"/>
                <a:gd name="connsiteX3" fmla="*/ 9152355 w 9152355"/>
                <a:gd name="connsiteY3" fmla="*/ 627065 h 3605025"/>
                <a:gd name="connsiteX4" fmla="*/ 9152355 w 9152355"/>
                <a:gd name="connsiteY4" fmla="*/ 3605025 h 3605025"/>
                <a:gd name="connsiteX5" fmla="*/ 9152355 w 9152355"/>
                <a:gd name="connsiteY5" fmla="*/ 3605025 h 3605025"/>
                <a:gd name="connsiteX6" fmla="*/ 8355 w 9152355"/>
                <a:gd name="connsiteY6" fmla="*/ 3605025 h 3605025"/>
                <a:gd name="connsiteX7" fmla="*/ 8355 w 9152355"/>
                <a:gd name="connsiteY7" fmla="*/ 3605025 h 3605025"/>
                <a:gd name="connsiteX8" fmla="*/ 0 w 9152355"/>
                <a:gd name="connsiteY8" fmla="*/ 301190 h 3605025"/>
                <a:gd name="connsiteX9" fmla="*/ 242309 w 9152355"/>
                <a:gd name="connsiteY9" fmla="*/ 156796 h 3605025"/>
                <a:gd name="connsiteX10" fmla="*/ 401060 w 9152355"/>
                <a:gd name="connsiteY10" fmla="*/ 140083 h 3605025"/>
                <a:gd name="connsiteX11" fmla="*/ 1322530 w 9152355"/>
                <a:gd name="connsiteY11" fmla="*/ 98305 h 3605025"/>
                <a:gd name="connsiteX0" fmla="*/ 1322530 w 9152355"/>
                <a:gd name="connsiteY0" fmla="*/ 138279 h 3644999"/>
                <a:gd name="connsiteX1" fmla="*/ 5656642 w 9152355"/>
                <a:gd name="connsiteY1" fmla="*/ 163347 h 3644999"/>
                <a:gd name="connsiteX2" fmla="*/ 8180754 w 9152355"/>
                <a:gd name="connsiteY2" fmla="*/ 88145 h 3644999"/>
                <a:gd name="connsiteX3" fmla="*/ 9152355 w 9152355"/>
                <a:gd name="connsiteY3" fmla="*/ 667039 h 3644999"/>
                <a:gd name="connsiteX4" fmla="*/ 9152355 w 9152355"/>
                <a:gd name="connsiteY4" fmla="*/ 3644999 h 3644999"/>
                <a:gd name="connsiteX5" fmla="*/ 9152355 w 9152355"/>
                <a:gd name="connsiteY5" fmla="*/ 3644999 h 3644999"/>
                <a:gd name="connsiteX6" fmla="*/ 8355 w 9152355"/>
                <a:gd name="connsiteY6" fmla="*/ 3644999 h 3644999"/>
                <a:gd name="connsiteX7" fmla="*/ 8355 w 9152355"/>
                <a:gd name="connsiteY7" fmla="*/ 3644999 h 3644999"/>
                <a:gd name="connsiteX8" fmla="*/ 0 w 9152355"/>
                <a:gd name="connsiteY8" fmla="*/ 341164 h 3644999"/>
                <a:gd name="connsiteX9" fmla="*/ 242309 w 9152355"/>
                <a:gd name="connsiteY9" fmla="*/ 196770 h 3644999"/>
                <a:gd name="connsiteX10" fmla="*/ 401060 w 9152355"/>
                <a:gd name="connsiteY10" fmla="*/ 180057 h 3644999"/>
                <a:gd name="connsiteX11" fmla="*/ 1322530 w 9152355"/>
                <a:gd name="connsiteY11" fmla="*/ 138279 h 3644999"/>
                <a:gd name="connsiteX0" fmla="*/ 1322530 w 9152355"/>
                <a:gd name="connsiteY0" fmla="*/ 167266 h 3673986"/>
                <a:gd name="connsiteX1" fmla="*/ 5656642 w 9152355"/>
                <a:gd name="connsiteY1" fmla="*/ 192334 h 3673986"/>
                <a:gd name="connsiteX2" fmla="*/ 8180754 w 9152355"/>
                <a:gd name="connsiteY2" fmla="*/ 117132 h 3673986"/>
                <a:gd name="connsiteX3" fmla="*/ 9152355 w 9152355"/>
                <a:gd name="connsiteY3" fmla="*/ 696026 h 3673986"/>
                <a:gd name="connsiteX4" fmla="*/ 9152355 w 9152355"/>
                <a:gd name="connsiteY4" fmla="*/ 3673986 h 3673986"/>
                <a:gd name="connsiteX5" fmla="*/ 9152355 w 9152355"/>
                <a:gd name="connsiteY5" fmla="*/ 3673986 h 3673986"/>
                <a:gd name="connsiteX6" fmla="*/ 8355 w 9152355"/>
                <a:gd name="connsiteY6" fmla="*/ 3673986 h 3673986"/>
                <a:gd name="connsiteX7" fmla="*/ 8355 w 9152355"/>
                <a:gd name="connsiteY7" fmla="*/ 3673986 h 3673986"/>
                <a:gd name="connsiteX8" fmla="*/ 0 w 9152355"/>
                <a:gd name="connsiteY8" fmla="*/ 370151 h 3673986"/>
                <a:gd name="connsiteX9" fmla="*/ 292441 w 9152355"/>
                <a:gd name="connsiteY9" fmla="*/ 158911 h 3673986"/>
                <a:gd name="connsiteX10" fmla="*/ 401060 w 9152355"/>
                <a:gd name="connsiteY10" fmla="*/ 209044 h 3673986"/>
                <a:gd name="connsiteX11" fmla="*/ 1322530 w 9152355"/>
                <a:gd name="connsiteY11" fmla="*/ 167266 h 3673986"/>
                <a:gd name="connsiteX0" fmla="*/ 1322530 w 9152355"/>
                <a:gd name="connsiteY0" fmla="*/ 167266 h 3673986"/>
                <a:gd name="connsiteX1" fmla="*/ 5656642 w 9152355"/>
                <a:gd name="connsiteY1" fmla="*/ 192334 h 3673986"/>
                <a:gd name="connsiteX2" fmla="*/ 8180754 w 9152355"/>
                <a:gd name="connsiteY2" fmla="*/ 117132 h 3673986"/>
                <a:gd name="connsiteX3" fmla="*/ 9152355 w 9152355"/>
                <a:gd name="connsiteY3" fmla="*/ 696026 h 3673986"/>
                <a:gd name="connsiteX4" fmla="*/ 9152355 w 9152355"/>
                <a:gd name="connsiteY4" fmla="*/ 3673986 h 3673986"/>
                <a:gd name="connsiteX5" fmla="*/ 9152355 w 9152355"/>
                <a:gd name="connsiteY5" fmla="*/ 3673986 h 3673986"/>
                <a:gd name="connsiteX6" fmla="*/ 8355 w 9152355"/>
                <a:gd name="connsiteY6" fmla="*/ 3673986 h 3673986"/>
                <a:gd name="connsiteX7" fmla="*/ 8355 w 9152355"/>
                <a:gd name="connsiteY7" fmla="*/ 3673986 h 3673986"/>
                <a:gd name="connsiteX8" fmla="*/ 0 w 9152355"/>
                <a:gd name="connsiteY8" fmla="*/ 370151 h 3673986"/>
                <a:gd name="connsiteX9" fmla="*/ 292441 w 9152355"/>
                <a:gd name="connsiteY9" fmla="*/ 158911 h 3673986"/>
                <a:gd name="connsiteX10" fmla="*/ 919099 w 9152355"/>
                <a:gd name="connsiteY10" fmla="*/ 75351 h 3673986"/>
                <a:gd name="connsiteX11" fmla="*/ 1322530 w 9152355"/>
                <a:gd name="connsiteY11" fmla="*/ 167266 h 3673986"/>
                <a:gd name="connsiteX0" fmla="*/ 1322530 w 9152355"/>
                <a:gd name="connsiteY0" fmla="*/ 224101 h 3730821"/>
                <a:gd name="connsiteX1" fmla="*/ 5656642 w 9152355"/>
                <a:gd name="connsiteY1" fmla="*/ 249169 h 3730821"/>
                <a:gd name="connsiteX2" fmla="*/ 8180754 w 9152355"/>
                <a:gd name="connsiteY2" fmla="*/ 173967 h 3730821"/>
                <a:gd name="connsiteX3" fmla="*/ 9152355 w 9152355"/>
                <a:gd name="connsiteY3" fmla="*/ 752861 h 3730821"/>
                <a:gd name="connsiteX4" fmla="*/ 9152355 w 9152355"/>
                <a:gd name="connsiteY4" fmla="*/ 3730821 h 3730821"/>
                <a:gd name="connsiteX5" fmla="*/ 9152355 w 9152355"/>
                <a:gd name="connsiteY5" fmla="*/ 3730821 h 3730821"/>
                <a:gd name="connsiteX6" fmla="*/ 8355 w 9152355"/>
                <a:gd name="connsiteY6" fmla="*/ 3730821 h 3730821"/>
                <a:gd name="connsiteX7" fmla="*/ 8355 w 9152355"/>
                <a:gd name="connsiteY7" fmla="*/ 3730821 h 3730821"/>
                <a:gd name="connsiteX8" fmla="*/ 0 w 9152355"/>
                <a:gd name="connsiteY8" fmla="*/ 426986 h 3730821"/>
                <a:gd name="connsiteX9" fmla="*/ 367640 w 9152355"/>
                <a:gd name="connsiteY9" fmla="*/ 107121 h 3730821"/>
                <a:gd name="connsiteX10" fmla="*/ 919099 w 9152355"/>
                <a:gd name="connsiteY10" fmla="*/ 132186 h 3730821"/>
                <a:gd name="connsiteX11" fmla="*/ 1322530 w 9152355"/>
                <a:gd name="connsiteY11" fmla="*/ 224101 h 3730821"/>
                <a:gd name="connsiteX0" fmla="*/ 1372663 w 9202488"/>
                <a:gd name="connsiteY0" fmla="*/ 220677 h 3727397"/>
                <a:gd name="connsiteX1" fmla="*/ 5706775 w 9202488"/>
                <a:gd name="connsiteY1" fmla="*/ 245745 h 3727397"/>
                <a:gd name="connsiteX2" fmla="*/ 8230887 w 9202488"/>
                <a:gd name="connsiteY2" fmla="*/ 170543 h 3727397"/>
                <a:gd name="connsiteX3" fmla="*/ 9202488 w 9202488"/>
                <a:gd name="connsiteY3" fmla="*/ 749437 h 3727397"/>
                <a:gd name="connsiteX4" fmla="*/ 9202488 w 9202488"/>
                <a:gd name="connsiteY4" fmla="*/ 3727397 h 3727397"/>
                <a:gd name="connsiteX5" fmla="*/ 9202488 w 9202488"/>
                <a:gd name="connsiteY5" fmla="*/ 3727397 h 3727397"/>
                <a:gd name="connsiteX6" fmla="*/ 58488 w 9202488"/>
                <a:gd name="connsiteY6" fmla="*/ 3727397 h 3727397"/>
                <a:gd name="connsiteX7" fmla="*/ 58488 w 9202488"/>
                <a:gd name="connsiteY7" fmla="*/ 3727397 h 3727397"/>
                <a:gd name="connsiteX8" fmla="*/ 0 w 9202488"/>
                <a:gd name="connsiteY8" fmla="*/ 431918 h 3727397"/>
                <a:gd name="connsiteX9" fmla="*/ 417773 w 9202488"/>
                <a:gd name="connsiteY9" fmla="*/ 103697 h 3727397"/>
                <a:gd name="connsiteX10" fmla="*/ 969232 w 9202488"/>
                <a:gd name="connsiteY10" fmla="*/ 128762 h 3727397"/>
                <a:gd name="connsiteX11" fmla="*/ 1372663 w 9202488"/>
                <a:gd name="connsiteY11" fmla="*/ 220677 h 3727397"/>
                <a:gd name="connsiteX0" fmla="*/ 1330885 w 9160710"/>
                <a:gd name="connsiteY0" fmla="*/ 220677 h 3727397"/>
                <a:gd name="connsiteX1" fmla="*/ 5664997 w 9160710"/>
                <a:gd name="connsiteY1" fmla="*/ 245745 h 3727397"/>
                <a:gd name="connsiteX2" fmla="*/ 8189109 w 9160710"/>
                <a:gd name="connsiteY2" fmla="*/ 170543 h 3727397"/>
                <a:gd name="connsiteX3" fmla="*/ 9160710 w 9160710"/>
                <a:gd name="connsiteY3" fmla="*/ 749437 h 3727397"/>
                <a:gd name="connsiteX4" fmla="*/ 9160710 w 9160710"/>
                <a:gd name="connsiteY4" fmla="*/ 3727397 h 3727397"/>
                <a:gd name="connsiteX5" fmla="*/ 9160710 w 9160710"/>
                <a:gd name="connsiteY5" fmla="*/ 3727397 h 3727397"/>
                <a:gd name="connsiteX6" fmla="*/ 16710 w 9160710"/>
                <a:gd name="connsiteY6" fmla="*/ 3727397 h 3727397"/>
                <a:gd name="connsiteX7" fmla="*/ 16710 w 9160710"/>
                <a:gd name="connsiteY7" fmla="*/ 3727397 h 3727397"/>
                <a:gd name="connsiteX8" fmla="*/ 0 w 9160710"/>
                <a:gd name="connsiteY8" fmla="*/ 431918 h 3727397"/>
                <a:gd name="connsiteX9" fmla="*/ 375995 w 9160710"/>
                <a:gd name="connsiteY9" fmla="*/ 103697 h 3727397"/>
                <a:gd name="connsiteX10" fmla="*/ 927454 w 9160710"/>
                <a:gd name="connsiteY10" fmla="*/ 128762 h 3727397"/>
                <a:gd name="connsiteX11" fmla="*/ 1330885 w 9160710"/>
                <a:gd name="connsiteY11" fmla="*/ 220677 h 3727397"/>
                <a:gd name="connsiteX0" fmla="*/ 1330903 w 9160728"/>
                <a:gd name="connsiteY0" fmla="*/ 145319 h 3652039"/>
                <a:gd name="connsiteX1" fmla="*/ 5665015 w 9160728"/>
                <a:gd name="connsiteY1" fmla="*/ 170387 h 3652039"/>
                <a:gd name="connsiteX2" fmla="*/ 8189127 w 9160728"/>
                <a:gd name="connsiteY2" fmla="*/ 95185 h 3652039"/>
                <a:gd name="connsiteX3" fmla="*/ 9160728 w 9160728"/>
                <a:gd name="connsiteY3" fmla="*/ 674079 h 3652039"/>
                <a:gd name="connsiteX4" fmla="*/ 9160728 w 9160728"/>
                <a:gd name="connsiteY4" fmla="*/ 3652039 h 3652039"/>
                <a:gd name="connsiteX5" fmla="*/ 9160728 w 9160728"/>
                <a:gd name="connsiteY5" fmla="*/ 3652039 h 3652039"/>
                <a:gd name="connsiteX6" fmla="*/ 16728 w 9160728"/>
                <a:gd name="connsiteY6" fmla="*/ 3652039 h 3652039"/>
                <a:gd name="connsiteX7" fmla="*/ 16728 w 9160728"/>
                <a:gd name="connsiteY7" fmla="*/ 3652039 h 3652039"/>
                <a:gd name="connsiteX8" fmla="*/ 18 w 9160728"/>
                <a:gd name="connsiteY8" fmla="*/ 356560 h 3652039"/>
                <a:gd name="connsiteX9" fmla="*/ 376013 w 9160728"/>
                <a:gd name="connsiteY9" fmla="*/ 28339 h 3652039"/>
                <a:gd name="connsiteX10" fmla="*/ 927472 w 9160728"/>
                <a:gd name="connsiteY10" fmla="*/ 53404 h 3652039"/>
                <a:gd name="connsiteX11" fmla="*/ 1330903 w 9160728"/>
                <a:gd name="connsiteY11" fmla="*/ 145319 h 3652039"/>
                <a:gd name="connsiteX0" fmla="*/ 1773742 w 9160728"/>
                <a:gd name="connsiteY0" fmla="*/ 187098 h 3652039"/>
                <a:gd name="connsiteX1" fmla="*/ 5665015 w 9160728"/>
                <a:gd name="connsiteY1" fmla="*/ 170387 h 3652039"/>
                <a:gd name="connsiteX2" fmla="*/ 8189127 w 9160728"/>
                <a:gd name="connsiteY2" fmla="*/ 95185 h 3652039"/>
                <a:gd name="connsiteX3" fmla="*/ 9160728 w 9160728"/>
                <a:gd name="connsiteY3" fmla="*/ 674079 h 3652039"/>
                <a:gd name="connsiteX4" fmla="*/ 9160728 w 9160728"/>
                <a:gd name="connsiteY4" fmla="*/ 3652039 h 3652039"/>
                <a:gd name="connsiteX5" fmla="*/ 9160728 w 9160728"/>
                <a:gd name="connsiteY5" fmla="*/ 3652039 h 3652039"/>
                <a:gd name="connsiteX6" fmla="*/ 16728 w 9160728"/>
                <a:gd name="connsiteY6" fmla="*/ 3652039 h 3652039"/>
                <a:gd name="connsiteX7" fmla="*/ 16728 w 9160728"/>
                <a:gd name="connsiteY7" fmla="*/ 3652039 h 3652039"/>
                <a:gd name="connsiteX8" fmla="*/ 18 w 9160728"/>
                <a:gd name="connsiteY8" fmla="*/ 356560 h 3652039"/>
                <a:gd name="connsiteX9" fmla="*/ 376013 w 9160728"/>
                <a:gd name="connsiteY9" fmla="*/ 28339 h 3652039"/>
                <a:gd name="connsiteX10" fmla="*/ 927472 w 9160728"/>
                <a:gd name="connsiteY10" fmla="*/ 53404 h 3652039"/>
                <a:gd name="connsiteX11" fmla="*/ 1773742 w 9160728"/>
                <a:gd name="connsiteY11" fmla="*/ 187098 h 3652039"/>
                <a:gd name="connsiteX0" fmla="*/ 1773736 w 9160722"/>
                <a:gd name="connsiteY0" fmla="*/ 142111 h 3607052"/>
                <a:gd name="connsiteX1" fmla="*/ 5665009 w 9160722"/>
                <a:gd name="connsiteY1" fmla="*/ 125400 h 3607052"/>
                <a:gd name="connsiteX2" fmla="*/ 8189121 w 9160722"/>
                <a:gd name="connsiteY2" fmla="*/ 50198 h 3607052"/>
                <a:gd name="connsiteX3" fmla="*/ 9160722 w 9160722"/>
                <a:gd name="connsiteY3" fmla="*/ 629092 h 3607052"/>
                <a:gd name="connsiteX4" fmla="*/ 9160722 w 9160722"/>
                <a:gd name="connsiteY4" fmla="*/ 3607052 h 3607052"/>
                <a:gd name="connsiteX5" fmla="*/ 9160722 w 9160722"/>
                <a:gd name="connsiteY5" fmla="*/ 3607052 h 3607052"/>
                <a:gd name="connsiteX6" fmla="*/ 16722 w 9160722"/>
                <a:gd name="connsiteY6" fmla="*/ 3607052 h 3607052"/>
                <a:gd name="connsiteX7" fmla="*/ 16722 w 9160722"/>
                <a:gd name="connsiteY7" fmla="*/ 3607052 h 3607052"/>
                <a:gd name="connsiteX8" fmla="*/ 12 w 9160722"/>
                <a:gd name="connsiteY8" fmla="*/ 311573 h 3607052"/>
                <a:gd name="connsiteX9" fmla="*/ 559827 w 9160722"/>
                <a:gd name="connsiteY9" fmla="*/ 33486 h 3607052"/>
                <a:gd name="connsiteX10" fmla="*/ 927466 w 9160722"/>
                <a:gd name="connsiteY10" fmla="*/ 8417 h 3607052"/>
                <a:gd name="connsiteX11" fmla="*/ 1773736 w 9160722"/>
                <a:gd name="connsiteY11" fmla="*/ 142111 h 36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0722" h="3607052">
                  <a:moveTo>
                    <a:pt x="1773736" y="142111"/>
                  </a:moveTo>
                  <a:cubicBezTo>
                    <a:pt x="2635740" y="103117"/>
                    <a:pt x="4552609" y="-57035"/>
                    <a:pt x="5665009" y="125400"/>
                  </a:cubicBezTo>
                  <a:cubicBezTo>
                    <a:pt x="6835898" y="82229"/>
                    <a:pt x="7606502" y="-61603"/>
                    <a:pt x="8189121" y="50198"/>
                  </a:cubicBezTo>
                  <a:cubicBezTo>
                    <a:pt x="8518065" y="50198"/>
                    <a:pt x="9160722" y="300148"/>
                    <a:pt x="9160722" y="629092"/>
                  </a:cubicBezTo>
                  <a:lnTo>
                    <a:pt x="9160722" y="3607052"/>
                  </a:lnTo>
                  <a:lnTo>
                    <a:pt x="9160722" y="3607052"/>
                  </a:lnTo>
                  <a:lnTo>
                    <a:pt x="16722" y="3607052"/>
                  </a:lnTo>
                  <a:lnTo>
                    <a:pt x="16722" y="3607052"/>
                  </a:lnTo>
                  <a:lnTo>
                    <a:pt x="12" y="311573"/>
                  </a:lnTo>
                  <a:cubicBezTo>
                    <a:pt x="-2773" y="90596"/>
                    <a:pt x="501339" y="-73356"/>
                    <a:pt x="559827" y="33486"/>
                  </a:cubicBezTo>
                  <a:cubicBezTo>
                    <a:pt x="626670" y="6635"/>
                    <a:pt x="730718" y="-4116"/>
                    <a:pt x="927466" y="8417"/>
                  </a:cubicBezTo>
                  <a:lnTo>
                    <a:pt x="1773736" y="142111"/>
                  </a:lnTo>
                  <a:close/>
                </a:path>
              </a:pathLst>
            </a:custGeom>
            <a:gradFill flip="none" rotWithShape="1">
              <a:gsLst>
                <a:gs pos="2000">
                  <a:srgbClr val="008000">
                    <a:alpha val="76000"/>
                  </a:srgbClr>
                </a:gs>
                <a:gs pos="76000">
                  <a:srgbClr val="FFFFFF">
                    <a:alpha val="76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4" name="Curved Right Arrow 13"/>
            <p:cNvSpPr/>
            <p:nvPr/>
          </p:nvSpPr>
          <p:spPr>
            <a:xfrm rot="21134987">
              <a:off x="572063" y="2417751"/>
              <a:ext cx="1418537" cy="3558248"/>
            </a:xfrm>
            <a:prstGeom prst="curvedRightArrow">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latin typeface="Arial" panose="020B0604020202020204" pitchFamily="34" charset="0"/>
                <a:cs typeface="Arial" panose="020B0604020202020204" pitchFamily="34" charset="0"/>
              </a:endParaRPr>
            </a:p>
          </p:txBody>
        </p:sp>
        <p:sp>
          <p:nvSpPr>
            <p:cNvPr id="16" name="Oval 15"/>
            <p:cNvSpPr/>
            <p:nvPr/>
          </p:nvSpPr>
          <p:spPr>
            <a:xfrm>
              <a:off x="1512035" y="1830627"/>
              <a:ext cx="848071" cy="631568"/>
            </a:xfrm>
            <a:prstGeom prst="ellipse">
              <a:avLst/>
            </a:prstGeom>
            <a:solidFill>
              <a:schemeClr val="bg1"/>
            </a:solidFill>
            <a:ln>
              <a:solidFill>
                <a:schemeClr val="bg1">
                  <a:lumMod val="75000"/>
                </a:schemeClr>
              </a:solid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18" name="Group 17"/>
            <p:cNvGrpSpPr/>
            <p:nvPr/>
          </p:nvGrpSpPr>
          <p:grpSpPr>
            <a:xfrm>
              <a:off x="1831251" y="1433513"/>
              <a:ext cx="285614" cy="631748"/>
              <a:chOff x="1874810" y="1303501"/>
              <a:chExt cx="1072929" cy="2373207"/>
            </a:xfrm>
          </p:grpSpPr>
          <p:sp>
            <p:nvSpPr>
              <p:cNvPr id="260" name="Oval 259"/>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61"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19" name="Right Arrow 17"/>
            <p:cNvSpPr/>
            <p:nvPr/>
          </p:nvSpPr>
          <p:spPr>
            <a:xfrm rot="21058167">
              <a:off x="2233804" y="1940910"/>
              <a:ext cx="1560813" cy="514278"/>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FFFFFF"/>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0" name="Oval 19"/>
            <p:cNvSpPr/>
            <p:nvPr/>
          </p:nvSpPr>
          <p:spPr>
            <a:xfrm>
              <a:off x="3724596" y="1845675"/>
              <a:ext cx="764745"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21" name="Group 20"/>
            <p:cNvGrpSpPr/>
            <p:nvPr/>
          </p:nvGrpSpPr>
          <p:grpSpPr>
            <a:xfrm>
              <a:off x="3665313" y="1477780"/>
              <a:ext cx="257552" cy="631748"/>
              <a:chOff x="1874810" y="1303501"/>
              <a:chExt cx="1072929" cy="2373207"/>
            </a:xfrm>
          </p:grpSpPr>
          <p:sp>
            <p:nvSpPr>
              <p:cNvPr id="258" name="Oval 257"/>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9"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22" name="Right Arrow 17"/>
            <p:cNvSpPr/>
            <p:nvPr/>
          </p:nvSpPr>
          <p:spPr>
            <a:xfrm rot="20589741">
              <a:off x="4297659" y="1851216"/>
              <a:ext cx="2633413" cy="371507"/>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23" name="Group 22"/>
            <p:cNvGrpSpPr/>
            <p:nvPr/>
          </p:nvGrpSpPr>
          <p:grpSpPr>
            <a:xfrm flipH="1">
              <a:off x="3953469" y="1448560"/>
              <a:ext cx="285614" cy="631748"/>
              <a:chOff x="1874810" y="1303501"/>
              <a:chExt cx="1072929" cy="2373207"/>
            </a:xfrm>
          </p:grpSpPr>
          <p:sp>
            <p:nvSpPr>
              <p:cNvPr id="256" name="Oval 255"/>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7"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4" name="Group 23"/>
            <p:cNvGrpSpPr/>
            <p:nvPr/>
          </p:nvGrpSpPr>
          <p:grpSpPr>
            <a:xfrm flipH="1">
              <a:off x="4245894" y="1529801"/>
              <a:ext cx="285614" cy="631748"/>
              <a:chOff x="1874810" y="1303501"/>
              <a:chExt cx="1072929" cy="2373207"/>
            </a:xfrm>
          </p:grpSpPr>
          <p:sp>
            <p:nvSpPr>
              <p:cNvPr id="254" name="Oval 253"/>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5"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5" name="Group 24"/>
            <p:cNvGrpSpPr/>
            <p:nvPr/>
          </p:nvGrpSpPr>
          <p:grpSpPr>
            <a:xfrm flipH="1">
              <a:off x="4072624" y="1595886"/>
              <a:ext cx="285614" cy="631748"/>
              <a:chOff x="1874810" y="1303501"/>
              <a:chExt cx="1072929" cy="2373207"/>
            </a:xfrm>
          </p:grpSpPr>
          <p:sp>
            <p:nvSpPr>
              <p:cNvPr id="252" name="Oval 251"/>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3"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26" name="Oval Callout 25"/>
            <p:cNvSpPr/>
            <p:nvPr/>
          </p:nvSpPr>
          <p:spPr>
            <a:xfrm>
              <a:off x="4092539" y="1009591"/>
              <a:ext cx="1091466" cy="406007"/>
            </a:xfrm>
            <a:prstGeom prst="wedgeEllipseCallou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Arial" panose="020B0604020202020204" pitchFamily="34" charset="0"/>
                  <a:cs typeface="Arial" panose="020B0604020202020204" pitchFamily="34" charset="0"/>
                </a:rPr>
                <a:t>Care Team</a:t>
              </a:r>
            </a:p>
          </p:txBody>
        </p:sp>
        <p:sp>
          <p:nvSpPr>
            <p:cNvPr id="27" name="Diamond 26"/>
            <p:cNvSpPr/>
            <p:nvPr/>
          </p:nvSpPr>
          <p:spPr>
            <a:xfrm>
              <a:off x="1006776" y="1415597"/>
              <a:ext cx="667656" cy="724778"/>
            </a:xfrm>
            <a:prstGeom prst="diamond">
              <a:avLst/>
            </a:prstGeom>
            <a:solidFill>
              <a:srgbClr val="EDB6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899636" y="1546259"/>
              <a:ext cx="880748" cy="373530"/>
            </a:xfrm>
            <a:prstGeom prst="rect">
              <a:avLst/>
            </a:prstGeom>
          </p:spPr>
          <p:txBody>
            <a:bodyPr wrap="square">
              <a:spAutoFit/>
            </a:bodyPr>
            <a:lstStyle/>
            <a:p>
              <a:pPr algn="ctr"/>
              <a:r>
                <a:rPr lang="en-US" sz="900" b="1" dirty="0">
                  <a:solidFill>
                    <a:srgbClr val="000000"/>
                  </a:solidFill>
                  <a:latin typeface="Arial" panose="020B0604020202020204" pitchFamily="34" charset="0"/>
                  <a:cs typeface="Arial" panose="020B0604020202020204" pitchFamily="34" charset="0"/>
                </a:rPr>
                <a:t>WWR Referral</a:t>
              </a:r>
            </a:p>
          </p:txBody>
        </p:sp>
        <p:sp>
          <p:nvSpPr>
            <p:cNvPr id="29" name="Oval 28"/>
            <p:cNvSpPr/>
            <p:nvPr/>
          </p:nvSpPr>
          <p:spPr>
            <a:xfrm rot="21313034">
              <a:off x="6609486" y="1580156"/>
              <a:ext cx="940480"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30" name="Group 29"/>
            <p:cNvGrpSpPr/>
            <p:nvPr/>
          </p:nvGrpSpPr>
          <p:grpSpPr>
            <a:xfrm>
              <a:off x="6698872" y="1212262"/>
              <a:ext cx="257552" cy="631748"/>
              <a:chOff x="1874810" y="1303501"/>
              <a:chExt cx="1072929" cy="2373207"/>
            </a:xfrm>
          </p:grpSpPr>
          <p:sp>
            <p:nvSpPr>
              <p:cNvPr id="250" name="Oval 249"/>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1"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1" name="Group 30"/>
            <p:cNvGrpSpPr/>
            <p:nvPr/>
          </p:nvGrpSpPr>
          <p:grpSpPr>
            <a:xfrm flipH="1">
              <a:off x="7000600" y="1161906"/>
              <a:ext cx="285614" cy="631748"/>
              <a:chOff x="1874810" y="1303501"/>
              <a:chExt cx="1072929" cy="2373207"/>
            </a:xfrm>
          </p:grpSpPr>
          <p:sp>
            <p:nvSpPr>
              <p:cNvPr id="248" name="Oval 247"/>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9"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32" name="TextBox 31"/>
            <p:cNvSpPr txBox="1"/>
            <p:nvPr/>
          </p:nvSpPr>
          <p:spPr>
            <a:xfrm>
              <a:off x="2161326" y="1436327"/>
              <a:ext cx="1593747" cy="233456"/>
            </a:xfrm>
            <a:prstGeom prst="rect">
              <a:avLst/>
            </a:prstGeom>
            <a:noFill/>
          </p:spPr>
          <p:txBody>
            <a:bodyPr wrap="none" rtlCol="0">
              <a:spAutoFit/>
            </a:bodyPr>
            <a:lstStyle/>
            <a:p>
              <a:r>
                <a:rPr lang="en-US" sz="900" b="1" dirty="0">
                  <a:solidFill>
                    <a:srgbClr val="940626"/>
                  </a:solidFill>
                  <a:latin typeface="Arial" panose="020B0604020202020204" pitchFamily="34" charset="0"/>
                  <a:cs typeface="Arial" panose="020B0604020202020204" pitchFamily="34" charset="0"/>
                </a:rPr>
                <a:t>Entry Assessment</a:t>
              </a:r>
            </a:p>
          </p:txBody>
        </p:sp>
        <p:sp>
          <p:nvSpPr>
            <p:cNvPr id="33" name="TextBox 32"/>
            <p:cNvSpPr txBox="1"/>
            <p:nvPr/>
          </p:nvSpPr>
          <p:spPr>
            <a:xfrm rot="21161123">
              <a:off x="4548893" y="1829725"/>
              <a:ext cx="1585169" cy="233456"/>
            </a:xfrm>
            <a:prstGeom prst="rect">
              <a:avLst/>
            </a:prstGeom>
            <a:noFill/>
          </p:spPr>
          <p:txBody>
            <a:bodyPr wrap="none" rtlCol="0">
              <a:spAutoFit/>
            </a:bodyPr>
            <a:lstStyle/>
            <a:p>
              <a:r>
                <a:rPr lang="en-US" sz="900" b="1" dirty="0">
                  <a:solidFill>
                    <a:prstClr val="black"/>
                  </a:solidFill>
                  <a:latin typeface="Arial" panose="020B0604020202020204" pitchFamily="34" charset="0"/>
                  <a:cs typeface="Arial" panose="020B0604020202020204" pitchFamily="34" charset="0"/>
                </a:rPr>
                <a:t>CRP Development</a:t>
              </a:r>
            </a:p>
          </p:txBody>
        </p:sp>
        <p:sp>
          <p:nvSpPr>
            <p:cNvPr id="34" name="Right Arrow 17"/>
            <p:cNvSpPr/>
            <p:nvPr/>
          </p:nvSpPr>
          <p:spPr>
            <a:xfrm rot="9697450">
              <a:off x="4675418" y="3206255"/>
              <a:ext cx="1315540" cy="514278"/>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5" name="Oval 34"/>
            <p:cNvSpPr/>
            <p:nvPr/>
          </p:nvSpPr>
          <p:spPr>
            <a:xfrm rot="21414854">
              <a:off x="8776455" y="1584852"/>
              <a:ext cx="1265425" cy="850030"/>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6" name="Oval Callout 35"/>
            <p:cNvSpPr/>
            <p:nvPr/>
          </p:nvSpPr>
          <p:spPr>
            <a:xfrm>
              <a:off x="6584794" y="685849"/>
              <a:ext cx="691149" cy="404943"/>
            </a:xfrm>
            <a:prstGeom prst="wedgeEllipse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7" name="Oval Callout 36"/>
            <p:cNvSpPr/>
            <p:nvPr/>
          </p:nvSpPr>
          <p:spPr>
            <a:xfrm flipH="1">
              <a:off x="6577099" y="667804"/>
              <a:ext cx="691149" cy="404943"/>
            </a:xfrm>
            <a:prstGeom prst="wedgeEllipseCallo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8" name="Rectangle 37"/>
            <p:cNvSpPr/>
            <p:nvPr/>
          </p:nvSpPr>
          <p:spPr>
            <a:xfrm>
              <a:off x="6589832" y="720975"/>
              <a:ext cx="821540" cy="373530"/>
            </a:xfrm>
            <a:prstGeom prst="rect">
              <a:avLst/>
            </a:prstGeom>
          </p:spPr>
          <p:txBody>
            <a:bodyPr wrap="square">
              <a:spAutoFit/>
            </a:bodyPr>
            <a:lstStyle/>
            <a:p>
              <a:pPr algn="ctr"/>
              <a:r>
                <a:rPr lang="en-US" sz="900" b="1" dirty="0">
                  <a:solidFill>
                    <a:srgbClr val="000000"/>
                  </a:solidFill>
                  <a:latin typeface="Arial" panose="020B0604020202020204" pitchFamily="34" charset="0"/>
                  <a:cs typeface="Arial" panose="020B0604020202020204" pitchFamily="34" charset="0"/>
                </a:rPr>
                <a:t>Goal </a:t>
              </a:r>
            </a:p>
            <a:p>
              <a:pPr algn="ctr"/>
              <a:r>
                <a:rPr lang="en-US" sz="900" b="1" dirty="0">
                  <a:solidFill>
                    <a:srgbClr val="000000"/>
                  </a:solidFill>
                  <a:latin typeface="Arial" panose="020B0604020202020204" pitchFamily="34" charset="0"/>
                  <a:cs typeface="Arial" panose="020B0604020202020204" pitchFamily="34" charset="0"/>
                </a:rPr>
                <a:t>Setting</a:t>
              </a:r>
            </a:p>
          </p:txBody>
        </p:sp>
        <p:pic>
          <p:nvPicPr>
            <p:cNvPr id="39" name="Picture 38" descr="search.png"/>
            <p:cNvPicPr>
              <a:picLocks noChangeAspect="1"/>
            </p:cNvPicPr>
            <p:nvPr/>
          </p:nvPicPr>
          <p:blipFill>
            <a:blip r:embed="rId2" cstate="print">
              <a:extLst>
                <a:ext uri="{BEBA8EAE-BF5A-486C-A8C5-ECC9F3942E4B}">
                  <a14:imgProps xmlns:a14="http://schemas.microsoft.com/office/drawing/2010/main">
                    <a14:imgLayer r:embed="rId3">
                      <a14:imgEffect>
                        <a14:backgroundRemoval t="9524" b="89683" l="9524" r="93651"/>
                      </a14:imgEffect>
                    </a14:imgLayer>
                  </a14:imgProps>
                </a:ext>
                <a:ext uri="{28A0092B-C50C-407E-A947-70E740481C1C}">
                  <a14:useLocalDpi xmlns:a14="http://schemas.microsoft.com/office/drawing/2010/main"/>
                </a:ext>
              </a:extLst>
            </a:blip>
            <a:stretch>
              <a:fillRect/>
            </a:stretch>
          </p:blipFill>
          <p:spPr>
            <a:xfrm>
              <a:off x="6589831" y="742360"/>
              <a:ext cx="260004" cy="260003"/>
            </a:xfrm>
            <a:prstGeom prst="rect">
              <a:avLst/>
            </a:prstGeom>
          </p:spPr>
        </p:pic>
        <p:pic>
          <p:nvPicPr>
            <p:cNvPr id="40" name="Picture 39" descr="images.jp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375" b="100000" l="2667" r="89778">
                          <a14:foregroundMark x1="40000" y1="54018" x2="40000" y2="54018"/>
                          <a14:foregroundMark x1="31111" y1="32589" x2="31111" y2="32589"/>
                        </a14:backgroundRemoval>
                      </a14:imgEffect>
                    </a14:imgLayer>
                  </a14:imgProps>
                </a:ext>
                <a:ext uri="{28A0092B-C50C-407E-A947-70E740481C1C}">
                  <a14:useLocalDpi xmlns:a14="http://schemas.microsoft.com/office/drawing/2010/main"/>
                </a:ext>
              </a:extLst>
            </a:blip>
            <a:srcRect b="15401"/>
            <a:stretch/>
          </p:blipFill>
          <p:spPr>
            <a:xfrm>
              <a:off x="8924918" y="686300"/>
              <a:ext cx="1554170" cy="1308982"/>
            </a:xfrm>
            <a:prstGeom prst="rect">
              <a:avLst/>
            </a:prstGeom>
          </p:spPr>
        </p:pic>
        <p:sp>
          <p:nvSpPr>
            <p:cNvPr id="41" name="TextBox 40"/>
            <p:cNvSpPr txBox="1"/>
            <p:nvPr/>
          </p:nvSpPr>
          <p:spPr>
            <a:xfrm>
              <a:off x="8708218" y="1555687"/>
              <a:ext cx="1250636" cy="233456"/>
            </a:xfrm>
            <a:prstGeom prst="rect">
              <a:avLst/>
            </a:prstGeom>
            <a:noFill/>
          </p:spPr>
          <p:txBody>
            <a:bodyPr wrap="none" rtlCol="0">
              <a:spAutoFit/>
            </a:bodyPr>
            <a:lstStyle/>
            <a:p>
              <a:r>
                <a:rPr lang="en-US" sz="900" b="1" dirty="0">
                  <a:solidFill>
                    <a:prstClr val="black"/>
                  </a:solidFill>
                  <a:latin typeface="Arial" panose="020B0604020202020204" pitchFamily="34" charset="0"/>
                  <a:cs typeface="Arial" panose="020B0604020202020204" pitchFamily="34" charset="0"/>
                </a:rPr>
                <a:t>Goals Review</a:t>
              </a:r>
            </a:p>
          </p:txBody>
        </p:sp>
        <p:sp>
          <p:nvSpPr>
            <p:cNvPr id="42" name="Pentagon 41"/>
            <p:cNvSpPr/>
            <p:nvPr/>
          </p:nvSpPr>
          <p:spPr>
            <a:xfrm rot="20416978">
              <a:off x="9652221" y="1619951"/>
              <a:ext cx="720408" cy="202615"/>
            </a:xfrm>
            <a:prstGeom prst="homePlate">
              <a:avLst/>
            </a:prstGeom>
            <a:solidFill>
              <a:srgbClr val="0E6049"/>
            </a:solidFill>
            <a:ln>
              <a:noFill/>
            </a:ln>
            <a:scene3d>
              <a:camera prst="isometricLeftDown"/>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3" name="TextBox 42"/>
            <p:cNvSpPr txBox="1"/>
            <p:nvPr/>
          </p:nvSpPr>
          <p:spPr>
            <a:xfrm rot="616657">
              <a:off x="9627511" y="1634588"/>
              <a:ext cx="668098" cy="163420"/>
            </a:xfrm>
            <a:prstGeom prst="rect">
              <a:avLst/>
            </a:prstGeom>
            <a:noFill/>
          </p:spPr>
          <p:txBody>
            <a:bodyPr wrap="square" rtlCol="0">
              <a:spAutoFit/>
            </a:bodyPr>
            <a:lstStyle/>
            <a:p>
              <a:r>
                <a:rPr lang="en-US" sz="450" dirty="0">
                  <a:solidFill>
                    <a:prstClr val="white"/>
                  </a:solidFill>
                  <a:latin typeface="Arial" panose="020B0604020202020204" pitchFamily="34" charset="0"/>
                  <a:cs typeface="Arial" panose="020B0604020202020204" pitchFamily="34" charset="0"/>
                </a:rPr>
                <a:t>Education</a:t>
              </a:r>
            </a:p>
          </p:txBody>
        </p:sp>
        <p:sp>
          <p:nvSpPr>
            <p:cNvPr id="44" name="Pentagon 43"/>
            <p:cNvSpPr/>
            <p:nvPr/>
          </p:nvSpPr>
          <p:spPr>
            <a:xfrm rot="5400000">
              <a:off x="8017841" y="1506730"/>
              <a:ext cx="354980" cy="238640"/>
            </a:xfrm>
            <a:prstGeom prst="homePlate">
              <a:avLst/>
            </a:prstGeom>
            <a:solidFill>
              <a:srgbClr val="940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5" name="TextBox 44"/>
            <p:cNvSpPr txBox="1"/>
            <p:nvPr/>
          </p:nvSpPr>
          <p:spPr>
            <a:xfrm>
              <a:off x="7466380" y="1217417"/>
              <a:ext cx="1885390" cy="233456"/>
            </a:xfrm>
            <a:prstGeom prst="rect">
              <a:avLst/>
            </a:prstGeom>
            <a:noFill/>
          </p:spPr>
          <p:txBody>
            <a:bodyPr wrap="none" rtlCol="0">
              <a:spAutoFit/>
            </a:bodyPr>
            <a:lstStyle/>
            <a:p>
              <a:r>
                <a:rPr lang="en-US" sz="900" b="1" dirty="0">
                  <a:solidFill>
                    <a:srgbClr val="940626"/>
                  </a:solidFill>
                  <a:latin typeface="Arial" panose="020B0604020202020204" pitchFamily="34" charset="0"/>
                  <a:cs typeface="Arial" panose="020B0604020202020204" pitchFamily="34" charset="0"/>
                </a:rPr>
                <a:t>Mid Term Assessment</a:t>
              </a:r>
            </a:p>
          </p:txBody>
        </p:sp>
        <p:sp>
          <p:nvSpPr>
            <p:cNvPr id="46" name="Pentagon 45"/>
            <p:cNvSpPr/>
            <p:nvPr/>
          </p:nvSpPr>
          <p:spPr>
            <a:xfrm rot="5400000">
              <a:off x="2769177" y="1757401"/>
              <a:ext cx="354980" cy="238640"/>
            </a:xfrm>
            <a:prstGeom prst="homePlate">
              <a:avLst/>
            </a:prstGeom>
            <a:solidFill>
              <a:srgbClr val="940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7" name="Right Arrow 46"/>
            <p:cNvSpPr/>
            <p:nvPr/>
          </p:nvSpPr>
          <p:spPr>
            <a:xfrm rot="599447">
              <a:off x="10153200" y="1741708"/>
              <a:ext cx="103038" cy="49366"/>
            </a:xfrm>
            <a:prstGeom prst="rightArrow">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8" name="Oval 47"/>
            <p:cNvSpPr/>
            <p:nvPr/>
          </p:nvSpPr>
          <p:spPr>
            <a:xfrm rot="20992957">
              <a:off x="5778913" y="3039784"/>
              <a:ext cx="2502226"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49" name="Group 48"/>
            <p:cNvGrpSpPr/>
            <p:nvPr/>
          </p:nvGrpSpPr>
          <p:grpSpPr>
            <a:xfrm>
              <a:off x="6662403" y="2653816"/>
              <a:ext cx="257552" cy="631748"/>
              <a:chOff x="1874810" y="1303501"/>
              <a:chExt cx="1072929" cy="2373207"/>
            </a:xfrm>
          </p:grpSpPr>
          <p:sp>
            <p:nvSpPr>
              <p:cNvPr id="246" name="Oval 245"/>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7"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50" name="Group 49"/>
            <p:cNvGrpSpPr/>
            <p:nvPr/>
          </p:nvGrpSpPr>
          <p:grpSpPr>
            <a:xfrm flipH="1">
              <a:off x="6946628" y="2629860"/>
              <a:ext cx="285614" cy="631748"/>
              <a:chOff x="1874810" y="1303501"/>
              <a:chExt cx="1072929" cy="2373207"/>
            </a:xfrm>
          </p:grpSpPr>
          <p:sp>
            <p:nvSpPr>
              <p:cNvPr id="244" name="Oval 243"/>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5"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51" name="Rectangle 50"/>
            <p:cNvSpPr/>
            <p:nvPr/>
          </p:nvSpPr>
          <p:spPr>
            <a:xfrm>
              <a:off x="7368705" y="2462196"/>
              <a:ext cx="1081375" cy="733144"/>
            </a:xfrm>
            <a:prstGeom prst="rect">
              <a:avLst/>
            </a:prstGeom>
            <a:solidFill>
              <a:srgbClr val="0080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52" name="Picture 51" descr="imgres.png"/>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backgroundRemoval t="4889" b="96889" l="4889" r="94667">
                          <a14:foregroundMark x1="70222" y1="38667" x2="70222" y2="38667"/>
                          <a14:foregroundMark x1="26667" y1="65333" x2="26667" y2="65333"/>
                          <a14:foregroundMark x1="68000" y1="78667" x2="68000" y2="78667"/>
                        </a14:backgroundRemoval>
                      </a14:imgEffect>
                    </a14:imgLayer>
                  </a14:imgProps>
                </a:ext>
                <a:ext uri="{28A0092B-C50C-407E-A947-70E740481C1C}">
                  <a14:useLocalDpi xmlns:a14="http://schemas.microsoft.com/office/drawing/2010/main"/>
                </a:ext>
              </a:extLst>
            </a:blip>
            <a:stretch>
              <a:fillRect/>
            </a:stretch>
          </p:blipFill>
          <p:spPr>
            <a:xfrm>
              <a:off x="8029846" y="2830589"/>
              <a:ext cx="357038" cy="357038"/>
            </a:xfrm>
            <a:prstGeom prst="rect">
              <a:avLst/>
            </a:prstGeom>
          </p:spPr>
        </p:pic>
        <p:sp>
          <p:nvSpPr>
            <p:cNvPr id="53" name="Rectangle 52"/>
            <p:cNvSpPr/>
            <p:nvPr/>
          </p:nvSpPr>
          <p:spPr>
            <a:xfrm>
              <a:off x="7466380" y="2548479"/>
              <a:ext cx="171619" cy="70778"/>
            </a:xfrm>
            <a:prstGeom prst="rect">
              <a:avLst/>
            </a:prstGeom>
            <a:noFill/>
            <a:ln w="952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4" name="Rectangle 53"/>
            <p:cNvSpPr/>
            <p:nvPr/>
          </p:nvSpPr>
          <p:spPr>
            <a:xfrm>
              <a:off x="7716747" y="2731999"/>
              <a:ext cx="171619" cy="70778"/>
            </a:xfrm>
            <a:prstGeom prst="rect">
              <a:avLst/>
            </a:prstGeom>
            <a:noFill/>
            <a:ln w="952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5" name="Rectangle 54"/>
            <p:cNvSpPr/>
            <p:nvPr/>
          </p:nvSpPr>
          <p:spPr>
            <a:xfrm>
              <a:off x="7462848" y="3079216"/>
              <a:ext cx="171619" cy="70778"/>
            </a:xfrm>
            <a:prstGeom prst="rect">
              <a:avLst/>
            </a:prstGeom>
            <a:noFill/>
            <a:ln w="952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6" name="Diamond 55"/>
            <p:cNvSpPr/>
            <p:nvPr/>
          </p:nvSpPr>
          <p:spPr>
            <a:xfrm>
              <a:off x="7462848" y="2714486"/>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7" name="Diamond 56"/>
            <p:cNvSpPr/>
            <p:nvPr/>
          </p:nvSpPr>
          <p:spPr>
            <a:xfrm>
              <a:off x="7467816" y="2891849"/>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8" name="Diamond 57"/>
            <p:cNvSpPr/>
            <p:nvPr/>
          </p:nvSpPr>
          <p:spPr>
            <a:xfrm>
              <a:off x="7713215" y="2523490"/>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9" name="Diamond 58"/>
            <p:cNvSpPr/>
            <p:nvPr/>
          </p:nvSpPr>
          <p:spPr>
            <a:xfrm>
              <a:off x="7713215" y="2888860"/>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0" name="Diamond 59"/>
            <p:cNvSpPr/>
            <p:nvPr/>
          </p:nvSpPr>
          <p:spPr>
            <a:xfrm>
              <a:off x="8217989" y="2524801"/>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1" name="Oval 60"/>
            <p:cNvSpPr/>
            <p:nvPr/>
          </p:nvSpPr>
          <p:spPr>
            <a:xfrm flipH="1">
              <a:off x="7522769" y="2650791"/>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2" name="Oval 61"/>
            <p:cNvSpPr/>
            <p:nvPr/>
          </p:nvSpPr>
          <p:spPr>
            <a:xfrm flipH="1">
              <a:off x="7776520" y="2648597"/>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3" name="Oval 62"/>
            <p:cNvSpPr/>
            <p:nvPr/>
          </p:nvSpPr>
          <p:spPr>
            <a:xfrm flipH="1">
              <a:off x="7776524" y="2815349"/>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4" name="Oval 63"/>
            <p:cNvSpPr/>
            <p:nvPr/>
          </p:nvSpPr>
          <p:spPr>
            <a:xfrm flipH="1">
              <a:off x="7522769" y="2834989"/>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5" name="Oval 64"/>
            <p:cNvSpPr/>
            <p:nvPr/>
          </p:nvSpPr>
          <p:spPr>
            <a:xfrm flipH="1">
              <a:off x="7522769" y="3009109"/>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cxnSp>
          <p:nvCxnSpPr>
            <p:cNvPr id="66" name="Straight Connector 65"/>
            <p:cNvCxnSpPr>
              <a:stCxn id="58" idx="3"/>
              <a:endCxn id="60" idx="1"/>
            </p:cNvCxnSpPr>
            <p:nvPr/>
          </p:nvCxnSpPr>
          <p:spPr>
            <a:xfrm>
              <a:off x="7884834" y="2580365"/>
              <a:ext cx="333155" cy="1311"/>
            </a:xfrm>
            <a:prstGeom prst="line">
              <a:avLst/>
            </a:prstGeom>
            <a:ln w="952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67" name="Diamond 66"/>
            <p:cNvSpPr/>
            <p:nvPr/>
          </p:nvSpPr>
          <p:spPr>
            <a:xfrm>
              <a:off x="7990201" y="2706467"/>
              <a:ext cx="171619" cy="113747"/>
            </a:xfrm>
            <a:prstGeom prst="diamond">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cxnSp>
          <p:nvCxnSpPr>
            <p:cNvPr id="68" name="Straight Connector 67"/>
            <p:cNvCxnSpPr>
              <a:stCxn id="60" idx="2"/>
            </p:cNvCxnSpPr>
            <p:nvPr/>
          </p:nvCxnSpPr>
          <p:spPr>
            <a:xfrm>
              <a:off x="8303799" y="2638548"/>
              <a:ext cx="0" cy="189685"/>
            </a:xfrm>
            <a:prstGeom prst="line">
              <a:avLst/>
            </a:prstGeom>
            <a:ln w="952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54" idx="3"/>
              <a:endCxn id="67" idx="1"/>
            </p:cNvCxnSpPr>
            <p:nvPr/>
          </p:nvCxnSpPr>
          <p:spPr>
            <a:xfrm flipV="1">
              <a:off x="7888366" y="2763342"/>
              <a:ext cx="101835" cy="4047"/>
            </a:xfrm>
            <a:prstGeom prst="line">
              <a:avLst/>
            </a:prstGeom>
            <a:ln w="952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3"/>
            </p:cNvCxnSpPr>
            <p:nvPr/>
          </p:nvCxnSpPr>
          <p:spPr>
            <a:xfrm>
              <a:off x="8161820" y="2763342"/>
              <a:ext cx="141979" cy="0"/>
            </a:xfrm>
            <a:prstGeom prst="line">
              <a:avLst/>
            </a:prstGeom>
            <a:ln w="952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flipH="1">
              <a:off x="7657625" y="2556992"/>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2" name="Oval 71"/>
            <p:cNvSpPr/>
            <p:nvPr/>
          </p:nvSpPr>
          <p:spPr>
            <a:xfrm flipH="1">
              <a:off x="7658876" y="2742868"/>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3" name="Oval 72"/>
            <p:cNvSpPr/>
            <p:nvPr/>
          </p:nvSpPr>
          <p:spPr>
            <a:xfrm flipH="1">
              <a:off x="7658876" y="2921051"/>
              <a:ext cx="49366" cy="49366"/>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74" name="Picture 73" descr="images-3.jpg"/>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100000" l="9955" r="100000">
                          <a14:foregroundMark x1="39367" y1="41958" x2="39367" y2="41958"/>
                        </a14:backgroundRemoval>
                      </a14:imgEffect>
                    </a14:imgLayer>
                  </a14:imgProps>
                </a:ext>
                <a:ext uri="{28A0092B-C50C-407E-A947-70E740481C1C}">
                  <a14:useLocalDpi xmlns:a14="http://schemas.microsoft.com/office/drawing/2010/main"/>
                </a:ext>
              </a:extLst>
            </a:blip>
            <a:srcRect l="-1591"/>
            <a:stretch/>
          </p:blipFill>
          <p:spPr>
            <a:xfrm rot="924750">
              <a:off x="6941364" y="2519869"/>
              <a:ext cx="305507" cy="193252"/>
            </a:xfrm>
            <a:prstGeom prst="rect">
              <a:avLst/>
            </a:prstGeom>
          </p:spPr>
        </p:pic>
        <p:sp>
          <p:nvSpPr>
            <p:cNvPr id="75" name="Isosceles Triangle 74"/>
            <p:cNvSpPr/>
            <p:nvPr/>
          </p:nvSpPr>
          <p:spPr>
            <a:xfrm rot="2422241">
              <a:off x="7290910" y="2791431"/>
              <a:ext cx="49366" cy="237672"/>
            </a:xfrm>
            <a:prstGeom prst="triangle">
              <a:avLst/>
            </a:prstGeom>
            <a:solidFill>
              <a:srgbClr val="3009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6" name="Oval 75"/>
            <p:cNvSpPr/>
            <p:nvPr/>
          </p:nvSpPr>
          <p:spPr>
            <a:xfrm rot="1959892">
              <a:off x="7249877" y="2946039"/>
              <a:ext cx="97560" cy="49366"/>
            </a:xfrm>
            <a:prstGeom prst="ellipse">
              <a:avLst/>
            </a:prstGeom>
            <a:solidFill>
              <a:srgbClr val="C1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77" name="Picture 76" descr="imgres.png"/>
            <p:cNvPicPr>
              <a:picLocks noChangeAspect="1"/>
            </p:cNvPicPr>
            <p:nvPr/>
          </p:nvPicPr>
          <p:blipFill rotWithShape="1">
            <a:blip r:embed="rId10" cstate="print">
              <a:duotone>
                <a:schemeClr val="accent5">
                  <a:shade val="45000"/>
                  <a:satMod val="135000"/>
                </a:schemeClr>
                <a:prstClr val="white"/>
              </a:duotone>
              <a:extLst>
                <a:ext uri="{BEBA8EAE-BF5A-486C-A8C5-ECC9F3942E4B}">
                  <a14:imgProps xmlns:a14="http://schemas.microsoft.com/office/drawing/2010/main">
                    <a14:imgLayer r:embed="rId11">
                      <a14:imgEffect>
                        <a14:backgroundRemoval t="10280" b="100000" l="8271" r="100000"/>
                      </a14:imgEffect>
                    </a14:imgLayer>
                  </a14:imgProps>
                </a:ext>
                <a:ext uri="{28A0092B-C50C-407E-A947-70E740481C1C}">
                  <a14:useLocalDpi xmlns:a14="http://schemas.microsoft.com/office/drawing/2010/main"/>
                </a:ext>
              </a:extLst>
            </a:blip>
            <a:srcRect/>
            <a:stretch/>
          </p:blipFill>
          <p:spPr>
            <a:xfrm rot="20134743">
              <a:off x="6831714" y="3187779"/>
              <a:ext cx="221204" cy="177553"/>
            </a:xfrm>
            <a:prstGeom prst="rect">
              <a:avLst/>
            </a:prstGeom>
          </p:spPr>
        </p:pic>
        <p:pic>
          <p:nvPicPr>
            <p:cNvPr id="78" name="Picture 77" descr="imgres.png"/>
            <p:cNvPicPr>
              <a:picLocks noChangeAspect="1"/>
            </p:cNvPicPr>
            <p:nvPr/>
          </p:nvPicPr>
          <p:blipFill rotWithShape="1">
            <a:blip r:embed="rId10" cstate="print">
              <a:duotone>
                <a:schemeClr val="accent4">
                  <a:shade val="45000"/>
                  <a:satMod val="135000"/>
                </a:schemeClr>
                <a:prstClr val="white"/>
              </a:duotone>
              <a:extLst>
                <a:ext uri="{BEBA8EAE-BF5A-486C-A8C5-ECC9F3942E4B}">
                  <a14:imgProps xmlns:a14="http://schemas.microsoft.com/office/drawing/2010/main">
                    <a14:imgLayer r:embed="rId12">
                      <a14:imgEffect>
                        <a14:backgroundRemoval t="10280" b="100000" l="8271" r="100000"/>
                      </a14:imgEffect>
                    </a14:imgLayer>
                  </a14:imgProps>
                </a:ext>
                <a:ext uri="{28A0092B-C50C-407E-A947-70E740481C1C}">
                  <a14:useLocalDpi xmlns:a14="http://schemas.microsoft.com/office/drawing/2010/main"/>
                </a:ext>
              </a:extLst>
            </a:blip>
            <a:srcRect/>
            <a:stretch/>
          </p:blipFill>
          <p:spPr>
            <a:xfrm rot="20134743">
              <a:off x="6495081" y="3199401"/>
              <a:ext cx="221204" cy="177553"/>
            </a:xfrm>
            <a:prstGeom prst="rect">
              <a:avLst/>
            </a:prstGeom>
          </p:spPr>
        </p:pic>
        <p:sp>
          <p:nvSpPr>
            <p:cNvPr id="79" name="TextBox 78"/>
            <p:cNvSpPr txBox="1"/>
            <p:nvPr/>
          </p:nvSpPr>
          <p:spPr>
            <a:xfrm>
              <a:off x="5157698" y="852231"/>
              <a:ext cx="1585395" cy="1027207"/>
            </a:xfrm>
            <a:prstGeom prst="rect">
              <a:avLst/>
            </a:prstGeom>
            <a:noFill/>
          </p:spPr>
          <p:txBody>
            <a:bodyPr wrap="square" rtlCol="0">
              <a:spAutoFit/>
            </a:bodyPr>
            <a:lstStyle/>
            <a:p>
              <a:r>
                <a:rPr lang="en-US" sz="1000" b="1" dirty="0">
                  <a:solidFill>
                    <a:srgbClr val="1A1F3F"/>
                  </a:solidFill>
                  <a:latin typeface="Arial" panose="020B0604020202020204" pitchFamily="34" charset="0"/>
                  <a:cs typeface="Arial" panose="020B0604020202020204" pitchFamily="34" charset="0"/>
                </a:rPr>
                <a:t>We’ll discuss the  RSM’s goals and tailor our recovery plan to each specific need.</a:t>
              </a:r>
            </a:p>
          </p:txBody>
        </p:sp>
        <p:sp>
          <p:nvSpPr>
            <p:cNvPr id="80" name="TextBox 79"/>
            <p:cNvSpPr txBox="1"/>
            <p:nvPr/>
          </p:nvSpPr>
          <p:spPr>
            <a:xfrm>
              <a:off x="10357251" y="988510"/>
              <a:ext cx="1804402" cy="1027207"/>
            </a:xfrm>
            <a:prstGeom prst="rect">
              <a:avLst/>
            </a:prstGeom>
            <a:noFill/>
          </p:spPr>
          <p:txBody>
            <a:bodyPr wrap="square" rtlCol="0">
              <a:spAutoFit/>
            </a:bodyPr>
            <a:lstStyle/>
            <a:p>
              <a:r>
                <a:rPr lang="en-US" sz="1000" b="1" dirty="0">
                  <a:solidFill>
                    <a:srgbClr val="1A1F3F"/>
                  </a:solidFill>
                  <a:latin typeface="Arial" panose="020B0604020202020204" pitchFamily="34" charset="0"/>
                  <a:cs typeface="Arial" panose="020B0604020202020204" pitchFamily="34" charset="0"/>
                </a:rPr>
                <a:t>After a RSM sets goals, we focus on education, career, and rehabilitation paths to reach those goals.</a:t>
              </a:r>
            </a:p>
          </p:txBody>
        </p:sp>
        <p:sp>
          <p:nvSpPr>
            <p:cNvPr id="81" name="Oval 80"/>
            <p:cNvSpPr/>
            <p:nvPr/>
          </p:nvSpPr>
          <p:spPr>
            <a:xfrm rot="20992957">
              <a:off x="1986239" y="3288939"/>
              <a:ext cx="2802134"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2" name="TextBox 81"/>
            <p:cNvSpPr txBox="1"/>
            <p:nvPr/>
          </p:nvSpPr>
          <p:spPr>
            <a:xfrm>
              <a:off x="8937233" y="3771516"/>
              <a:ext cx="2643282" cy="871569"/>
            </a:xfrm>
            <a:prstGeom prst="rect">
              <a:avLst/>
            </a:prstGeom>
            <a:noFill/>
          </p:spPr>
          <p:txBody>
            <a:bodyPr wrap="square" rtlCol="0">
              <a:spAutoFit/>
            </a:bodyPr>
            <a:lstStyle/>
            <a:p>
              <a:pPr algn="just"/>
              <a:r>
                <a:rPr lang="en-US" sz="1000" b="1" i="1" u="sng" dirty="0">
                  <a:solidFill>
                    <a:prstClr val="black"/>
                  </a:solidFill>
                  <a:latin typeface="Arial" panose="020B0604020202020204" pitchFamily="34" charset="0"/>
                  <a:cs typeface="Arial" panose="020B0604020202020204" pitchFamily="34" charset="0"/>
                </a:rPr>
                <a:t>Reintegration</a:t>
              </a:r>
              <a:r>
                <a:rPr lang="en-US" sz="1000" b="1" dirty="0">
                  <a:solidFill>
                    <a:prstClr val="black"/>
                  </a:solidFill>
                  <a:latin typeface="Arial" panose="020B0604020202020204" pitchFamily="34" charset="0"/>
                  <a:cs typeface="Arial" panose="020B0604020202020204" pitchFamily="34" charset="0"/>
                </a:rPr>
                <a:t> For those who will return to the fleet, the WWR continues its outreach efforts to support a full and successful recovery. </a:t>
              </a:r>
            </a:p>
          </p:txBody>
        </p:sp>
        <p:sp>
          <p:nvSpPr>
            <p:cNvPr id="83" name="TextBox 82"/>
            <p:cNvSpPr txBox="1"/>
            <p:nvPr/>
          </p:nvSpPr>
          <p:spPr>
            <a:xfrm>
              <a:off x="133347" y="931881"/>
              <a:ext cx="3984684" cy="560295"/>
            </a:xfrm>
            <a:prstGeom prst="rect">
              <a:avLst/>
            </a:prstGeom>
            <a:noFill/>
          </p:spPr>
          <p:txBody>
            <a:bodyPr wrap="square" rtlCol="0">
              <a:spAutoFit/>
            </a:bodyPr>
            <a:lstStyle/>
            <a:p>
              <a:pPr algn="ctr"/>
              <a:r>
                <a:rPr lang="en-US" sz="1000" b="1" i="1" u="sng" dirty="0">
                  <a:solidFill>
                    <a:srgbClr val="1A1F3F"/>
                  </a:solidFill>
                  <a:latin typeface="Arial" panose="020B0604020202020204" pitchFamily="34" charset="0"/>
                  <a:cs typeface="Arial" panose="020B0604020202020204" pitchFamily="34" charset="0"/>
                </a:rPr>
                <a:t>Recovery</a:t>
              </a:r>
              <a:r>
                <a:rPr lang="en-US" sz="1000" b="1" dirty="0">
                  <a:solidFill>
                    <a:srgbClr val="1A1F3F"/>
                  </a:solidFill>
                  <a:latin typeface="Arial" panose="020B0604020202020204" pitchFamily="34" charset="0"/>
                  <a:cs typeface="Arial" panose="020B0604020202020204" pitchFamily="34" charset="0"/>
                </a:rPr>
                <a:t> focuses on varying needs a RSM  will have, a care team is assembled of medical and not medical staff.</a:t>
              </a:r>
            </a:p>
          </p:txBody>
        </p:sp>
        <p:sp>
          <p:nvSpPr>
            <p:cNvPr id="84" name="Right Arrow 17"/>
            <p:cNvSpPr/>
            <p:nvPr/>
          </p:nvSpPr>
          <p:spPr>
            <a:xfrm rot="21058167">
              <a:off x="7406340" y="1663557"/>
              <a:ext cx="1560813" cy="514278"/>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5" name="Oval 84"/>
            <p:cNvSpPr/>
            <p:nvPr/>
          </p:nvSpPr>
          <p:spPr>
            <a:xfrm rot="21199361">
              <a:off x="7779897" y="5375760"/>
              <a:ext cx="3315997" cy="869696"/>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6" name="Pentagon 85"/>
            <p:cNvSpPr/>
            <p:nvPr/>
          </p:nvSpPr>
          <p:spPr>
            <a:xfrm rot="5400000">
              <a:off x="4989552" y="3137386"/>
              <a:ext cx="354980" cy="238640"/>
            </a:xfrm>
            <a:prstGeom prst="homePlate">
              <a:avLst/>
            </a:prstGeom>
            <a:solidFill>
              <a:srgbClr val="940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7" name="TextBox 86"/>
            <p:cNvSpPr txBox="1"/>
            <p:nvPr/>
          </p:nvSpPr>
          <p:spPr>
            <a:xfrm>
              <a:off x="4644242" y="2839099"/>
              <a:ext cx="1405036" cy="233456"/>
            </a:xfrm>
            <a:prstGeom prst="rect">
              <a:avLst/>
            </a:prstGeom>
            <a:noFill/>
          </p:spPr>
          <p:txBody>
            <a:bodyPr wrap="none" rtlCol="0">
              <a:spAutoFit/>
            </a:bodyPr>
            <a:lstStyle/>
            <a:p>
              <a:r>
                <a:rPr lang="en-US" sz="900" b="1" dirty="0">
                  <a:solidFill>
                    <a:srgbClr val="940626"/>
                  </a:solidFill>
                  <a:latin typeface="Arial" panose="020B0604020202020204" pitchFamily="34" charset="0"/>
                  <a:cs typeface="Arial" panose="020B0604020202020204" pitchFamily="34" charset="0"/>
                </a:rPr>
                <a:t>Referral to MEB</a:t>
              </a:r>
            </a:p>
          </p:txBody>
        </p:sp>
        <p:sp>
          <p:nvSpPr>
            <p:cNvPr id="88" name="Right Arrow 17"/>
            <p:cNvSpPr/>
            <p:nvPr/>
          </p:nvSpPr>
          <p:spPr>
            <a:xfrm rot="827282">
              <a:off x="5698073" y="3197685"/>
              <a:ext cx="964557" cy="803953"/>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9" name="Oval 88"/>
            <p:cNvSpPr/>
            <p:nvPr/>
          </p:nvSpPr>
          <p:spPr>
            <a:xfrm rot="21066891">
              <a:off x="3574049" y="5501532"/>
              <a:ext cx="2802134"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90" name="Right Arrow 17"/>
            <p:cNvSpPr/>
            <p:nvPr/>
          </p:nvSpPr>
          <p:spPr>
            <a:xfrm rot="771715">
              <a:off x="1689767" y="5038201"/>
              <a:ext cx="2171678" cy="801351"/>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91" name="Oval 90"/>
            <p:cNvSpPr/>
            <p:nvPr/>
          </p:nvSpPr>
          <p:spPr>
            <a:xfrm rot="20992957">
              <a:off x="915348" y="4428770"/>
              <a:ext cx="2802134"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92" name="Right Arrow 17"/>
            <p:cNvSpPr/>
            <p:nvPr/>
          </p:nvSpPr>
          <p:spPr>
            <a:xfrm rot="20905848">
              <a:off x="6141252" y="5523561"/>
              <a:ext cx="1771966" cy="476810"/>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93" name="TextBox 92"/>
            <p:cNvSpPr txBox="1"/>
            <p:nvPr/>
          </p:nvSpPr>
          <p:spPr>
            <a:xfrm>
              <a:off x="4124747" y="5949505"/>
              <a:ext cx="2091255" cy="233456"/>
            </a:xfrm>
            <a:prstGeom prst="rect">
              <a:avLst/>
            </a:prstGeom>
            <a:noFill/>
          </p:spPr>
          <p:txBody>
            <a:bodyPr wrap="none" rtlCol="0">
              <a:spAutoFit/>
            </a:bodyPr>
            <a:lstStyle/>
            <a:p>
              <a:r>
                <a:rPr lang="en-US" sz="900" b="1" dirty="0">
                  <a:solidFill>
                    <a:prstClr val="black"/>
                  </a:solidFill>
                  <a:latin typeface="Arial" panose="020B0604020202020204" pitchFamily="34" charset="0"/>
                  <a:cs typeface="Arial" panose="020B0604020202020204" pitchFamily="34" charset="0"/>
                </a:rPr>
                <a:t>Transition to Civilian Life</a:t>
              </a:r>
            </a:p>
          </p:txBody>
        </p:sp>
        <p:sp>
          <p:nvSpPr>
            <p:cNvPr id="94" name="TextBox 93"/>
            <p:cNvSpPr txBox="1"/>
            <p:nvPr/>
          </p:nvSpPr>
          <p:spPr>
            <a:xfrm>
              <a:off x="-78090" y="3589078"/>
              <a:ext cx="1156281" cy="373530"/>
            </a:xfrm>
            <a:prstGeom prst="rect">
              <a:avLst/>
            </a:prstGeom>
            <a:noFill/>
          </p:spPr>
          <p:txBody>
            <a:bodyPr wrap="none" rtlCol="0">
              <a:spAutoFit/>
            </a:bodyPr>
            <a:lstStyle/>
            <a:p>
              <a:pPr algn="ctr"/>
              <a:r>
                <a:rPr lang="en-US" sz="900" b="1" dirty="0">
                  <a:solidFill>
                    <a:srgbClr val="940626"/>
                  </a:solidFill>
                  <a:latin typeface="Arial" panose="020B0604020202020204" pitchFamily="34" charset="0"/>
                  <a:cs typeface="Arial" panose="020B0604020202020204" pitchFamily="34" charset="0"/>
                </a:rPr>
                <a:t>Final </a:t>
              </a:r>
            </a:p>
            <a:p>
              <a:pPr algn="ctr"/>
              <a:r>
                <a:rPr lang="en-US" sz="900" b="1" dirty="0">
                  <a:solidFill>
                    <a:srgbClr val="940626"/>
                  </a:solidFill>
                  <a:latin typeface="Arial" panose="020B0604020202020204" pitchFamily="34" charset="0"/>
                  <a:cs typeface="Arial" panose="020B0604020202020204" pitchFamily="34" charset="0"/>
                </a:rPr>
                <a:t>Assessment</a:t>
              </a:r>
            </a:p>
          </p:txBody>
        </p:sp>
        <p:grpSp>
          <p:nvGrpSpPr>
            <p:cNvPr id="95" name="Group 94"/>
            <p:cNvGrpSpPr/>
            <p:nvPr/>
          </p:nvGrpSpPr>
          <p:grpSpPr>
            <a:xfrm>
              <a:off x="1821468" y="4176728"/>
              <a:ext cx="257552" cy="631748"/>
              <a:chOff x="1874810" y="1303501"/>
              <a:chExt cx="1072929" cy="2373207"/>
            </a:xfrm>
          </p:grpSpPr>
          <p:sp>
            <p:nvSpPr>
              <p:cNvPr id="242" name="Oval 241"/>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3"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96" name="Oval Callout 95"/>
            <p:cNvSpPr/>
            <p:nvPr/>
          </p:nvSpPr>
          <p:spPr>
            <a:xfrm>
              <a:off x="1644031" y="3751720"/>
              <a:ext cx="1163286" cy="404943"/>
            </a:xfrm>
            <a:prstGeom prst="wedgeEllipse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Arial" panose="020B0604020202020204" pitchFamily="34" charset="0"/>
                  <a:ea typeface="Zapf Dingbats"/>
                  <a:cs typeface="Arial" panose="020B0604020202020204" pitchFamily="34" charset="0"/>
                </a:rPr>
                <a:t>✔</a:t>
              </a:r>
              <a:endParaRPr lang="en-US" dirty="0">
                <a:solidFill>
                  <a:prstClr val="white"/>
                </a:solidFill>
                <a:latin typeface="Arial" panose="020B0604020202020204" pitchFamily="34" charset="0"/>
                <a:cs typeface="Arial" panose="020B0604020202020204" pitchFamily="34" charset="0"/>
              </a:endParaRPr>
            </a:p>
          </p:txBody>
        </p:sp>
        <p:pic>
          <p:nvPicPr>
            <p:cNvPr id="97" name="Picture 96" descr="search.png"/>
            <p:cNvPicPr>
              <a:picLocks noChangeAspect="1"/>
            </p:cNvPicPr>
            <p:nvPr/>
          </p:nvPicPr>
          <p:blipFill>
            <a:blip r:embed="rId2" cstate="print">
              <a:extLst>
                <a:ext uri="{BEBA8EAE-BF5A-486C-A8C5-ECC9F3942E4B}">
                  <a14:imgProps xmlns:a14="http://schemas.microsoft.com/office/drawing/2010/main">
                    <a14:imgLayer r:embed="rId13">
                      <a14:imgEffect>
                        <a14:backgroundRemoval t="9524" b="89683" l="9524" r="93651"/>
                      </a14:imgEffect>
                    </a14:imgLayer>
                  </a14:imgProps>
                </a:ext>
                <a:ext uri="{28A0092B-C50C-407E-A947-70E740481C1C}">
                  <a14:useLocalDpi xmlns:a14="http://schemas.microsoft.com/office/drawing/2010/main"/>
                </a:ext>
              </a:extLst>
            </a:blip>
            <a:stretch>
              <a:fillRect/>
            </a:stretch>
          </p:blipFill>
          <p:spPr>
            <a:xfrm>
              <a:off x="1780956" y="3823120"/>
              <a:ext cx="260003" cy="260003"/>
            </a:xfrm>
            <a:prstGeom prst="rect">
              <a:avLst/>
            </a:prstGeom>
          </p:spPr>
        </p:pic>
        <p:pic>
          <p:nvPicPr>
            <p:cNvPr id="98" name="Picture 97" descr="search.png"/>
            <p:cNvPicPr>
              <a:picLocks noChangeAspect="1"/>
            </p:cNvPicPr>
            <p:nvPr/>
          </p:nvPicPr>
          <p:blipFill>
            <a:blip r:embed="rId2" cstate="print">
              <a:extLst>
                <a:ext uri="{BEBA8EAE-BF5A-486C-A8C5-ECC9F3942E4B}">
                  <a14:imgProps xmlns:a14="http://schemas.microsoft.com/office/drawing/2010/main">
                    <a14:imgLayer r:embed="rId14">
                      <a14:imgEffect>
                        <a14:backgroundRemoval t="9524" b="89683" l="9524" r="93651"/>
                      </a14:imgEffect>
                    </a14:imgLayer>
                  </a14:imgProps>
                </a:ext>
                <a:ext uri="{28A0092B-C50C-407E-A947-70E740481C1C}">
                  <a14:useLocalDpi xmlns:a14="http://schemas.microsoft.com/office/drawing/2010/main"/>
                </a:ext>
              </a:extLst>
            </a:blip>
            <a:stretch>
              <a:fillRect/>
            </a:stretch>
          </p:blipFill>
          <p:spPr>
            <a:xfrm>
              <a:off x="2054886" y="3821776"/>
              <a:ext cx="260003" cy="260003"/>
            </a:xfrm>
            <a:prstGeom prst="rect">
              <a:avLst/>
            </a:prstGeom>
          </p:spPr>
        </p:pic>
        <p:pic>
          <p:nvPicPr>
            <p:cNvPr id="99" name="Picture 98" descr="search.png"/>
            <p:cNvPicPr>
              <a:picLocks noChangeAspect="1"/>
            </p:cNvPicPr>
            <p:nvPr/>
          </p:nvPicPr>
          <p:blipFill>
            <a:blip r:embed="rId2" cstate="print">
              <a:extLst>
                <a:ext uri="{BEBA8EAE-BF5A-486C-A8C5-ECC9F3942E4B}">
                  <a14:imgProps xmlns:a14="http://schemas.microsoft.com/office/drawing/2010/main">
                    <a14:imgLayer r:embed="rId14">
                      <a14:imgEffect>
                        <a14:backgroundRemoval t="9524" b="89683" l="9524" r="93651"/>
                      </a14:imgEffect>
                    </a14:imgLayer>
                  </a14:imgProps>
                </a:ext>
                <a:ext uri="{28A0092B-C50C-407E-A947-70E740481C1C}">
                  <a14:useLocalDpi xmlns:a14="http://schemas.microsoft.com/office/drawing/2010/main"/>
                </a:ext>
              </a:extLst>
            </a:blip>
            <a:stretch>
              <a:fillRect/>
            </a:stretch>
          </p:blipFill>
          <p:spPr>
            <a:xfrm>
              <a:off x="2366187" y="3821775"/>
              <a:ext cx="260003" cy="260003"/>
            </a:xfrm>
            <a:prstGeom prst="rect">
              <a:avLst/>
            </a:prstGeom>
          </p:spPr>
        </p:pic>
        <p:sp>
          <p:nvSpPr>
            <p:cNvPr id="100" name="TextBox 99"/>
            <p:cNvSpPr txBox="1"/>
            <p:nvPr/>
          </p:nvSpPr>
          <p:spPr>
            <a:xfrm>
              <a:off x="2418262" y="3823399"/>
              <a:ext cx="366086" cy="280147"/>
            </a:xfrm>
            <a:prstGeom prst="rect">
              <a:avLst/>
            </a:prstGeom>
            <a:noFill/>
          </p:spPr>
          <p:txBody>
            <a:bodyPr wrap="square" rtlCol="0">
              <a:spAutoFit/>
            </a:bodyPr>
            <a:lstStyle/>
            <a:p>
              <a:r>
                <a:rPr lang="en-US" sz="1200" dirty="0">
                  <a:solidFill>
                    <a:srgbClr val="940626"/>
                  </a:solidFill>
                  <a:latin typeface="Arial" panose="020B0604020202020204" pitchFamily="34" charset="0"/>
                  <a:ea typeface="Zapf Dingbats"/>
                  <a:cs typeface="Arial" panose="020B0604020202020204" pitchFamily="34" charset="0"/>
                  <a:sym typeface="Zapf Dingbats"/>
                </a:rPr>
                <a:t>✔</a:t>
              </a:r>
              <a:endParaRPr lang="en-US" sz="1200" dirty="0">
                <a:solidFill>
                  <a:srgbClr val="940626"/>
                </a:solidFill>
                <a:latin typeface="Arial" panose="020B0604020202020204" pitchFamily="34" charset="0"/>
                <a:cs typeface="Arial" panose="020B0604020202020204" pitchFamily="34" charset="0"/>
              </a:endParaRPr>
            </a:p>
          </p:txBody>
        </p:sp>
        <p:sp>
          <p:nvSpPr>
            <p:cNvPr id="101" name="TextBox 100"/>
            <p:cNvSpPr txBox="1"/>
            <p:nvPr/>
          </p:nvSpPr>
          <p:spPr>
            <a:xfrm>
              <a:off x="1812743" y="3816972"/>
              <a:ext cx="366086" cy="280147"/>
            </a:xfrm>
            <a:prstGeom prst="rect">
              <a:avLst/>
            </a:prstGeom>
            <a:noFill/>
          </p:spPr>
          <p:txBody>
            <a:bodyPr wrap="square" rtlCol="0">
              <a:spAutoFit/>
            </a:bodyPr>
            <a:lstStyle/>
            <a:p>
              <a:r>
                <a:rPr lang="en-US" sz="1200" dirty="0">
                  <a:solidFill>
                    <a:srgbClr val="940626"/>
                  </a:solidFill>
                  <a:latin typeface="Arial" panose="020B0604020202020204" pitchFamily="34" charset="0"/>
                  <a:ea typeface="Zapf Dingbats"/>
                  <a:cs typeface="Arial" panose="020B0604020202020204" pitchFamily="34" charset="0"/>
                  <a:sym typeface="Zapf Dingbats"/>
                </a:rPr>
                <a:t>✔</a:t>
              </a:r>
              <a:endParaRPr lang="en-US" sz="1200" dirty="0">
                <a:solidFill>
                  <a:srgbClr val="940626"/>
                </a:solidFill>
                <a:latin typeface="Arial" panose="020B0604020202020204" pitchFamily="34" charset="0"/>
                <a:cs typeface="Arial" panose="020B0604020202020204" pitchFamily="34" charset="0"/>
              </a:endParaRPr>
            </a:p>
          </p:txBody>
        </p:sp>
        <p:sp>
          <p:nvSpPr>
            <p:cNvPr id="102" name="TextBox 101"/>
            <p:cNvSpPr txBox="1"/>
            <p:nvPr/>
          </p:nvSpPr>
          <p:spPr>
            <a:xfrm>
              <a:off x="2117867" y="3821789"/>
              <a:ext cx="366086" cy="280147"/>
            </a:xfrm>
            <a:prstGeom prst="rect">
              <a:avLst/>
            </a:prstGeom>
            <a:noFill/>
          </p:spPr>
          <p:txBody>
            <a:bodyPr wrap="square" rtlCol="0">
              <a:spAutoFit/>
            </a:bodyPr>
            <a:lstStyle/>
            <a:p>
              <a:r>
                <a:rPr lang="en-US" sz="1200" dirty="0">
                  <a:solidFill>
                    <a:srgbClr val="940626"/>
                  </a:solidFill>
                  <a:latin typeface="Arial" panose="020B0604020202020204" pitchFamily="34" charset="0"/>
                  <a:ea typeface="Zapf Dingbats"/>
                  <a:cs typeface="Arial" panose="020B0604020202020204" pitchFamily="34" charset="0"/>
                  <a:sym typeface="Zapf Dingbats"/>
                </a:rPr>
                <a:t>✔</a:t>
              </a:r>
              <a:endParaRPr lang="en-US" sz="1200" dirty="0">
                <a:solidFill>
                  <a:srgbClr val="940626"/>
                </a:solidFill>
                <a:latin typeface="Arial" panose="020B0604020202020204" pitchFamily="34" charset="0"/>
                <a:cs typeface="Arial" panose="020B0604020202020204" pitchFamily="34" charset="0"/>
              </a:endParaRPr>
            </a:p>
          </p:txBody>
        </p:sp>
        <p:grpSp>
          <p:nvGrpSpPr>
            <p:cNvPr id="103" name="Group 102"/>
            <p:cNvGrpSpPr/>
            <p:nvPr/>
          </p:nvGrpSpPr>
          <p:grpSpPr>
            <a:xfrm flipH="1">
              <a:off x="2351331" y="4204488"/>
              <a:ext cx="285614" cy="631748"/>
              <a:chOff x="1874810" y="1303501"/>
              <a:chExt cx="1072929" cy="2373207"/>
            </a:xfrm>
          </p:grpSpPr>
          <p:sp>
            <p:nvSpPr>
              <p:cNvPr id="240" name="Oval 239"/>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1"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04" name="Picture 103" descr="images-3.jpg"/>
            <p:cNvPicPr>
              <a:picLocks noChangeAspect="1"/>
            </p:cNvPicPr>
            <p:nvPr/>
          </p:nvPicPr>
          <p:blipFill rotWithShape="1">
            <a:blip r:embed="rId8" cstate="print">
              <a:extLst>
                <a:ext uri="{BEBA8EAE-BF5A-486C-A8C5-ECC9F3942E4B}">
                  <a14:imgProps xmlns:a14="http://schemas.microsoft.com/office/drawing/2010/main">
                    <a14:imgLayer r:embed="rId15">
                      <a14:imgEffect>
                        <a14:backgroundRemoval t="0" b="100000" l="9955" r="100000">
                          <a14:foregroundMark x1="39367" y1="41958" x2="39367" y2="41958"/>
                        </a14:backgroundRemoval>
                      </a14:imgEffect>
                    </a14:imgLayer>
                  </a14:imgProps>
                </a:ext>
                <a:ext uri="{28A0092B-C50C-407E-A947-70E740481C1C}">
                  <a14:useLocalDpi xmlns:a14="http://schemas.microsoft.com/office/drawing/2010/main"/>
                </a:ext>
              </a:extLst>
            </a:blip>
            <a:srcRect l="-1591"/>
            <a:stretch/>
          </p:blipFill>
          <p:spPr>
            <a:xfrm rot="924750">
              <a:off x="2367222" y="4080102"/>
              <a:ext cx="305507" cy="193252"/>
            </a:xfrm>
            <a:prstGeom prst="rect">
              <a:avLst/>
            </a:prstGeom>
          </p:spPr>
        </p:pic>
        <p:sp>
          <p:nvSpPr>
            <p:cNvPr id="105" name="Oval 104"/>
            <p:cNvSpPr/>
            <p:nvPr/>
          </p:nvSpPr>
          <p:spPr>
            <a:xfrm rot="1959892">
              <a:off x="2213248" y="4427346"/>
              <a:ext cx="97560" cy="49366"/>
            </a:xfrm>
            <a:prstGeom prst="ellipse">
              <a:avLst/>
            </a:prstGeom>
            <a:solidFill>
              <a:srgbClr val="C1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06" name="Picture 105" descr="51139-200.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203116" y="4345499"/>
              <a:ext cx="163071" cy="163071"/>
            </a:xfrm>
            <a:prstGeom prst="rect">
              <a:avLst/>
            </a:prstGeom>
          </p:spPr>
        </p:pic>
        <p:pic>
          <p:nvPicPr>
            <p:cNvPr id="107" name="Picture 106" descr="images.jpg"/>
            <p:cNvPicPr>
              <a:picLocks noChangeAspect="1"/>
            </p:cNvPicPr>
            <p:nvPr/>
          </p:nvPicPr>
          <p:blipFill rotWithShape="1">
            <a:blip r:embed="rId17" cstate="print">
              <a:duotone>
                <a:prstClr val="black"/>
                <a:schemeClr val="accent2">
                  <a:tint val="45000"/>
                  <a:satMod val="400000"/>
                </a:schemeClr>
              </a:duotone>
              <a:extLst>
                <a:ext uri="{BEBA8EAE-BF5A-486C-A8C5-ECC9F3942E4B}">
                  <a14:imgProps xmlns:a14="http://schemas.microsoft.com/office/drawing/2010/main">
                    <a14:imgLayer r:embed="rId18">
                      <a14:imgEffect>
                        <a14:backgroundRemoval t="9778" b="89778" l="24889" r="76444">
                          <a14:foregroundMark x1="43556" y1="42667" x2="43556" y2="42667"/>
                          <a14:foregroundMark x1="47111" y1="42667" x2="47111" y2="42667"/>
                          <a14:foregroundMark x1="50667" y1="46222" x2="50667" y2="46222"/>
                          <a14:backgroundMark x1="35556" y1="33778" x2="35556" y2="33778"/>
                          <a14:backgroundMark x1="28000" y1="41333" x2="28000" y2="41333"/>
                          <a14:backgroundMark x1="31556" y1="74667" x2="31556" y2="74667"/>
                          <a14:backgroundMark x1="53778" y1="80444" x2="53778" y2="80444"/>
                          <a14:backgroundMark x1="70222" y1="72444" x2="70222" y2="72444"/>
                          <a14:backgroundMark x1="78667" y1="53778" x2="78667" y2="53778"/>
                          <a14:backgroundMark x1="74222" y1="38222" x2="74222" y2="38222"/>
                          <a14:backgroundMark x1="53333" y1="20889" x2="53333" y2="20889"/>
                          <a14:backgroundMark x1="38222" y1="20889" x2="38222" y2="20889"/>
                          <a14:backgroundMark x1="41333" y1="29778" x2="41333" y2="29778"/>
                          <a14:backgroundMark x1="48000" y1="34222" x2="48000" y2="34222"/>
                        </a14:backgroundRemoval>
                      </a14:imgEffect>
                      <a14:imgEffect>
                        <a14:colorTemperature colorTemp="5900"/>
                      </a14:imgEffect>
                    </a14:imgLayer>
                  </a14:imgProps>
                </a:ext>
                <a:ext uri="{28A0092B-C50C-407E-A947-70E740481C1C}">
                  <a14:useLocalDpi xmlns:a14="http://schemas.microsoft.com/office/drawing/2010/main"/>
                </a:ext>
              </a:extLst>
            </a:blip>
            <a:srcRect l="31859" t="26171" r="29131" b="26249"/>
            <a:stretch/>
          </p:blipFill>
          <p:spPr>
            <a:xfrm>
              <a:off x="3869095" y="4778062"/>
              <a:ext cx="915778" cy="1116958"/>
            </a:xfrm>
            <a:prstGeom prst="rect">
              <a:avLst/>
            </a:prstGeom>
          </p:spPr>
        </p:pic>
        <p:cxnSp>
          <p:nvCxnSpPr>
            <p:cNvPr id="108" name="Straight Connector 107"/>
            <p:cNvCxnSpPr/>
            <p:nvPr/>
          </p:nvCxnSpPr>
          <p:spPr>
            <a:xfrm>
              <a:off x="3346571" y="4187561"/>
              <a:ext cx="0" cy="443525"/>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109" name="Wave 108"/>
            <p:cNvSpPr/>
            <p:nvPr/>
          </p:nvSpPr>
          <p:spPr>
            <a:xfrm rot="20277180">
              <a:off x="2677915" y="4196896"/>
              <a:ext cx="776145" cy="192889"/>
            </a:xfrm>
            <a:prstGeom prst="wav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10" name="TextBox 109"/>
            <p:cNvSpPr txBox="1"/>
            <p:nvPr/>
          </p:nvSpPr>
          <p:spPr>
            <a:xfrm rot="20450255">
              <a:off x="2730321" y="4163636"/>
              <a:ext cx="660916" cy="217893"/>
            </a:xfrm>
            <a:prstGeom prst="rect">
              <a:avLst/>
            </a:prstGeom>
            <a:noFill/>
          </p:spPr>
          <p:txBody>
            <a:bodyPr wrap="none" rtlCol="0">
              <a:spAutoFit/>
            </a:bodyPr>
            <a:lstStyle/>
            <a:p>
              <a:r>
                <a:rPr lang="en-US" sz="800" b="1" dirty="0">
                  <a:solidFill>
                    <a:prstClr val="black"/>
                  </a:solidFill>
                  <a:latin typeface="Arial" panose="020B0604020202020204" pitchFamily="34" charset="0"/>
                  <a:cs typeface="Arial" panose="020B0604020202020204" pitchFamily="34" charset="0"/>
                </a:rPr>
                <a:t>Ready</a:t>
              </a:r>
            </a:p>
          </p:txBody>
        </p:sp>
        <p:sp>
          <p:nvSpPr>
            <p:cNvPr id="111" name="TextBox 110"/>
            <p:cNvSpPr txBox="1"/>
            <p:nvPr/>
          </p:nvSpPr>
          <p:spPr>
            <a:xfrm>
              <a:off x="861155" y="3119825"/>
              <a:ext cx="1517223" cy="653677"/>
            </a:xfrm>
            <a:prstGeom prst="rect">
              <a:avLst/>
            </a:prstGeom>
            <a:noFill/>
          </p:spPr>
          <p:txBody>
            <a:bodyPr wrap="square" rtlCol="0">
              <a:spAutoFit/>
            </a:bodyPr>
            <a:lstStyle/>
            <a:p>
              <a:r>
                <a:rPr lang="en-US" sz="900" b="1" dirty="0">
                  <a:solidFill>
                    <a:prstClr val="black"/>
                  </a:solidFill>
                  <a:latin typeface="Arial" panose="020B0604020202020204" pitchFamily="34" charset="0"/>
                  <a:cs typeface="Arial" panose="020B0604020202020204" pitchFamily="34" charset="0"/>
                </a:rPr>
                <a:t>Disability </a:t>
              </a:r>
            </a:p>
            <a:p>
              <a:r>
                <a:rPr lang="en-US" sz="900" b="1" dirty="0">
                  <a:solidFill>
                    <a:prstClr val="black"/>
                  </a:solidFill>
                  <a:latin typeface="Arial" panose="020B0604020202020204" pitchFamily="34" charset="0"/>
                  <a:cs typeface="Arial" panose="020B0604020202020204" pitchFamily="34" charset="0"/>
                </a:rPr>
                <a:t>Evaluation System / Legacy System</a:t>
              </a:r>
            </a:p>
          </p:txBody>
        </p:sp>
        <p:grpSp>
          <p:nvGrpSpPr>
            <p:cNvPr id="112" name="Group 111"/>
            <p:cNvGrpSpPr/>
            <p:nvPr/>
          </p:nvGrpSpPr>
          <p:grpSpPr>
            <a:xfrm>
              <a:off x="3591052" y="2779543"/>
              <a:ext cx="985929" cy="709108"/>
              <a:chOff x="3544963" y="3598768"/>
              <a:chExt cx="631184" cy="453965"/>
            </a:xfrm>
          </p:grpSpPr>
          <p:grpSp>
            <p:nvGrpSpPr>
              <p:cNvPr id="208" name="Group 207"/>
              <p:cNvGrpSpPr/>
              <p:nvPr/>
            </p:nvGrpSpPr>
            <p:grpSpPr>
              <a:xfrm>
                <a:off x="3544963" y="3776342"/>
                <a:ext cx="444003" cy="276391"/>
                <a:chOff x="-4363183" y="3932546"/>
                <a:chExt cx="1882251" cy="1171698"/>
              </a:xfrm>
            </p:grpSpPr>
            <p:sp>
              <p:nvSpPr>
                <p:cNvPr id="214" name="Freeform 129"/>
                <p:cNvSpPr>
                  <a:spLocks/>
                </p:cNvSpPr>
                <p:nvPr/>
              </p:nvSpPr>
              <p:spPr bwMode="gray">
                <a:xfrm>
                  <a:off x="-4363183" y="3932546"/>
                  <a:ext cx="1882251" cy="1171698"/>
                </a:xfrm>
                <a:custGeom>
                  <a:avLst/>
                  <a:gdLst>
                    <a:gd name="T0" fmla="*/ 723 w 1449"/>
                    <a:gd name="T1" fmla="*/ 0 h 902"/>
                    <a:gd name="T2" fmla="*/ 0 w 1449"/>
                    <a:gd name="T3" fmla="*/ 0 h 902"/>
                    <a:gd name="T4" fmla="*/ 0 w 1449"/>
                    <a:gd name="T5" fmla="*/ 902 h 902"/>
                    <a:gd name="T6" fmla="*/ 641 w 1449"/>
                    <a:gd name="T7" fmla="*/ 902 h 902"/>
                    <a:gd name="T8" fmla="*/ 641 w 1449"/>
                    <a:gd name="T9" fmla="*/ 727 h 902"/>
                    <a:gd name="T10" fmla="*/ 808 w 1449"/>
                    <a:gd name="T11" fmla="*/ 727 h 902"/>
                    <a:gd name="T12" fmla="*/ 808 w 1449"/>
                    <a:gd name="T13" fmla="*/ 902 h 902"/>
                    <a:gd name="T14" fmla="*/ 1449 w 1449"/>
                    <a:gd name="T15" fmla="*/ 902 h 902"/>
                    <a:gd name="T16" fmla="*/ 1449 w 1449"/>
                    <a:gd name="T17" fmla="*/ 271 h 902"/>
                    <a:gd name="T18" fmla="*/ 723 w 1449"/>
                    <a:gd name="T19" fmla="*/ 271 h 902"/>
                    <a:gd name="T20" fmla="*/ 723 w 1449"/>
                    <a:gd name="T21"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9" h="902">
                      <a:moveTo>
                        <a:pt x="723" y="0"/>
                      </a:moveTo>
                      <a:lnTo>
                        <a:pt x="0" y="0"/>
                      </a:lnTo>
                      <a:lnTo>
                        <a:pt x="0" y="902"/>
                      </a:lnTo>
                      <a:lnTo>
                        <a:pt x="641" y="902"/>
                      </a:lnTo>
                      <a:lnTo>
                        <a:pt x="641" y="727"/>
                      </a:lnTo>
                      <a:lnTo>
                        <a:pt x="808" y="727"/>
                      </a:lnTo>
                      <a:lnTo>
                        <a:pt x="808" y="902"/>
                      </a:lnTo>
                      <a:lnTo>
                        <a:pt x="1449" y="902"/>
                      </a:lnTo>
                      <a:lnTo>
                        <a:pt x="1449" y="271"/>
                      </a:lnTo>
                      <a:lnTo>
                        <a:pt x="723" y="271"/>
                      </a:lnTo>
                      <a:lnTo>
                        <a:pt x="723" y="0"/>
                      </a:lnTo>
                      <a:close/>
                    </a:path>
                  </a:pathLst>
                </a:custGeom>
                <a:solidFill>
                  <a:srgbClr val="C1C0C0"/>
                </a:solidFill>
                <a:ln>
                  <a:noFill/>
                </a:ln>
                <a:scene3d>
                  <a:camera prst="obliqueTopLeft"/>
                  <a:lightRig rig="threePt" dir="t"/>
                </a:scene3d>
                <a:sp3d extrusionH="508000"/>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5" name="Freeform 146"/>
                <p:cNvSpPr>
                  <a:spLocks/>
                </p:cNvSpPr>
                <p:nvPr/>
              </p:nvSpPr>
              <p:spPr bwMode="gray">
                <a:xfrm>
                  <a:off x="-4196443" y="4055355"/>
                  <a:ext cx="180562" cy="177964"/>
                </a:xfrm>
                <a:custGeom>
                  <a:avLst/>
                  <a:gdLst>
                    <a:gd name="T0" fmla="*/ 139 w 139"/>
                    <a:gd name="T1" fmla="*/ 40 h 137"/>
                    <a:gd name="T2" fmla="*/ 99 w 139"/>
                    <a:gd name="T3" fmla="*/ 40 h 137"/>
                    <a:gd name="T4" fmla="*/ 99 w 139"/>
                    <a:gd name="T5" fmla="*/ 0 h 137"/>
                    <a:gd name="T6" fmla="*/ 40 w 139"/>
                    <a:gd name="T7" fmla="*/ 0 h 137"/>
                    <a:gd name="T8" fmla="*/ 40 w 139"/>
                    <a:gd name="T9" fmla="*/ 40 h 137"/>
                    <a:gd name="T10" fmla="*/ 0 w 139"/>
                    <a:gd name="T11" fmla="*/ 40 h 137"/>
                    <a:gd name="T12" fmla="*/ 0 w 139"/>
                    <a:gd name="T13" fmla="*/ 97 h 137"/>
                    <a:gd name="T14" fmla="*/ 40 w 139"/>
                    <a:gd name="T15" fmla="*/ 97 h 137"/>
                    <a:gd name="T16" fmla="*/ 40 w 139"/>
                    <a:gd name="T17" fmla="*/ 137 h 137"/>
                    <a:gd name="T18" fmla="*/ 99 w 139"/>
                    <a:gd name="T19" fmla="*/ 137 h 137"/>
                    <a:gd name="T20" fmla="*/ 99 w 139"/>
                    <a:gd name="T21" fmla="*/ 97 h 137"/>
                    <a:gd name="T22" fmla="*/ 139 w 139"/>
                    <a:gd name="T23" fmla="*/ 97 h 137"/>
                    <a:gd name="T24" fmla="*/ 139 w 139"/>
                    <a:gd name="T25" fmla="*/ 4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37">
                      <a:moveTo>
                        <a:pt x="139" y="40"/>
                      </a:moveTo>
                      <a:lnTo>
                        <a:pt x="99" y="40"/>
                      </a:lnTo>
                      <a:lnTo>
                        <a:pt x="99" y="0"/>
                      </a:lnTo>
                      <a:lnTo>
                        <a:pt x="40" y="0"/>
                      </a:lnTo>
                      <a:lnTo>
                        <a:pt x="40" y="40"/>
                      </a:lnTo>
                      <a:lnTo>
                        <a:pt x="0" y="40"/>
                      </a:lnTo>
                      <a:lnTo>
                        <a:pt x="0" y="97"/>
                      </a:lnTo>
                      <a:lnTo>
                        <a:pt x="40" y="97"/>
                      </a:lnTo>
                      <a:lnTo>
                        <a:pt x="40" y="137"/>
                      </a:lnTo>
                      <a:lnTo>
                        <a:pt x="99" y="137"/>
                      </a:lnTo>
                      <a:lnTo>
                        <a:pt x="99" y="97"/>
                      </a:lnTo>
                      <a:lnTo>
                        <a:pt x="139" y="97"/>
                      </a:lnTo>
                      <a:lnTo>
                        <a:pt x="139" y="40"/>
                      </a:ln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6" name="Rectangle 153"/>
                <p:cNvSpPr>
                  <a:spLocks noChangeArrowheads="1"/>
                </p:cNvSpPr>
                <p:nvPr/>
              </p:nvSpPr>
              <p:spPr bwMode="gray">
                <a:xfrm>
                  <a:off x="-3726206" y="4174873"/>
                  <a:ext cx="72744"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7" name="Rectangle 154"/>
                <p:cNvSpPr>
                  <a:spLocks noChangeArrowheads="1"/>
                </p:cNvSpPr>
                <p:nvPr/>
              </p:nvSpPr>
              <p:spPr bwMode="gray">
                <a:xfrm>
                  <a:off x="-3640472" y="4174873"/>
                  <a:ext cx="72744"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8" name="Rectangle 155"/>
                <p:cNvSpPr>
                  <a:spLocks noChangeArrowheads="1"/>
                </p:cNvSpPr>
                <p:nvPr/>
              </p:nvSpPr>
              <p:spPr bwMode="gray">
                <a:xfrm>
                  <a:off x="-3552140" y="4174873"/>
                  <a:ext cx="64950"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9" name="Rectangle 156"/>
                <p:cNvSpPr>
                  <a:spLocks noChangeArrowheads="1"/>
                </p:cNvSpPr>
                <p:nvPr/>
              </p:nvSpPr>
              <p:spPr bwMode="gray">
                <a:xfrm>
                  <a:off x="-3809342" y="4174873"/>
                  <a:ext cx="67548"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0" name="Rectangle 157"/>
                <p:cNvSpPr>
                  <a:spLocks noChangeArrowheads="1"/>
                </p:cNvSpPr>
                <p:nvPr/>
              </p:nvSpPr>
              <p:spPr bwMode="gray">
                <a:xfrm>
                  <a:off x="-3726206" y="4003404"/>
                  <a:ext cx="72744"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1" name="Rectangle 158"/>
                <p:cNvSpPr>
                  <a:spLocks noChangeArrowheads="1"/>
                </p:cNvSpPr>
                <p:nvPr/>
              </p:nvSpPr>
              <p:spPr bwMode="gray">
                <a:xfrm>
                  <a:off x="-3640472" y="4003404"/>
                  <a:ext cx="72744"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2" name="Rectangle 159"/>
                <p:cNvSpPr>
                  <a:spLocks noChangeArrowheads="1"/>
                </p:cNvSpPr>
                <p:nvPr/>
              </p:nvSpPr>
              <p:spPr bwMode="gray">
                <a:xfrm>
                  <a:off x="-3552140" y="4003404"/>
                  <a:ext cx="64950"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3" name="Rectangle 160"/>
                <p:cNvSpPr>
                  <a:spLocks noChangeArrowheads="1"/>
                </p:cNvSpPr>
                <p:nvPr/>
              </p:nvSpPr>
              <p:spPr bwMode="gray">
                <a:xfrm>
                  <a:off x="-3809342" y="4003404"/>
                  <a:ext cx="67548" cy="110416"/>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4" name="Rectangle 130"/>
                <p:cNvSpPr>
                  <a:spLocks noChangeArrowheads="1"/>
                </p:cNvSpPr>
                <p:nvPr/>
              </p:nvSpPr>
              <p:spPr bwMode="gray">
                <a:xfrm>
                  <a:off x="-4233283" y="4637906"/>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5" name="Rectangle 131"/>
                <p:cNvSpPr>
                  <a:spLocks noChangeArrowheads="1"/>
                </p:cNvSpPr>
                <p:nvPr/>
              </p:nvSpPr>
              <p:spPr bwMode="gray">
                <a:xfrm>
                  <a:off x="-4233283" y="4407982"/>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6" name="Rectangle 132"/>
                <p:cNvSpPr>
                  <a:spLocks noChangeArrowheads="1"/>
                </p:cNvSpPr>
                <p:nvPr/>
              </p:nvSpPr>
              <p:spPr bwMode="gray">
                <a:xfrm>
                  <a:off x="-4016350" y="4637906"/>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7" name="Rectangle 133"/>
                <p:cNvSpPr>
                  <a:spLocks noChangeArrowheads="1"/>
                </p:cNvSpPr>
                <p:nvPr/>
              </p:nvSpPr>
              <p:spPr bwMode="gray">
                <a:xfrm>
                  <a:off x="-4016350" y="4407982"/>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8" name="Rectangle 134"/>
                <p:cNvSpPr>
                  <a:spLocks noChangeArrowheads="1"/>
                </p:cNvSpPr>
                <p:nvPr/>
              </p:nvSpPr>
              <p:spPr bwMode="gray">
                <a:xfrm>
                  <a:off x="-3800716" y="4637906"/>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29" name="Rectangle 135"/>
                <p:cNvSpPr>
                  <a:spLocks noChangeArrowheads="1"/>
                </p:cNvSpPr>
                <p:nvPr/>
              </p:nvSpPr>
              <p:spPr bwMode="gray">
                <a:xfrm>
                  <a:off x="-3800716" y="4407982"/>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0" name="Rectangle 136"/>
                <p:cNvSpPr>
                  <a:spLocks noChangeArrowheads="1"/>
                </p:cNvSpPr>
                <p:nvPr/>
              </p:nvSpPr>
              <p:spPr bwMode="gray">
                <a:xfrm>
                  <a:off x="-3583784" y="4637906"/>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1" name="Rectangle 137"/>
                <p:cNvSpPr>
                  <a:spLocks noChangeArrowheads="1"/>
                </p:cNvSpPr>
                <p:nvPr/>
              </p:nvSpPr>
              <p:spPr bwMode="gray">
                <a:xfrm>
                  <a:off x="-3583784" y="4407982"/>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2" name="Rectangle 138"/>
                <p:cNvSpPr>
                  <a:spLocks noChangeArrowheads="1"/>
                </p:cNvSpPr>
                <p:nvPr/>
              </p:nvSpPr>
              <p:spPr bwMode="gray">
                <a:xfrm>
                  <a:off x="-3365552" y="4637906"/>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3" name="Rectangle 139"/>
                <p:cNvSpPr>
                  <a:spLocks noChangeArrowheads="1"/>
                </p:cNvSpPr>
                <p:nvPr/>
              </p:nvSpPr>
              <p:spPr bwMode="gray">
                <a:xfrm>
                  <a:off x="-3365552" y="4407982"/>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4" name="Rectangle 140"/>
                <p:cNvSpPr>
                  <a:spLocks noChangeArrowheads="1"/>
                </p:cNvSpPr>
                <p:nvPr/>
              </p:nvSpPr>
              <p:spPr bwMode="gray">
                <a:xfrm>
                  <a:off x="-3149918" y="4637906"/>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5" name="Rectangle 141"/>
                <p:cNvSpPr>
                  <a:spLocks noChangeArrowheads="1"/>
                </p:cNvSpPr>
                <p:nvPr/>
              </p:nvSpPr>
              <p:spPr bwMode="gray">
                <a:xfrm>
                  <a:off x="-3149918" y="4407982"/>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6" name="Rectangle 142"/>
                <p:cNvSpPr>
                  <a:spLocks noChangeArrowheads="1"/>
                </p:cNvSpPr>
                <p:nvPr/>
              </p:nvSpPr>
              <p:spPr bwMode="gray">
                <a:xfrm>
                  <a:off x="-2932985" y="4637906"/>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7" name="Rectangle 143"/>
                <p:cNvSpPr>
                  <a:spLocks noChangeArrowheads="1"/>
                </p:cNvSpPr>
                <p:nvPr/>
              </p:nvSpPr>
              <p:spPr bwMode="gray">
                <a:xfrm>
                  <a:off x="-2932985" y="4407982"/>
                  <a:ext cx="105219"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8" name="Rectangle 144"/>
                <p:cNvSpPr>
                  <a:spLocks noChangeArrowheads="1"/>
                </p:cNvSpPr>
                <p:nvPr/>
              </p:nvSpPr>
              <p:spPr bwMode="gray">
                <a:xfrm>
                  <a:off x="-2717351" y="4637906"/>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39" name="Rectangle 145"/>
                <p:cNvSpPr>
                  <a:spLocks noChangeArrowheads="1"/>
                </p:cNvSpPr>
                <p:nvPr/>
              </p:nvSpPr>
              <p:spPr bwMode="gray">
                <a:xfrm>
                  <a:off x="-2717351" y="4407982"/>
                  <a:ext cx="106518" cy="110415"/>
                </a:xfrm>
                <a:prstGeom prst="rect">
                  <a:avLst/>
                </a:prstGeom>
                <a:solidFill>
                  <a:srgbClr val="F14E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grpSp>
          <p:grpSp>
            <p:nvGrpSpPr>
              <p:cNvPr id="209" name="Group 208"/>
              <p:cNvGrpSpPr/>
              <p:nvPr/>
            </p:nvGrpSpPr>
            <p:grpSpPr>
              <a:xfrm>
                <a:off x="3796759" y="3598768"/>
                <a:ext cx="379388" cy="194289"/>
                <a:chOff x="-831688" y="4467806"/>
                <a:chExt cx="736572" cy="377207"/>
              </a:xfrm>
            </p:grpSpPr>
            <p:sp>
              <p:nvSpPr>
                <p:cNvPr id="210" name="Freeform 148"/>
                <p:cNvSpPr>
                  <a:spLocks/>
                </p:cNvSpPr>
                <p:nvPr/>
              </p:nvSpPr>
              <p:spPr bwMode="gray">
                <a:xfrm rot="627942">
                  <a:off x="-815753" y="4813695"/>
                  <a:ext cx="401154" cy="31318"/>
                </a:xfrm>
                <a:custGeom>
                  <a:avLst/>
                  <a:gdLst>
                    <a:gd name="T0" fmla="*/ 109 w 114"/>
                    <a:gd name="T1" fmla="*/ 0 h 9"/>
                    <a:gd name="T2" fmla="*/ 5 w 114"/>
                    <a:gd name="T3" fmla="*/ 0 h 9"/>
                    <a:gd name="T4" fmla="*/ 0 w 114"/>
                    <a:gd name="T5" fmla="*/ 4 h 9"/>
                    <a:gd name="T6" fmla="*/ 5 w 114"/>
                    <a:gd name="T7" fmla="*/ 9 h 9"/>
                    <a:gd name="T8" fmla="*/ 109 w 114"/>
                    <a:gd name="T9" fmla="*/ 9 h 9"/>
                    <a:gd name="T10" fmla="*/ 114 w 114"/>
                    <a:gd name="T11" fmla="*/ 4 h 9"/>
                    <a:gd name="T12" fmla="*/ 109 w 11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4" h="9">
                      <a:moveTo>
                        <a:pt x="109" y="0"/>
                      </a:moveTo>
                      <a:cubicBezTo>
                        <a:pt x="5" y="0"/>
                        <a:pt x="5" y="0"/>
                        <a:pt x="5" y="0"/>
                      </a:cubicBezTo>
                      <a:cubicBezTo>
                        <a:pt x="2" y="0"/>
                        <a:pt x="0" y="2"/>
                        <a:pt x="0" y="4"/>
                      </a:cubicBezTo>
                      <a:cubicBezTo>
                        <a:pt x="0" y="7"/>
                        <a:pt x="2" y="9"/>
                        <a:pt x="5" y="9"/>
                      </a:cubicBezTo>
                      <a:cubicBezTo>
                        <a:pt x="109" y="9"/>
                        <a:pt x="109" y="9"/>
                        <a:pt x="109" y="9"/>
                      </a:cubicBezTo>
                      <a:cubicBezTo>
                        <a:pt x="112" y="9"/>
                        <a:pt x="114" y="7"/>
                        <a:pt x="114" y="4"/>
                      </a:cubicBezTo>
                      <a:cubicBezTo>
                        <a:pt x="114" y="2"/>
                        <a:pt x="112" y="0"/>
                        <a:pt x="109" y="0"/>
                      </a:cubicBezTo>
                      <a:close/>
                    </a:path>
                  </a:pathLst>
                </a:custGeom>
                <a:solidFill>
                  <a:srgbClr val="EDB66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1" name="Freeform 150"/>
                <p:cNvSpPr>
                  <a:spLocks/>
                </p:cNvSpPr>
                <p:nvPr/>
              </p:nvSpPr>
              <p:spPr bwMode="gray">
                <a:xfrm rot="627942">
                  <a:off x="-831688" y="4467806"/>
                  <a:ext cx="563702" cy="23860"/>
                </a:xfrm>
                <a:custGeom>
                  <a:avLst/>
                  <a:gdLst>
                    <a:gd name="T0" fmla="*/ 160 w 160"/>
                    <a:gd name="T1" fmla="*/ 4 h 7"/>
                    <a:gd name="T2" fmla="*/ 157 w 160"/>
                    <a:gd name="T3" fmla="*/ 0 h 7"/>
                    <a:gd name="T4" fmla="*/ 4 w 160"/>
                    <a:gd name="T5" fmla="*/ 0 h 7"/>
                    <a:gd name="T6" fmla="*/ 0 w 160"/>
                    <a:gd name="T7" fmla="*/ 4 h 7"/>
                    <a:gd name="T8" fmla="*/ 4 w 160"/>
                    <a:gd name="T9" fmla="*/ 7 h 7"/>
                    <a:gd name="T10" fmla="*/ 157 w 160"/>
                    <a:gd name="T11" fmla="*/ 7 h 7"/>
                    <a:gd name="T12" fmla="*/ 160 w 160"/>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60" h="7">
                      <a:moveTo>
                        <a:pt x="160" y="4"/>
                      </a:moveTo>
                      <a:cubicBezTo>
                        <a:pt x="160" y="2"/>
                        <a:pt x="158" y="0"/>
                        <a:pt x="157" y="0"/>
                      </a:cubicBezTo>
                      <a:cubicBezTo>
                        <a:pt x="4" y="0"/>
                        <a:pt x="4" y="0"/>
                        <a:pt x="4" y="0"/>
                      </a:cubicBezTo>
                      <a:cubicBezTo>
                        <a:pt x="2" y="0"/>
                        <a:pt x="0" y="2"/>
                        <a:pt x="0" y="4"/>
                      </a:cubicBezTo>
                      <a:cubicBezTo>
                        <a:pt x="0" y="6"/>
                        <a:pt x="2" y="7"/>
                        <a:pt x="4" y="7"/>
                      </a:cubicBezTo>
                      <a:cubicBezTo>
                        <a:pt x="157" y="7"/>
                        <a:pt x="157" y="7"/>
                        <a:pt x="157" y="7"/>
                      </a:cubicBezTo>
                      <a:cubicBezTo>
                        <a:pt x="158" y="7"/>
                        <a:pt x="160" y="6"/>
                        <a:pt x="160" y="4"/>
                      </a:cubicBezTo>
                      <a:close/>
                    </a:path>
                  </a:pathLst>
                </a:custGeom>
                <a:solidFill>
                  <a:srgbClr val="EDB66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2" name="Freeform 151"/>
                <p:cNvSpPr>
                  <a:spLocks noEditPoints="1"/>
                </p:cNvSpPr>
                <p:nvPr/>
              </p:nvSpPr>
              <p:spPr bwMode="gray">
                <a:xfrm rot="627942">
                  <a:off x="-810929" y="4543869"/>
                  <a:ext cx="715813" cy="268430"/>
                </a:xfrm>
                <a:custGeom>
                  <a:avLst/>
                  <a:gdLst>
                    <a:gd name="T0" fmla="*/ 193 w 203"/>
                    <a:gd name="T1" fmla="*/ 0 h 76"/>
                    <a:gd name="T2" fmla="*/ 179 w 203"/>
                    <a:gd name="T3" fmla="*/ 11 h 76"/>
                    <a:gd name="T4" fmla="*/ 177 w 203"/>
                    <a:gd name="T5" fmla="*/ 18 h 76"/>
                    <a:gd name="T6" fmla="*/ 132 w 203"/>
                    <a:gd name="T7" fmla="*/ 18 h 76"/>
                    <a:gd name="T8" fmla="*/ 140 w 203"/>
                    <a:gd name="T9" fmla="*/ 9 h 76"/>
                    <a:gd name="T10" fmla="*/ 132 w 203"/>
                    <a:gd name="T11" fmla="*/ 1 h 76"/>
                    <a:gd name="T12" fmla="*/ 91 w 203"/>
                    <a:gd name="T13" fmla="*/ 1 h 76"/>
                    <a:gd name="T14" fmla="*/ 38 w 203"/>
                    <a:gd name="T15" fmla="*/ 1 h 76"/>
                    <a:gd name="T16" fmla="*/ 0 w 203"/>
                    <a:gd name="T17" fmla="*/ 38 h 76"/>
                    <a:gd name="T18" fmla="*/ 38 w 203"/>
                    <a:gd name="T19" fmla="*/ 76 h 76"/>
                    <a:gd name="T20" fmla="*/ 91 w 203"/>
                    <a:gd name="T21" fmla="*/ 76 h 76"/>
                    <a:gd name="T22" fmla="*/ 91 w 203"/>
                    <a:gd name="T23" fmla="*/ 76 h 76"/>
                    <a:gd name="T24" fmla="*/ 91 w 203"/>
                    <a:gd name="T25" fmla="*/ 76 h 76"/>
                    <a:gd name="T26" fmla="*/ 129 w 203"/>
                    <a:gd name="T27" fmla="*/ 38 h 76"/>
                    <a:gd name="T28" fmla="*/ 129 w 203"/>
                    <a:gd name="T29" fmla="*/ 35 h 76"/>
                    <a:gd name="T30" fmla="*/ 173 w 203"/>
                    <a:gd name="T31" fmla="*/ 35 h 76"/>
                    <a:gd name="T32" fmla="*/ 172 w 203"/>
                    <a:gd name="T33" fmla="*/ 41 h 76"/>
                    <a:gd name="T34" fmla="*/ 180 w 203"/>
                    <a:gd name="T35" fmla="*/ 53 h 76"/>
                    <a:gd name="T36" fmla="*/ 195 w 203"/>
                    <a:gd name="T37" fmla="*/ 41 h 76"/>
                    <a:gd name="T38" fmla="*/ 202 w 203"/>
                    <a:gd name="T39" fmla="*/ 11 h 76"/>
                    <a:gd name="T40" fmla="*/ 193 w 203"/>
                    <a:gd name="T41" fmla="*/ 0 h 76"/>
                    <a:gd name="T42" fmla="*/ 38 w 203"/>
                    <a:gd name="T43" fmla="*/ 38 h 76"/>
                    <a:gd name="T44" fmla="*/ 8 w 203"/>
                    <a:gd name="T45" fmla="*/ 38 h 76"/>
                    <a:gd name="T46" fmla="*/ 38 w 203"/>
                    <a:gd name="T47" fmla="*/ 9 h 76"/>
                    <a:gd name="T48" fmla="*/ 38 w 203"/>
                    <a:gd name="T49" fmla="*/ 38 h 76"/>
                    <a:gd name="T50" fmla="*/ 64 w 203"/>
                    <a:gd name="T51" fmla="*/ 26 h 76"/>
                    <a:gd name="T52" fmla="*/ 56 w 203"/>
                    <a:gd name="T53" fmla="*/ 18 h 76"/>
                    <a:gd name="T54" fmla="*/ 64 w 203"/>
                    <a:gd name="T55" fmla="*/ 9 h 76"/>
                    <a:gd name="T56" fmla="*/ 73 w 203"/>
                    <a:gd name="T57" fmla="*/ 18 h 76"/>
                    <a:gd name="T58" fmla="*/ 64 w 203"/>
                    <a:gd name="T59" fmla="*/ 26 h 76"/>
                    <a:gd name="T60" fmla="*/ 89 w 203"/>
                    <a:gd name="T61" fmla="*/ 26 h 76"/>
                    <a:gd name="T62" fmla="*/ 80 w 203"/>
                    <a:gd name="T63" fmla="*/ 18 h 76"/>
                    <a:gd name="T64" fmla="*/ 89 w 203"/>
                    <a:gd name="T65" fmla="*/ 9 h 76"/>
                    <a:gd name="T66" fmla="*/ 97 w 203"/>
                    <a:gd name="T67" fmla="*/ 18 h 76"/>
                    <a:gd name="T68" fmla="*/ 89 w 203"/>
                    <a:gd name="T69"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6">
                      <a:moveTo>
                        <a:pt x="193" y="0"/>
                      </a:moveTo>
                      <a:cubicBezTo>
                        <a:pt x="186" y="0"/>
                        <a:pt x="180" y="5"/>
                        <a:pt x="179" y="11"/>
                      </a:cubicBezTo>
                      <a:cubicBezTo>
                        <a:pt x="177" y="18"/>
                        <a:pt x="177" y="18"/>
                        <a:pt x="177" y="18"/>
                      </a:cubicBezTo>
                      <a:cubicBezTo>
                        <a:pt x="132" y="18"/>
                        <a:pt x="132" y="18"/>
                        <a:pt x="132" y="18"/>
                      </a:cubicBezTo>
                      <a:cubicBezTo>
                        <a:pt x="136" y="18"/>
                        <a:pt x="140" y="14"/>
                        <a:pt x="140" y="9"/>
                      </a:cubicBezTo>
                      <a:cubicBezTo>
                        <a:pt x="140" y="5"/>
                        <a:pt x="136" y="1"/>
                        <a:pt x="132" y="1"/>
                      </a:cubicBezTo>
                      <a:cubicBezTo>
                        <a:pt x="91" y="1"/>
                        <a:pt x="91" y="1"/>
                        <a:pt x="91" y="1"/>
                      </a:cubicBezTo>
                      <a:cubicBezTo>
                        <a:pt x="38" y="1"/>
                        <a:pt x="38" y="1"/>
                        <a:pt x="38" y="1"/>
                      </a:cubicBezTo>
                      <a:cubicBezTo>
                        <a:pt x="17" y="1"/>
                        <a:pt x="0" y="18"/>
                        <a:pt x="0" y="38"/>
                      </a:cubicBezTo>
                      <a:cubicBezTo>
                        <a:pt x="0" y="59"/>
                        <a:pt x="17" y="76"/>
                        <a:pt x="38" y="76"/>
                      </a:cubicBezTo>
                      <a:cubicBezTo>
                        <a:pt x="91" y="76"/>
                        <a:pt x="91" y="76"/>
                        <a:pt x="91" y="76"/>
                      </a:cubicBezTo>
                      <a:cubicBezTo>
                        <a:pt x="91" y="76"/>
                        <a:pt x="91" y="76"/>
                        <a:pt x="91" y="76"/>
                      </a:cubicBezTo>
                      <a:cubicBezTo>
                        <a:pt x="91" y="76"/>
                        <a:pt x="91" y="76"/>
                        <a:pt x="91" y="76"/>
                      </a:cubicBezTo>
                      <a:cubicBezTo>
                        <a:pt x="112" y="76"/>
                        <a:pt x="129" y="59"/>
                        <a:pt x="129" y="38"/>
                      </a:cubicBezTo>
                      <a:cubicBezTo>
                        <a:pt x="129" y="37"/>
                        <a:pt x="129" y="36"/>
                        <a:pt x="129" y="35"/>
                      </a:cubicBezTo>
                      <a:cubicBezTo>
                        <a:pt x="173" y="35"/>
                        <a:pt x="173" y="35"/>
                        <a:pt x="173" y="35"/>
                      </a:cubicBezTo>
                      <a:cubicBezTo>
                        <a:pt x="172" y="41"/>
                        <a:pt x="172" y="41"/>
                        <a:pt x="172" y="41"/>
                      </a:cubicBezTo>
                      <a:cubicBezTo>
                        <a:pt x="170" y="48"/>
                        <a:pt x="174" y="53"/>
                        <a:pt x="180" y="53"/>
                      </a:cubicBezTo>
                      <a:cubicBezTo>
                        <a:pt x="187" y="53"/>
                        <a:pt x="193" y="48"/>
                        <a:pt x="195" y="41"/>
                      </a:cubicBezTo>
                      <a:cubicBezTo>
                        <a:pt x="202" y="11"/>
                        <a:pt x="202" y="11"/>
                        <a:pt x="202" y="11"/>
                      </a:cubicBezTo>
                      <a:cubicBezTo>
                        <a:pt x="203" y="5"/>
                        <a:pt x="199" y="0"/>
                        <a:pt x="193" y="0"/>
                      </a:cubicBezTo>
                      <a:close/>
                      <a:moveTo>
                        <a:pt x="38" y="38"/>
                      </a:moveTo>
                      <a:cubicBezTo>
                        <a:pt x="8" y="38"/>
                        <a:pt x="8" y="38"/>
                        <a:pt x="8" y="38"/>
                      </a:cubicBezTo>
                      <a:cubicBezTo>
                        <a:pt x="8" y="22"/>
                        <a:pt x="21" y="9"/>
                        <a:pt x="38" y="9"/>
                      </a:cubicBezTo>
                      <a:lnTo>
                        <a:pt x="38" y="38"/>
                      </a:lnTo>
                      <a:close/>
                      <a:moveTo>
                        <a:pt x="64" y="26"/>
                      </a:moveTo>
                      <a:cubicBezTo>
                        <a:pt x="59" y="26"/>
                        <a:pt x="56" y="22"/>
                        <a:pt x="56" y="18"/>
                      </a:cubicBezTo>
                      <a:cubicBezTo>
                        <a:pt x="56" y="13"/>
                        <a:pt x="59" y="9"/>
                        <a:pt x="64" y="9"/>
                      </a:cubicBezTo>
                      <a:cubicBezTo>
                        <a:pt x="69" y="9"/>
                        <a:pt x="73" y="13"/>
                        <a:pt x="73" y="18"/>
                      </a:cubicBezTo>
                      <a:cubicBezTo>
                        <a:pt x="73" y="22"/>
                        <a:pt x="69" y="26"/>
                        <a:pt x="64" y="26"/>
                      </a:cubicBezTo>
                      <a:close/>
                      <a:moveTo>
                        <a:pt x="89" y="26"/>
                      </a:moveTo>
                      <a:cubicBezTo>
                        <a:pt x="84" y="26"/>
                        <a:pt x="80" y="22"/>
                        <a:pt x="80" y="18"/>
                      </a:cubicBezTo>
                      <a:cubicBezTo>
                        <a:pt x="80" y="13"/>
                        <a:pt x="84" y="9"/>
                        <a:pt x="89" y="9"/>
                      </a:cubicBezTo>
                      <a:cubicBezTo>
                        <a:pt x="93" y="9"/>
                        <a:pt x="97" y="13"/>
                        <a:pt x="97" y="18"/>
                      </a:cubicBezTo>
                      <a:cubicBezTo>
                        <a:pt x="97" y="22"/>
                        <a:pt x="93" y="26"/>
                        <a:pt x="89" y="26"/>
                      </a:cubicBezTo>
                      <a:close/>
                    </a:path>
                  </a:pathLst>
                </a:custGeom>
                <a:solidFill>
                  <a:srgbClr val="EDB66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13" name="Freeform 152"/>
                <p:cNvSpPr>
                  <a:spLocks noEditPoints="1"/>
                </p:cNvSpPr>
                <p:nvPr/>
              </p:nvSpPr>
              <p:spPr bwMode="gray">
                <a:xfrm rot="627942">
                  <a:off x="-587157" y="4650438"/>
                  <a:ext cx="110354" cy="108864"/>
                </a:xfrm>
                <a:custGeom>
                  <a:avLst/>
                  <a:gdLst>
                    <a:gd name="T0" fmla="*/ 55 w 74"/>
                    <a:gd name="T1" fmla="*/ 73 h 73"/>
                    <a:gd name="T2" fmla="*/ 19 w 74"/>
                    <a:gd name="T3" fmla="*/ 73 h 73"/>
                    <a:gd name="T4" fmla="*/ 19 w 74"/>
                    <a:gd name="T5" fmla="*/ 54 h 73"/>
                    <a:gd name="T6" fmla="*/ 0 w 74"/>
                    <a:gd name="T7" fmla="*/ 54 h 73"/>
                    <a:gd name="T8" fmla="*/ 0 w 74"/>
                    <a:gd name="T9" fmla="*/ 19 h 73"/>
                    <a:gd name="T10" fmla="*/ 19 w 74"/>
                    <a:gd name="T11" fmla="*/ 19 h 73"/>
                    <a:gd name="T12" fmla="*/ 19 w 74"/>
                    <a:gd name="T13" fmla="*/ 0 h 73"/>
                    <a:gd name="T14" fmla="*/ 55 w 74"/>
                    <a:gd name="T15" fmla="*/ 0 h 73"/>
                    <a:gd name="T16" fmla="*/ 55 w 74"/>
                    <a:gd name="T17" fmla="*/ 19 h 73"/>
                    <a:gd name="T18" fmla="*/ 74 w 74"/>
                    <a:gd name="T19" fmla="*/ 19 h 73"/>
                    <a:gd name="T20" fmla="*/ 74 w 74"/>
                    <a:gd name="T21" fmla="*/ 54 h 73"/>
                    <a:gd name="T22" fmla="*/ 55 w 74"/>
                    <a:gd name="T23" fmla="*/ 54 h 73"/>
                    <a:gd name="T24" fmla="*/ 55 w 74"/>
                    <a:gd name="T25" fmla="*/ 73 h 73"/>
                    <a:gd name="T26" fmla="*/ 29 w 74"/>
                    <a:gd name="T27" fmla="*/ 64 h 73"/>
                    <a:gd name="T28" fmla="*/ 45 w 74"/>
                    <a:gd name="T29" fmla="*/ 64 h 73"/>
                    <a:gd name="T30" fmla="*/ 45 w 74"/>
                    <a:gd name="T31" fmla="*/ 45 h 73"/>
                    <a:gd name="T32" fmla="*/ 64 w 74"/>
                    <a:gd name="T33" fmla="*/ 45 h 73"/>
                    <a:gd name="T34" fmla="*/ 64 w 74"/>
                    <a:gd name="T35" fmla="*/ 28 h 73"/>
                    <a:gd name="T36" fmla="*/ 45 w 74"/>
                    <a:gd name="T37" fmla="*/ 28 h 73"/>
                    <a:gd name="T38" fmla="*/ 45 w 74"/>
                    <a:gd name="T39" fmla="*/ 9 h 73"/>
                    <a:gd name="T40" fmla="*/ 29 w 74"/>
                    <a:gd name="T41" fmla="*/ 9 h 73"/>
                    <a:gd name="T42" fmla="*/ 29 w 74"/>
                    <a:gd name="T43" fmla="*/ 28 h 73"/>
                    <a:gd name="T44" fmla="*/ 10 w 74"/>
                    <a:gd name="T45" fmla="*/ 28 h 73"/>
                    <a:gd name="T46" fmla="*/ 10 w 74"/>
                    <a:gd name="T47" fmla="*/ 45 h 73"/>
                    <a:gd name="T48" fmla="*/ 29 w 74"/>
                    <a:gd name="T49" fmla="*/ 45 h 73"/>
                    <a:gd name="T50" fmla="*/ 29 w 74"/>
                    <a:gd name="T51"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3">
                      <a:moveTo>
                        <a:pt x="55" y="73"/>
                      </a:moveTo>
                      <a:lnTo>
                        <a:pt x="19" y="73"/>
                      </a:lnTo>
                      <a:lnTo>
                        <a:pt x="19" y="54"/>
                      </a:lnTo>
                      <a:lnTo>
                        <a:pt x="0" y="54"/>
                      </a:lnTo>
                      <a:lnTo>
                        <a:pt x="0" y="19"/>
                      </a:lnTo>
                      <a:lnTo>
                        <a:pt x="19" y="19"/>
                      </a:lnTo>
                      <a:lnTo>
                        <a:pt x="19" y="0"/>
                      </a:lnTo>
                      <a:lnTo>
                        <a:pt x="55" y="0"/>
                      </a:lnTo>
                      <a:lnTo>
                        <a:pt x="55" y="19"/>
                      </a:lnTo>
                      <a:lnTo>
                        <a:pt x="74" y="19"/>
                      </a:lnTo>
                      <a:lnTo>
                        <a:pt x="74" y="54"/>
                      </a:lnTo>
                      <a:lnTo>
                        <a:pt x="55" y="54"/>
                      </a:lnTo>
                      <a:lnTo>
                        <a:pt x="55" y="73"/>
                      </a:lnTo>
                      <a:close/>
                      <a:moveTo>
                        <a:pt x="29" y="64"/>
                      </a:moveTo>
                      <a:lnTo>
                        <a:pt x="45" y="64"/>
                      </a:lnTo>
                      <a:lnTo>
                        <a:pt x="45" y="45"/>
                      </a:lnTo>
                      <a:lnTo>
                        <a:pt x="64" y="45"/>
                      </a:lnTo>
                      <a:lnTo>
                        <a:pt x="64" y="28"/>
                      </a:lnTo>
                      <a:lnTo>
                        <a:pt x="45" y="28"/>
                      </a:lnTo>
                      <a:lnTo>
                        <a:pt x="45" y="9"/>
                      </a:lnTo>
                      <a:lnTo>
                        <a:pt x="29" y="9"/>
                      </a:lnTo>
                      <a:lnTo>
                        <a:pt x="29" y="28"/>
                      </a:lnTo>
                      <a:lnTo>
                        <a:pt x="10" y="28"/>
                      </a:lnTo>
                      <a:lnTo>
                        <a:pt x="10" y="45"/>
                      </a:lnTo>
                      <a:lnTo>
                        <a:pt x="29" y="45"/>
                      </a:lnTo>
                      <a:lnTo>
                        <a:pt x="29" y="64"/>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grpSp>
        </p:grpSp>
        <p:sp>
          <p:nvSpPr>
            <p:cNvPr id="113" name="Isosceles Triangle 4"/>
            <p:cNvSpPr/>
            <p:nvPr/>
          </p:nvSpPr>
          <p:spPr>
            <a:xfrm rot="11287380" flipH="1">
              <a:off x="3071229" y="3062447"/>
              <a:ext cx="285614" cy="451460"/>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114" name="Group 113"/>
            <p:cNvGrpSpPr/>
            <p:nvPr/>
          </p:nvGrpSpPr>
          <p:grpSpPr>
            <a:xfrm rot="514329">
              <a:off x="3022958" y="2988492"/>
              <a:ext cx="292891" cy="318363"/>
              <a:chOff x="9612065" y="2984374"/>
              <a:chExt cx="427766" cy="464967"/>
            </a:xfrm>
          </p:grpSpPr>
          <p:sp>
            <p:nvSpPr>
              <p:cNvPr id="206" name="Freeform 117"/>
              <p:cNvSpPr>
                <a:spLocks noEditPoints="1"/>
              </p:cNvSpPr>
              <p:nvPr/>
            </p:nvSpPr>
            <p:spPr bwMode="gray">
              <a:xfrm>
                <a:off x="9612065" y="3119763"/>
                <a:ext cx="358270" cy="329578"/>
              </a:xfrm>
              <a:custGeom>
                <a:avLst/>
                <a:gdLst>
                  <a:gd name="T0" fmla="*/ 394 w 412"/>
                  <a:gd name="T1" fmla="*/ 155 h 379"/>
                  <a:gd name="T2" fmla="*/ 353 w 412"/>
                  <a:gd name="T3" fmla="*/ 189 h 379"/>
                  <a:gd name="T4" fmla="*/ 313 w 412"/>
                  <a:gd name="T5" fmla="*/ 155 h 379"/>
                  <a:gd name="T6" fmla="*/ 294 w 412"/>
                  <a:gd name="T7" fmla="*/ 162 h 379"/>
                  <a:gd name="T8" fmla="*/ 345 w 412"/>
                  <a:gd name="T9" fmla="*/ 208 h 379"/>
                  <a:gd name="T10" fmla="*/ 180 w 412"/>
                  <a:gd name="T11" fmla="*/ 363 h 379"/>
                  <a:gd name="T12" fmla="*/ 16 w 412"/>
                  <a:gd name="T13" fmla="*/ 199 h 379"/>
                  <a:gd name="T14" fmla="*/ 58 w 412"/>
                  <a:gd name="T15" fmla="*/ 89 h 379"/>
                  <a:gd name="T16" fmla="*/ 95 w 412"/>
                  <a:gd name="T17" fmla="*/ 104 h 379"/>
                  <a:gd name="T18" fmla="*/ 147 w 412"/>
                  <a:gd name="T19" fmla="*/ 52 h 379"/>
                  <a:gd name="T20" fmla="*/ 95 w 412"/>
                  <a:gd name="T21" fmla="*/ 0 h 379"/>
                  <a:gd name="T22" fmla="*/ 43 w 412"/>
                  <a:gd name="T23" fmla="*/ 52 h 379"/>
                  <a:gd name="T24" fmla="*/ 49 w 412"/>
                  <a:gd name="T25" fmla="*/ 76 h 379"/>
                  <a:gd name="T26" fmla="*/ 0 w 412"/>
                  <a:gd name="T27" fmla="*/ 199 h 379"/>
                  <a:gd name="T28" fmla="*/ 180 w 412"/>
                  <a:gd name="T29" fmla="*/ 379 h 379"/>
                  <a:gd name="T30" fmla="*/ 361 w 412"/>
                  <a:gd name="T31" fmla="*/ 208 h 379"/>
                  <a:gd name="T32" fmla="*/ 412 w 412"/>
                  <a:gd name="T33" fmla="*/ 162 h 379"/>
                  <a:gd name="T34" fmla="*/ 394 w 412"/>
                  <a:gd name="T35" fmla="*/ 155 h 379"/>
                  <a:gd name="T36" fmla="*/ 95 w 412"/>
                  <a:gd name="T37" fmla="*/ 8 h 379"/>
                  <a:gd name="T38" fmla="*/ 139 w 412"/>
                  <a:gd name="T39" fmla="*/ 52 h 379"/>
                  <a:gd name="T40" fmla="*/ 95 w 412"/>
                  <a:gd name="T41" fmla="*/ 96 h 379"/>
                  <a:gd name="T42" fmla="*/ 51 w 412"/>
                  <a:gd name="T43" fmla="*/ 52 h 379"/>
                  <a:gd name="T44" fmla="*/ 95 w 412"/>
                  <a:gd name="T45" fmla="*/ 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2" h="379">
                    <a:moveTo>
                      <a:pt x="394" y="155"/>
                    </a:moveTo>
                    <a:cubicBezTo>
                      <a:pt x="385" y="178"/>
                      <a:pt x="367" y="189"/>
                      <a:pt x="353" y="189"/>
                    </a:cubicBezTo>
                    <a:cubicBezTo>
                      <a:pt x="340" y="189"/>
                      <a:pt x="322" y="178"/>
                      <a:pt x="313" y="155"/>
                    </a:cubicBezTo>
                    <a:cubicBezTo>
                      <a:pt x="294" y="162"/>
                      <a:pt x="294" y="162"/>
                      <a:pt x="294" y="162"/>
                    </a:cubicBezTo>
                    <a:cubicBezTo>
                      <a:pt x="304" y="187"/>
                      <a:pt x="323" y="204"/>
                      <a:pt x="345" y="208"/>
                    </a:cubicBezTo>
                    <a:cubicBezTo>
                      <a:pt x="340" y="294"/>
                      <a:pt x="268" y="363"/>
                      <a:pt x="180" y="363"/>
                    </a:cubicBezTo>
                    <a:cubicBezTo>
                      <a:pt x="90" y="363"/>
                      <a:pt x="16" y="290"/>
                      <a:pt x="16" y="199"/>
                    </a:cubicBezTo>
                    <a:cubicBezTo>
                      <a:pt x="16" y="158"/>
                      <a:pt x="31" y="119"/>
                      <a:pt x="58" y="89"/>
                    </a:cubicBezTo>
                    <a:cubicBezTo>
                      <a:pt x="68" y="98"/>
                      <a:pt x="80" y="104"/>
                      <a:pt x="95" y="104"/>
                    </a:cubicBezTo>
                    <a:cubicBezTo>
                      <a:pt x="123" y="104"/>
                      <a:pt x="147" y="81"/>
                      <a:pt x="147" y="52"/>
                    </a:cubicBezTo>
                    <a:cubicBezTo>
                      <a:pt x="147" y="23"/>
                      <a:pt x="123" y="0"/>
                      <a:pt x="95" y="0"/>
                    </a:cubicBezTo>
                    <a:cubicBezTo>
                      <a:pt x="66" y="0"/>
                      <a:pt x="43" y="23"/>
                      <a:pt x="43" y="52"/>
                    </a:cubicBezTo>
                    <a:cubicBezTo>
                      <a:pt x="43" y="61"/>
                      <a:pt x="45" y="69"/>
                      <a:pt x="49" y="76"/>
                    </a:cubicBezTo>
                    <a:cubicBezTo>
                      <a:pt x="17" y="109"/>
                      <a:pt x="0" y="153"/>
                      <a:pt x="0" y="199"/>
                    </a:cubicBezTo>
                    <a:cubicBezTo>
                      <a:pt x="0" y="298"/>
                      <a:pt x="81" y="379"/>
                      <a:pt x="180" y="379"/>
                    </a:cubicBezTo>
                    <a:cubicBezTo>
                      <a:pt x="277" y="379"/>
                      <a:pt x="356" y="303"/>
                      <a:pt x="361" y="208"/>
                    </a:cubicBezTo>
                    <a:cubicBezTo>
                      <a:pt x="382" y="205"/>
                      <a:pt x="403" y="187"/>
                      <a:pt x="412" y="162"/>
                    </a:cubicBezTo>
                    <a:lnTo>
                      <a:pt x="394" y="155"/>
                    </a:lnTo>
                    <a:close/>
                    <a:moveTo>
                      <a:pt x="95" y="8"/>
                    </a:moveTo>
                    <a:cubicBezTo>
                      <a:pt x="119" y="8"/>
                      <a:pt x="139" y="28"/>
                      <a:pt x="139" y="52"/>
                    </a:cubicBezTo>
                    <a:cubicBezTo>
                      <a:pt x="139" y="76"/>
                      <a:pt x="119" y="96"/>
                      <a:pt x="95" y="96"/>
                    </a:cubicBezTo>
                    <a:cubicBezTo>
                      <a:pt x="70" y="96"/>
                      <a:pt x="51" y="76"/>
                      <a:pt x="51" y="52"/>
                    </a:cubicBezTo>
                    <a:cubicBezTo>
                      <a:pt x="51" y="28"/>
                      <a:pt x="70" y="8"/>
                      <a:pt x="95" y="8"/>
                    </a:cubicBezTo>
                    <a:close/>
                  </a:path>
                </a:pathLst>
              </a:custGeom>
              <a:solidFill>
                <a:schemeClr val="tx2">
                  <a:lumMod val="75000"/>
                </a:schemeClr>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07" name="Freeform 118"/>
              <p:cNvSpPr>
                <a:spLocks noEditPoints="1"/>
              </p:cNvSpPr>
              <p:nvPr/>
            </p:nvSpPr>
            <p:spPr bwMode="gray">
              <a:xfrm>
                <a:off x="9791200" y="2984374"/>
                <a:ext cx="248631" cy="268468"/>
              </a:xfrm>
              <a:custGeom>
                <a:avLst/>
                <a:gdLst>
                  <a:gd name="T0" fmla="*/ 231 w 239"/>
                  <a:gd name="T1" fmla="*/ 76 h 258"/>
                  <a:gd name="T2" fmla="*/ 179 w 239"/>
                  <a:gd name="T3" fmla="*/ 258 h 258"/>
                  <a:gd name="T4" fmla="*/ 167 w 239"/>
                  <a:gd name="T5" fmla="*/ 254 h 258"/>
                  <a:gd name="T6" fmla="*/ 220 w 239"/>
                  <a:gd name="T7" fmla="*/ 73 h 258"/>
                  <a:gd name="T8" fmla="*/ 215 w 239"/>
                  <a:gd name="T9" fmla="*/ 36 h 258"/>
                  <a:gd name="T10" fmla="*/ 184 w 239"/>
                  <a:gd name="T11" fmla="*/ 20 h 258"/>
                  <a:gd name="T12" fmla="*/ 184 w 239"/>
                  <a:gd name="T13" fmla="*/ 24 h 258"/>
                  <a:gd name="T14" fmla="*/ 156 w 239"/>
                  <a:gd name="T15" fmla="*/ 14 h 258"/>
                  <a:gd name="T16" fmla="*/ 185 w 239"/>
                  <a:gd name="T17" fmla="*/ 5 h 258"/>
                  <a:gd name="T18" fmla="*/ 185 w 239"/>
                  <a:gd name="T19" fmla="*/ 8 h 258"/>
                  <a:gd name="T20" fmla="*/ 225 w 239"/>
                  <a:gd name="T21" fmla="*/ 29 h 258"/>
                  <a:gd name="T22" fmla="*/ 231 w 239"/>
                  <a:gd name="T23" fmla="*/ 76 h 258"/>
                  <a:gd name="T24" fmla="*/ 55 w 239"/>
                  <a:gd name="T25" fmla="*/ 5 h 258"/>
                  <a:gd name="T26" fmla="*/ 55 w 239"/>
                  <a:gd name="T27" fmla="*/ 8 h 258"/>
                  <a:gd name="T28" fmla="*/ 14 w 239"/>
                  <a:gd name="T29" fmla="*/ 29 h 258"/>
                  <a:gd name="T30" fmla="*/ 8 w 239"/>
                  <a:gd name="T31" fmla="*/ 77 h 258"/>
                  <a:gd name="T32" fmla="*/ 62 w 239"/>
                  <a:gd name="T33" fmla="*/ 258 h 258"/>
                  <a:gd name="T34" fmla="*/ 74 w 239"/>
                  <a:gd name="T35" fmla="*/ 254 h 258"/>
                  <a:gd name="T36" fmla="*/ 20 w 239"/>
                  <a:gd name="T37" fmla="*/ 73 h 258"/>
                  <a:gd name="T38" fmla="*/ 24 w 239"/>
                  <a:gd name="T39" fmla="*/ 36 h 258"/>
                  <a:gd name="T40" fmla="*/ 56 w 239"/>
                  <a:gd name="T41" fmla="*/ 20 h 258"/>
                  <a:gd name="T42" fmla="*/ 56 w 239"/>
                  <a:gd name="T43" fmla="*/ 24 h 258"/>
                  <a:gd name="T44" fmla="*/ 83 w 239"/>
                  <a:gd name="T45" fmla="*/ 13 h 258"/>
                  <a:gd name="T46" fmla="*/ 55 w 239"/>
                  <a:gd name="T47" fmla="*/ 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9" h="258">
                    <a:moveTo>
                      <a:pt x="231" y="76"/>
                    </a:moveTo>
                    <a:cubicBezTo>
                      <a:pt x="179" y="258"/>
                      <a:pt x="179" y="258"/>
                      <a:pt x="179" y="258"/>
                    </a:cubicBezTo>
                    <a:cubicBezTo>
                      <a:pt x="167" y="254"/>
                      <a:pt x="167" y="254"/>
                      <a:pt x="167" y="254"/>
                    </a:cubicBezTo>
                    <a:cubicBezTo>
                      <a:pt x="220" y="73"/>
                      <a:pt x="220" y="73"/>
                      <a:pt x="220" y="73"/>
                    </a:cubicBezTo>
                    <a:cubicBezTo>
                      <a:pt x="220" y="73"/>
                      <a:pt x="226" y="51"/>
                      <a:pt x="215" y="36"/>
                    </a:cubicBezTo>
                    <a:cubicBezTo>
                      <a:pt x="209" y="27"/>
                      <a:pt x="199" y="22"/>
                      <a:pt x="184" y="20"/>
                    </a:cubicBezTo>
                    <a:cubicBezTo>
                      <a:pt x="184" y="24"/>
                      <a:pt x="184" y="24"/>
                      <a:pt x="184" y="24"/>
                    </a:cubicBezTo>
                    <a:cubicBezTo>
                      <a:pt x="168" y="28"/>
                      <a:pt x="156" y="23"/>
                      <a:pt x="156" y="14"/>
                    </a:cubicBezTo>
                    <a:cubicBezTo>
                      <a:pt x="157" y="4"/>
                      <a:pt x="170" y="0"/>
                      <a:pt x="185" y="5"/>
                    </a:cubicBezTo>
                    <a:cubicBezTo>
                      <a:pt x="185" y="5"/>
                      <a:pt x="185" y="5"/>
                      <a:pt x="185" y="8"/>
                    </a:cubicBezTo>
                    <a:cubicBezTo>
                      <a:pt x="203" y="10"/>
                      <a:pt x="217" y="17"/>
                      <a:pt x="225" y="29"/>
                    </a:cubicBezTo>
                    <a:cubicBezTo>
                      <a:pt x="239" y="49"/>
                      <a:pt x="232" y="75"/>
                      <a:pt x="231" y="76"/>
                    </a:cubicBezTo>
                    <a:close/>
                    <a:moveTo>
                      <a:pt x="55" y="5"/>
                    </a:moveTo>
                    <a:cubicBezTo>
                      <a:pt x="55" y="5"/>
                      <a:pt x="55" y="5"/>
                      <a:pt x="55" y="8"/>
                    </a:cubicBezTo>
                    <a:cubicBezTo>
                      <a:pt x="36" y="10"/>
                      <a:pt x="22" y="17"/>
                      <a:pt x="14" y="29"/>
                    </a:cubicBezTo>
                    <a:cubicBezTo>
                      <a:pt x="0" y="50"/>
                      <a:pt x="8" y="76"/>
                      <a:pt x="8" y="77"/>
                    </a:cubicBezTo>
                    <a:cubicBezTo>
                      <a:pt x="62" y="258"/>
                      <a:pt x="62" y="258"/>
                      <a:pt x="62" y="258"/>
                    </a:cubicBezTo>
                    <a:cubicBezTo>
                      <a:pt x="74" y="254"/>
                      <a:pt x="74" y="254"/>
                      <a:pt x="74" y="254"/>
                    </a:cubicBezTo>
                    <a:cubicBezTo>
                      <a:pt x="20" y="73"/>
                      <a:pt x="20" y="73"/>
                      <a:pt x="20" y="73"/>
                    </a:cubicBezTo>
                    <a:cubicBezTo>
                      <a:pt x="20" y="73"/>
                      <a:pt x="14" y="52"/>
                      <a:pt x="24" y="36"/>
                    </a:cubicBezTo>
                    <a:cubicBezTo>
                      <a:pt x="30" y="27"/>
                      <a:pt x="41" y="22"/>
                      <a:pt x="56" y="20"/>
                    </a:cubicBezTo>
                    <a:cubicBezTo>
                      <a:pt x="56" y="24"/>
                      <a:pt x="56" y="24"/>
                      <a:pt x="56" y="24"/>
                    </a:cubicBezTo>
                    <a:cubicBezTo>
                      <a:pt x="72" y="28"/>
                      <a:pt x="84" y="23"/>
                      <a:pt x="83" y="13"/>
                    </a:cubicBezTo>
                    <a:cubicBezTo>
                      <a:pt x="83" y="4"/>
                      <a:pt x="70" y="0"/>
                      <a:pt x="55" y="5"/>
                    </a:cubicBezTo>
                    <a:close/>
                  </a:path>
                </a:pathLst>
              </a:custGeom>
              <a:solidFill>
                <a:schemeClr val="tx2">
                  <a:lumMod val="75000"/>
                </a:schemeClr>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grpSp>
        <p:sp>
          <p:nvSpPr>
            <p:cNvPr id="115" name="Oval 114"/>
            <p:cNvSpPr/>
            <p:nvPr/>
          </p:nvSpPr>
          <p:spPr>
            <a:xfrm flipH="1">
              <a:off x="3168632" y="2882158"/>
              <a:ext cx="177939" cy="18239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16" name="Oval 115"/>
            <p:cNvSpPr/>
            <p:nvPr/>
          </p:nvSpPr>
          <p:spPr>
            <a:xfrm rot="1959892">
              <a:off x="3029506" y="3144535"/>
              <a:ext cx="97560" cy="49366"/>
            </a:xfrm>
            <a:prstGeom prst="ellipse">
              <a:avLst/>
            </a:prstGeom>
            <a:solidFill>
              <a:srgbClr val="C1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117" name="Group 116"/>
            <p:cNvGrpSpPr/>
            <p:nvPr/>
          </p:nvGrpSpPr>
          <p:grpSpPr>
            <a:xfrm>
              <a:off x="2252961" y="3236239"/>
              <a:ext cx="640719" cy="311997"/>
              <a:chOff x="-1520175" y="3401862"/>
              <a:chExt cx="960609" cy="467766"/>
            </a:xfrm>
          </p:grpSpPr>
          <p:sp>
            <p:nvSpPr>
              <p:cNvPr id="201" name="Oval 76"/>
              <p:cNvSpPr>
                <a:spLocks noChangeArrowheads="1"/>
              </p:cNvSpPr>
              <p:nvPr/>
            </p:nvSpPr>
            <p:spPr bwMode="gray">
              <a:xfrm>
                <a:off x="-1461295" y="3797119"/>
                <a:ext cx="72509" cy="72509"/>
              </a:xfrm>
              <a:prstGeom prst="ellipse">
                <a:avLst/>
              </a:prstGeom>
              <a:solidFill>
                <a:srgbClr val="1E1C1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02" name="Oval 77"/>
              <p:cNvSpPr>
                <a:spLocks noChangeArrowheads="1"/>
              </p:cNvSpPr>
              <p:nvPr/>
            </p:nvSpPr>
            <p:spPr bwMode="gray">
              <a:xfrm>
                <a:off x="-633166" y="3797119"/>
                <a:ext cx="72509" cy="72509"/>
              </a:xfrm>
              <a:prstGeom prst="ellipse">
                <a:avLst/>
              </a:prstGeom>
              <a:solidFill>
                <a:schemeClr val="bg2">
                  <a:lumMod val="10000"/>
                </a:schemeClr>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03" name="Freeform 78"/>
              <p:cNvSpPr>
                <a:spLocks/>
              </p:cNvSpPr>
              <p:nvPr/>
            </p:nvSpPr>
            <p:spPr bwMode="gray">
              <a:xfrm>
                <a:off x="-1520175" y="3401862"/>
                <a:ext cx="960609" cy="225705"/>
              </a:xfrm>
              <a:custGeom>
                <a:avLst/>
                <a:gdLst>
                  <a:gd name="T0" fmla="*/ 735 w 746"/>
                  <a:gd name="T1" fmla="*/ 175 h 175"/>
                  <a:gd name="T2" fmla="*/ 525 w 746"/>
                  <a:gd name="T3" fmla="*/ 146 h 175"/>
                  <a:gd name="T4" fmla="*/ 192 w 746"/>
                  <a:gd name="T5" fmla="*/ 170 h 175"/>
                  <a:gd name="T6" fmla="*/ 169 w 746"/>
                  <a:gd name="T7" fmla="*/ 165 h 175"/>
                  <a:gd name="T8" fmla="*/ 0 w 746"/>
                  <a:gd name="T9" fmla="*/ 70 h 175"/>
                  <a:gd name="T10" fmla="*/ 39 w 746"/>
                  <a:gd name="T11" fmla="*/ 0 h 175"/>
                  <a:gd name="T12" fmla="*/ 198 w 746"/>
                  <a:gd name="T13" fmla="*/ 89 h 175"/>
                  <a:gd name="T14" fmla="*/ 523 w 746"/>
                  <a:gd name="T15" fmla="*/ 66 h 175"/>
                  <a:gd name="T16" fmla="*/ 531 w 746"/>
                  <a:gd name="T17" fmla="*/ 66 h 175"/>
                  <a:gd name="T18" fmla="*/ 746 w 746"/>
                  <a:gd name="T19" fmla="*/ 95 h 175"/>
                  <a:gd name="T20" fmla="*/ 735 w 746"/>
                  <a:gd name="T21"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175">
                    <a:moveTo>
                      <a:pt x="735" y="175"/>
                    </a:moveTo>
                    <a:cubicBezTo>
                      <a:pt x="525" y="146"/>
                      <a:pt x="525" y="146"/>
                      <a:pt x="525" y="146"/>
                    </a:cubicBezTo>
                    <a:cubicBezTo>
                      <a:pt x="192" y="170"/>
                      <a:pt x="192" y="170"/>
                      <a:pt x="192" y="170"/>
                    </a:cubicBezTo>
                    <a:cubicBezTo>
                      <a:pt x="184" y="170"/>
                      <a:pt x="176" y="168"/>
                      <a:pt x="169" y="165"/>
                    </a:cubicBezTo>
                    <a:cubicBezTo>
                      <a:pt x="0" y="70"/>
                      <a:pt x="0" y="70"/>
                      <a:pt x="0" y="70"/>
                    </a:cubicBezTo>
                    <a:cubicBezTo>
                      <a:pt x="39" y="0"/>
                      <a:pt x="39" y="0"/>
                      <a:pt x="39" y="0"/>
                    </a:cubicBezTo>
                    <a:cubicBezTo>
                      <a:pt x="198" y="89"/>
                      <a:pt x="198" y="89"/>
                      <a:pt x="198" y="89"/>
                    </a:cubicBezTo>
                    <a:cubicBezTo>
                      <a:pt x="523" y="66"/>
                      <a:pt x="523" y="66"/>
                      <a:pt x="523" y="66"/>
                    </a:cubicBezTo>
                    <a:cubicBezTo>
                      <a:pt x="526" y="66"/>
                      <a:pt x="529" y="66"/>
                      <a:pt x="531" y="66"/>
                    </a:cubicBezTo>
                    <a:cubicBezTo>
                      <a:pt x="746" y="95"/>
                      <a:pt x="746" y="95"/>
                      <a:pt x="746" y="95"/>
                    </a:cubicBezTo>
                    <a:lnTo>
                      <a:pt x="735"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204" name="Rectangle 80"/>
              <p:cNvSpPr>
                <a:spLocks noChangeArrowheads="1"/>
              </p:cNvSpPr>
              <p:nvPr/>
            </p:nvSpPr>
            <p:spPr bwMode="gray">
              <a:xfrm>
                <a:off x="-1455844" y="3713706"/>
                <a:ext cx="889735" cy="61606"/>
              </a:xfrm>
              <a:prstGeom prst="rect">
                <a:avLst/>
              </a:prstGeom>
              <a:solidFill>
                <a:srgbClr val="1E1C11"/>
              </a:solidFill>
              <a:ln>
                <a:noFill/>
              </a:ln>
            </p:spPr>
            <p:txBody>
              <a:bodyPr vert="horz" wrap="square" lIns="91416" tIns="45708" rIns="91416" bIns="45708"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cxnSp>
            <p:nvCxnSpPr>
              <p:cNvPr id="205" name="Straight Connector 204"/>
              <p:cNvCxnSpPr/>
              <p:nvPr/>
            </p:nvCxnSpPr>
            <p:spPr>
              <a:xfrm>
                <a:off x="-1455844" y="3651231"/>
                <a:ext cx="882114" cy="0"/>
              </a:xfrm>
              <a:prstGeom prst="lin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grpSp>
        <p:grpSp>
          <p:nvGrpSpPr>
            <p:cNvPr id="118" name="Group 117"/>
            <p:cNvGrpSpPr/>
            <p:nvPr/>
          </p:nvGrpSpPr>
          <p:grpSpPr>
            <a:xfrm>
              <a:off x="2678541" y="2899291"/>
              <a:ext cx="257552" cy="631748"/>
              <a:chOff x="1874810" y="1303501"/>
              <a:chExt cx="1072929" cy="2373207"/>
            </a:xfrm>
          </p:grpSpPr>
          <p:sp>
            <p:nvSpPr>
              <p:cNvPr id="199" name="Oval 198"/>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00"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119" name="Group 118"/>
            <p:cNvGrpSpPr/>
            <p:nvPr/>
          </p:nvGrpSpPr>
          <p:grpSpPr>
            <a:xfrm>
              <a:off x="7912119" y="4683677"/>
              <a:ext cx="2982758" cy="1486754"/>
              <a:chOff x="9200164" y="4623208"/>
              <a:chExt cx="2982758" cy="1486754"/>
            </a:xfrm>
          </p:grpSpPr>
          <p:sp>
            <p:nvSpPr>
              <p:cNvPr id="170" name="Rectangle 169"/>
              <p:cNvSpPr/>
              <p:nvPr/>
            </p:nvSpPr>
            <p:spPr>
              <a:xfrm>
                <a:off x="9478675" y="4971978"/>
                <a:ext cx="2636108" cy="83755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71" name="TextBox 170"/>
              <p:cNvSpPr txBox="1"/>
              <p:nvPr/>
            </p:nvSpPr>
            <p:spPr>
              <a:xfrm>
                <a:off x="10070684" y="5876506"/>
                <a:ext cx="1756724" cy="233456"/>
              </a:xfrm>
              <a:prstGeom prst="rect">
                <a:avLst/>
              </a:prstGeom>
              <a:noFill/>
            </p:spPr>
            <p:txBody>
              <a:bodyPr wrap="none" rtlCol="0">
                <a:spAutoFit/>
              </a:bodyPr>
              <a:lstStyle/>
              <a:p>
                <a:r>
                  <a:rPr lang="en-US" sz="900" b="1" dirty="0">
                    <a:solidFill>
                      <a:prstClr val="black"/>
                    </a:solidFill>
                    <a:latin typeface="Arial" panose="020B0604020202020204" pitchFamily="34" charset="0"/>
                    <a:cs typeface="Arial" panose="020B0604020202020204" pitchFamily="34" charset="0"/>
                  </a:rPr>
                  <a:t>Post Transition Care</a:t>
                </a:r>
              </a:p>
            </p:txBody>
          </p:sp>
          <p:grpSp>
            <p:nvGrpSpPr>
              <p:cNvPr id="172" name="Group 171"/>
              <p:cNvGrpSpPr/>
              <p:nvPr/>
            </p:nvGrpSpPr>
            <p:grpSpPr>
              <a:xfrm flipH="1">
                <a:off x="11608318" y="5177785"/>
                <a:ext cx="285614" cy="631748"/>
                <a:chOff x="1874810" y="1303501"/>
                <a:chExt cx="1072929" cy="2373207"/>
              </a:xfrm>
            </p:grpSpPr>
            <p:sp>
              <p:nvSpPr>
                <p:cNvPr id="197" name="Oval 196"/>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98"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173" name="Group 172"/>
              <p:cNvGrpSpPr/>
              <p:nvPr/>
            </p:nvGrpSpPr>
            <p:grpSpPr>
              <a:xfrm flipH="1">
                <a:off x="10637158" y="5161853"/>
                <a:ext cx="285614" cy="631748"/>
                <a:chOff x="1874810" y="1303501"/>
                <a:chExt cx="1072929" cy="2373207"/>
              </a:xfrm>
            </p:grpSpPr>
            <p:sp>
              <p:nvSpPr>
                <p:cNvPr id="195" name="Oval 194"/>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96"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74" name="Picture 173" descr="images.png"/>
              <p:cNvPicPr>
                <a:picLocks noChangeAspect="1"/>
              </p:cNvPicPr>
              <p:nvPr/>
            </p:nvPicPr>
            <p:blipFill>
              <a:blip r:embed="rId19" cstate="print">
                <a:extLst>
                  <a:ext uri="{BEBA8EAE-BF5A-486C-A8C5-ECC9F3942E4B}">
                    <a14:imgProps xmlns:a14="http://schemas.microsoft.com/office/drawing/2010/main">
                      <a14:imgLayer r:embed="rId20">
                        <a14:imgEffect>
                          <a14:backgroundRemoval t="9778" b="94667" l="1778" r="93778">
                            <a14:foregroundMark x1="85333" y1="56444" x2="85333" y2="56444"/>
                            <a14:foregroundMark x1="84444" y1="50667" x2="84444" y2="50667"/>
                            <a14:foregroundMark x1="83556" y1="48000" x2="83556" y2="48000"/>
                            <a14:foregroundMark x1="80889" y1="46667" x2="80889" y2="46667"/>
                            <a14:backgroundMark x1="52889" y1="42667" x2="52889" y2="42667"/>
                            <a14:backgroundMark x1="37778" y1="37778" x2="37778" y2="37778"/>
                            <a14:backgroundMark x1="19556" y1="32444" x2="19556" y2="32444"/>
                            <a14:backgroundMark x1="17778" y1="37778" x2="17778" y2="37778"/>
                            <a14:backgroundMark x1="42222" y1="29778" x2="42222" y2="29778"/>
                            <a14:backgroundMark x1="36000" y1="24000" x2="36000" y2="24000"/>
                            <a14:backgroundMark x1="48444" y1="24000" x2="48444" y2="24000"/>
                            <a14:backgroundMark x1="68000" y1="42667" x2="68000" y2="42667"/>
                            <a14:backgroundMark x1="73778" y1="52889" x2="73778" y2="52889"/>
                            <a14:backgroundMark x1="60000" y1="54667" x2="60000" y2="54667"/>
                            <a14:backgroundMark x1="37778" y1="45778" x2="37778" y2="45778"/>
                            <a14:backgroundMark x1="78222" y1="45333" x2="78222" y2="45333"/>
                            <a14:backgroundMark x1="64000" y1="26667" x2="64000" y2="26667"/>
                            <a14:backgroundMark x1="73333" y1="32444" x2="73333" y2="32444"/>
                            <a14:backgroundMark x1="74667" y1="50222" x2="74667" y2="50222"/>
                            <a14:backgroundMark x1="63111" y1="80889" x2="63111" y2="80889"/>
                            <a14:backgroundMark x1="30222" y1="78667" x2="30222" y2="78667"/>
                            <a14:backgroundMark x1="31111" y1="37778" x2="31111" y2="37778"/>
                            <a14:backgroundMark x1="30667" y1="28444" x2="30667" y2="28444"/>
                            <a14:backgroundMark x1="24000" y1="72889" x2="24000" y2="72889"/>
                            <a14:backgroundMark x1="20889" y1="69778" x2="20889" y2="69778"/>
                            <a14:backgroundMark x1="69333" y1="76889" x2="69333" y2="76889"/>
                            <a14:backgroundMark x1="73333" y1="72444" x2="73333" y2="72444"/>
                            <a14:backgroundMark x1="75556" y1="70222" x2="75556" y2="70222"/>
                            <a14:backgroundMark x1="59556" y1="46222" x2="59556" y2="46222"/>
                            <a14:backgroundMark x1="58667" y1="28889" x2="58667" y2="28889"/>
                            <a14:backgroundMark x1="68889" y1="33778" x2="68889" y2="33778"/>
                            <a14:backgroundMark x1="76000" y1="39111" x2="76000" y2="39111"/>
                            <a14:backgroundMark x1="76889" y1="33333" x2="76889" y2="33333"/>
                            <a14:backgroundMark x1="54667" y1="33333" x2="54667" y2="33333"/>
                            <a14:backgroundMark x1="80000" y1="49333" x2="80000" y2="49333"/>
                            <a14:backgroundMark x1="79556" y1="52889" x2="79556" y2="52889"/>
                          </a14:backgroundRemoval>
                        </a14:imgEffect>
                      </a14:imgLayer>
                    </a14:imgProps>
                  </a:ext>
                  <a:ext uri="{28A0092B-C50C-407E-A947-70E740481C1C}">
                    <a14:useLocalDpi xmlns:a14="http://schemas.microsoft.com/office/drawing/2010/main"/>
                  </a:ext>
                </a:extLst>
              </a:blip>
              <a:stretch>
                <a:fillRect/>
              </a:stretch>
            </p:blipFill>
            <p:spPr>
              <a:xfrm>
                <a:off x="10688217" y="5095151"/>
                <a:ext cx="286620" cy="286620"/>
              </a:xfrm>
              <a:prstGeom prst="rect">
                <a:avLst/>
              </a:prstGeom>
            </p:spPr>
          </p:pic>
          <p:pic>
            <p:nvPicPr>
              <p:cNvPr id="175" name="Picture 174" descr="images.png"/>
              <p:cNvPicPr>
                <a:picLocks noChangeAspect="1"/>
              </p:cNvPicPr>
              <p:nvPr/>
            </p:nvPicPr>
            <p:blipFill>
              <a:blip r:embed="rId19" cstate="print">
                <a:extLst>
                  <a:ext uri="{BEBA8EAE-BF5A-486C-A8C5-ECC9F3942E4B}">
                    <a14:imgProps xmlns:a14="http://schemas.microsoft.com/office/drawing/2010/main">
                      <a14:imgLayer r:embed="rId21">
                        <a14:imgEffect>
                          <a14:backgroundRemoval t="9778" b="94667" l="1778" r="93778">
                            <a14:foregroundMark x1="85333" y1="56444" x2="85333" y2="56444"/>
                            <a14:foregroundMark x1="84444" y1="50667" x2="84444" y2="50667"/>
                            <a14:foregroundMark x1="83556" y1="48000" x2="83556" y2="48000"/>
                            <a14:foregroundMark x1="80889" y1="46667" x2="80889" y2="46667"/>
                            <a14:backgroundMark x1="52889" y1="42667" x2="52889" y2="42667"/>
                            <a14:backgroundMark x1="37778" y1="37778" x2="37778" y2="37778"/>
                            <a14:backgroundMark x1="19556" y1="32444" x2="19556" y2="32444"/>
                            <a14:backgroundMark x1="17778" y1="37778" x2="17778" y2="37778"/>
                            <a14:backgroundMark x1="42222" y1="29778" x2="42222" y2="29778"/>
                            <a14:backgroundMark x1="36000" y1="24000" x2="36000" y2="24000"/>
                            <a14:backgroundMark x1="48444" y1="24000" x2="48444" y2="24000"/>
                            <a14:backgroundMark x1="68000" y1="42667" x2="68000" y2="42667"/>
                            <a14:backgroundMark x1="73778" y1="52889" x2="73778" y2="52889"/>
                            <a14:backgroundMark x1="60000" y1="54667" x2="60000" y2="54667"/>
                            <a14:backgroundMark x1="37778" y1="45778" x2="37778" y2="45778"/>
                            <a14:backgroundMark x1="78222" y1="45333" x2="78222" y2="45333"/>
                            <a14:backgroundMark x1="64000" y1="26667" x2="64000" y2="26667"/>
                            <a14:backgroundMark x1="73333" y1="32444" x2="73333" y2="32444"/>
                            <a14:backgroundMark x1="74667" y1="50222" x2="74667" y2="50222"/>
                            <a14:backgroundMark x1="63111" y1="80889" x2="63111" y2="80889"/>
                            <a14:backgroundMark x1="30222" y1="78667" x2="30222" y2="78667"/>
                            <a14:backgroundMark x1="31111" y1="37778" x2="31111" y2="37778"/>
                            <a14:backgroundMark x1="30667" y1="28444" x2="30667" y2="28444"/>
                            <a14:backgroundMark x1="24000" y1="72889" x2="24000" y2="72889"/>
                            <a14:backgroundMark x1="20889" y1="69778" x2="20889" y2="69778"/>
                            <a14:backgroundMark x1="69333" y1="76889" x2="69333" y2="76889"/>
                            <a14:backgroundMark x1="73333" y1="72444" x2="73333" y2="72444"/>
                            <a14:backgroundMark x1="75556" y1="70222" x2="75556" y2="70222"/>
                            <a14:backgroundMark x1="59556" y1="46222" x2="59556" y2="46222"/>
                            <a14:backgroundMark x1="58667" y1="28889" x2="58667" y2="28889"/>
                            <a14:backgroundMark x1="68889" y1="33778" x2="68889" y2="33778"/>
                            <a14:backgroundMark x1="76000" y1="39111" x2="76000" y2="39111"/>
                            <a14:backgroundMark x1="76889" y1="33333" x2="76889" y2="33333"/>
                            <a14:backgroundMark x1="54667" y1="33333" x2="54667" y2="33333"/>
                            <a14:backgroundMark x1="80000" y1="49333" x2="80000" y2="49333"/>
                            <a14:backgroundMark x1="79556" y1="52889" x2="79556" y2="52889"/>
                          </a14:backgroundRemoval>
                        </a14:imgEffect>
                      </a14:imgLayer>
                    </a14:imgProps>
                  </a:ext>
                  <a:ext uri="{28A0092B-C50C-407E-A947-70E740481C1C}">
                    <a14:useLocalDpi xmlns:a14="http://schemas.microsoft.com/office/drawing/2010/main"/>
                  </a:ext>
                </a:extLst>
              </a:blip>
              <a:stretch>
                <a:fillRect/>
              </a:stretch>
            </p:blipFill>
            <p:spPr>
              <a:xfrm>
                <a:off x="11661464" y="5116399"/>
                <a:ext cx="286620" cy="286620"/>
              </a:xfrm>
              <a:prstGeom prst="rect">
                <a:avLst/>
              </a:prstGeom>
            </p:spPr>
          </p:pic>
          <p:grpSp>
            <p:nvGrpSpPr>
              <p:cNvPr id="176" name="Group 175"/>
              <p:cNvGrpSpPr/>
              <p:nvPr/>
            </p:nvGrpSpPr>
            <p:grpSpPr>
              <a:xfrm flipH="1">
                <a:off x="9765527" y="5227867"/>
                <a:ext cx="285614" cy="631748"/>
                <a:chOff x="1874810" y="1303501"/>
                <a:chExt cx="1072929" cy="2373207"/>
              </a:xfrm>
            </p:grpSpPr>
            <p:sp>
              <p:nvSpPr>
                <p:cNvPr id="193" name="Oval 192"/>
                <p:cNvSpPr/>
                <p:nvPr/>
              </p:nvSpPr>
              <p:spPr>
                <a:xfrm>
                  <a:off x="1913398" y="1303501"/>
                  <a:ext cx="668437" cy="685173"/>
                </a:xfrm>
                <a:prstGeom prst="ellipse">
                  <a:avLst/>
                </a:prstGeom>
                <a:solidFill>
                  <a:srgbClr val="C1C0C0"/>
                </a:solidFill>
                <a:ln>
                  <a:no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94"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solidFill>
                  <a:srgbClr val="C1C0C0"/>
                </a:solidFill>
                <a:ln>
                  <a:no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77" name="Picture 176" descr="images.png"/>
              <p:cNvPicPr>
                <a:picLocks noChangeAspect="1"/>
              </p:cNvPicPr>
              <p:nvPr/>
            </p:nvPicPr>
            <p:blipFill>
              <a:blip r:embed="rId19" cstate="print">
                <a:extLst>
                  <a:ext uri="{BEBA8EAE-BF5A-486C-A8C5-ECC9F3942E4B}">
                    <a14:imgProps xmlns:a14="http://schemas.microsoft.com/office/drawing/2010/main">
                      <a14:imgLayer r:embed="rId21">
                        <a14:imgEffect>
                          <a14:backgroundRemoval t="9778" b="94667" l="1778" r="93778">
                            <a14:foregroundMark x1="85333" y1="56444" x2="85333" y2="56444"/>
                            <a14:foregroundMark x1="84444" y1="50667" x2="84444" y2="50667"/>
                            <a14:foregroundMark x1="83556" y1="48000" x2="83556" y2="48000"/>
                            <a14:foregroundMark x1="80889" y1="46667" x2="80889" y2="46667"/>
                            <a14:backgroundMark x1="52889" y1="42667" x2="52889" y2="42667"/>
                            <a14:backgroundMark x1="37778" y1="37778" x2="37778" y2="37778"/>
                            <a14:backgroundMark x1="19556" y1="32444" x2="19556" y2="32444"/>
                            <a14:backgroundMark x1="17778" y1="37778" x2="17778" y2="37778"/>
                            <a14:backgroundMark x1="42222" y1="29778" x2="42222" y2="29778"/>
                            <a14:backgroundMark x1="36000" y1="24000" x2="36000" y2="24000"/>
                            <a14:backgroundMark x1="48444" y1="24000" x2="48444" y2="24000"/>
                            <a14:backgroundMark x1="68000" y1="42667" x2="68000" y2="42667"/>
                            <a14:backgroundMark x1="73778" y1="52889" x2="73778" y2="52889"/>
                            <a14:backgroundMark x1="60000" y1="54667" x2="60000" y2="54667"/>
                            <a14:backgroundMark x1="37778" y1="45778" x2="37778" y2="45778"/>
                            <a14:backgroundMark x1="78222" y1="45333" x2="78222" y2="45333"/>
                            <a14:backgroundMark x1="64000" y1="26667" x2="64000" y2="26667"/>
                            <a14:backgroundMark x1="73333" y1="32444" x2="73333" y2="32444"/>
                            <a14:backgroundMark x1="74667" y1="50222" x2="74667" y2="50222"/>
                            <a14:backgroundMark x1="63111" y1="80889" x2="63111" y2="80889"/>
                            <a14:backgroundMark x1="30222" y1="78667" x2="30222" y2="78667"/>
                            <a14:backgroundMark x1="31111" y1="37778" x2="31111" y2="37778"/>
                            <a14:backgroundMark x1="30667" y1="28444" x2="30667" y2="28444"/>
                            <a14:backgroundMark x1="24000" y1="72889" x2="24000" y2="72889"/>
                            <a14:backgroundMark x1="20889" y1="69778" x2="20889" y2="69778"/>
                            <a14:backgroundMark x1="69333" y1="76889" x2="69333" y2="76889"/>
                            <a14:backgroundMark x1="73333" y1="72444" x2="73333" y2="72444"/>
                            <a14:backgroundMark x1="75556" y1="70222" x2="75556" y2="70222"/>
                            <a14:backgroundMark x1="59556" y1="46222" x2="59556" y2="46222"/>
                            <a14:backgroundMark x1="58667" y1="28889" x2="58667" y2="28889"/>
                            <a14:backgroundMark x1="68889" y1="33778" x2="68889" y2="33778"/>
                            <a14:backgroundMark x1="76000" y1="39111" x2="76000" y2="39111"/>
                            <a14:backgroundMark x1="76889" y1="33333" x2="76889" y2="33333"/>
                            <a14:backgroundMark x1="54667" y1="33333" x2="54667" y2="33333"/>
                            <a14:backgroundMark x1="80000" y1="49333" x2="80000" y2="49333"/>
                            <a14:backgroundMark x1="79556" y1="52889" x2="79556" y2="52889"/>
                          </a14:backgroundRemoval>
                        </a14:imgEffect>
                      </a14:imgLayer>
                    </a14:imgProps>
                  </a:ext>
                  <a:ext uri="{28A0092B-C50C-407E-A947-70E740481C1C}">
                    <a14:useLocalDpi xmlns:a14="http://schemas.microsoft.com/office/drawing/2010/main"/>
                  </a:ext>
                </a:extLst>
              </a:blip>
              <a:stretch>
                <a:fillRect/>
              </a:stretch>
            </p:blipFill>
            <p:spPr>
              <a:xfrm>
                <a:off x="9818673" y="5166482"/>
                <a:ext cx="286620" cy="286620"/>
              </a:xfrm>
              <a:prstGeom prst="rect">
                <a:avLst/>
              </a:prstGeom>
            </p:spPr>
          </p:pic>
          <p:pic>
            <p:nvPicPr>
              <p:cNvPr id="178" name="Picture 177" descr="man-working-with-the-computer-on-a-desk_95414935.jpg"/>
              <p:cNvPicPr>
                <a:picLocks noChangeAspect="1"/>
              </p:cNvPicPr>
              <p:nvPr/>
            </p:nvPicPr>
            <p:blipFill>
              <a:blip r:embed="rId22">
                <a:duotone>
                  <a:prstClr val="black"/>
                  <a:srgbClr val="D9C3A5">
                    <a:tint val="50000"/>
                    <a:satMod val="180000"/>
                  </a:srgbClr>
                </a:duotone>
                <a:extLst>
                  <a:ext uri="{BEBA8EAE-BF5A-486C-A8C5-ECC9F3942E4B}">
                    <a14:imgProps xmlns:a14="http://schemas.microsoft.com/office/drawing/2010/main">
                      <a14:imgLayer r:embed="rId23">
                        <a14:imgEffect>
                          <a14:backgroundRemoval t="10000" b="100000" l="0" r="90000">
                            <a14:foregroundMark x1="13333" y1="42000" x2="13333" y2="42000"/>
                            <a14:foregroundMark x1="5333" y1="28000" x2="5333" y2="28000"/>
                          </a14:backgroundRemoval>
                        </a14:imgEffect>
                      </a14:imgLayer>
                    </a14:imgProps>
                  </a:ext>
                  <a:ext uri="{28A0092B-C50C-407E-A947-70E740481C1C}">
                    <a14:useLocalDpi xmlns:a14="http://schemas.microsoft.com/office/drawing/2010/main"/>
                  </a:ext>
                </a:extLst>
              </a:blip>
              <a:stretch>
                <a:fillRect/>
              </a:stretch>
            </p:blipFill>
            <p:spPr>
              <a:xfrm>
                <a:off x="9478675" y="5208362"/>
                <a:ext cx="645470" cy="645470"/>
              </a:xfrm>
              <a:prstGeom prst="rect">
                <a:avLst/>
              </a:prstGeom>
            </p:spPr>
          </p:pic>
          <p:pic>
            <p:nvPicPr>
              <p:cNvPr id="179" name="Picture 178" descr="man-working-with-the-computer-on-a-desk_95414935.jpg"/>
              <p:cNvPicPr>
                <a:picLocks noChangeAspect="1"/>
              </p:cNvPicPr>
              <p:nvPr/>
            </p:nvPicPr>
            <p:blipFill>
              <a:blip r:embed="rId22">
                <a:duotone>
                  <a:prstClr val="black"/>
                  <a:srgbClr val="D9C3A5">
                    <a:tint val="50000"/>
                    <a:satMod val="180000"/>
                  </a:srgbClr>
                </a:duotone>
                <a:extLst>
                  <a:ext uri="{BEBA8EAE-BF5A-486C-A8C5-ECC9F3942E4B}">
                    <a14:imgProps xmlns:a14="http://schemas.microsoft.com/office/drawing/2010/main">
                      <a14:imgLayer r:embed="rId24">
                        <a14:imgEffect>
                          <a14:backgroundRemoval t="10000" b="100000" l="0" r="90000">
                            <a14:foregroundMark x1="13333" y1="42000" x2="13333" y2="42000"/>
                            <a14:foregroundMark x1="5333" y1="28000" x2="5333" y2="28000"/>
                          </a14:backgroundRemoval>
                        </a14:imgEffect>
                      </a14:imgLayer>
                    </a14:imgProps>
                  </a:ext>
                  <a:ext uri="{28A0092B-C50C-407E-A947-70E740481C1C}">
                    <a14:useLocalDpi xmlns:a14="http://schemas.microsoft.com/office/drawing/2010/main"/>
                  </a:ext>
                </a:extLst>
              </a:blip>
              <a:stretch>
                <a:fillRect/>
              </a:stretch>
            </p:blipFill>
            <p:spPr>
              <a:xfrm>
                <a:off x="10343827" y="5214145"/>
                <a:ext cx="645470" cy="645470"/>
              </a:xfrm>
              <a:prstGeom prst="rect">
                <a:avLst/>
              </a:prstGeom>
            </p:spPr>
          </p:pic>
          <p:pic>
            <p:nvPicPr>
              <p:cNvPr id="180" name="Picture 179" descr="man-working-with-the-computer-on-a-desk_95414935.jpg"/>
              <p:cNvPicPr>
                <a:picLocks noChangeAspect="1"/>
              </p:cNvPicPr>
              <p:nvPr/>
            </p:nvPicPr>
            <p:blipFill>
              <a:blip r:embed="rId22">
                <a:duotone>
                  <a:prstClr val="black"/>
                  <a:srgbClr val="D9C3A5">
                    <a:tint val="50000"/>
                    <a:satMod val="180000"/>
                  </a:srgbClr>
                </a:duotone>
                <a:extLst>
                  <a:ext uri="{BEBA8EAE-BF5A-486C-A8C5-ECC9F3942E4B}">
                    <a14:imgProps xmlns:a14="http://schemas.microsoft.com/office/drawing/2010/main">
                      <a14:imgLayer r:embed="rId25">
                        <a14:imgEffect>
                          <a14:backgroundRemoval t="10000" b="100000" l="0" r="90000">
                            <a14:foregroundMark x1="13333" y1="42000" x2="13333" y2="42000"/>
                            <a14:foregroundMark x1="5333" y1="28000" x2="5333" y2="28000"/>
                          </a14:backgroundRemoval>
                        </a14:imgEffect>
                      </a14:imgLayer>
                    </a14:imgProps>
                  </a:ext>
                  <a:ext uri="{28A0092B-C50C-407E-A947-70E740481C1C}">
                    <a14:useLocalDpi xmlns:a14="http://schemas.microsoft.com/office/drawing/2010/main"/>
                  </a:ext>
                </a:extLst>
              </a:blip>
              <a:stretch>
                <a:fillRect/>
              </a:stretch>
            </p:blipFill>
            <p:spPr>
              <a:xfrm>
                <a:off x="11302966" y="5166482"/>
                <a:ext cx="645470" cy="645470"/>
              </a:xfrm>
              <a:prstGeom prst="rect">
                <a:avLst/>
              </a:prstGeom>
            </p:spPr>
          </p:pic>
          <p:pic>
            <p:nvPicPr>
              <p:cNvPr id="181" name="Picture 180" descr="call-center-banners_23-2147508361.jpg"/>
              <p:cNvPicPr>
                <a:picLocks noChangeAspect="1"/>
              </p:cNvPicPr>
              <p:nvPr/>
            </p:nvPicPr>
            <p:blipFill rotWithShape="1">
              <a:blip r:embed="rId26" cstate="print">
                <a:grayscl/>
                <a:extLst>
                  <a:ext uri="{BEBA8EAE-BF5A-486C-A8C5-ECC9F3942E4B}">
                    <a14:imgProps xmlns:a14="http://schemas.microsoft.com/office/drawing/2010/main">
                      <a14:imgLayer r:embed="rId27">
                        <a14:imgEffect>
                          <a14:backgroundRemoval t="7813" b="92188" l="23529" r="100000">
                            <a14:foregroundMark x1="61765" y1="37500" x2="61765" y2="37500"/>
                            <a14:foregroundMark x1="70588" y1="17188" x2="70588" y2="17188"/>
                            <a14:foregroundMark x1="51961" y1="51563" x2="51961" y2="51563"/>
                            <a14:foregroundMark x1="55882" y1="18750" x2="55882" y2="18750"/>
                            <a14:foregroundMark x1="46078" y1="32813" x2="46078" y2="32813"/>
                            <a14:foregroundMark x1="50000" y1="75000" x2="50000" y2="75000"/>
                            <a14:foregroundMark x1="59804" y1="84375" x2="59804" y2="84375"/>
                            <a14:foregroundMark x1="78431" y1="78125" x2="78431" y2="78125"/>
                            <a14:foregroundMark x1="86275" y1="42188" x2="86275" y2="42188"/>
                            <a14:foregroundMark x1="81373" y1="26563" x2="81373" y2="26563"/>
                            <a14:foregroundMark x1="43137" y1="42188" x2="43137" y2="42188"/>
                            <a14:foregroundMark x1="46078" y1="67188" x2="46078" y2="67188"/>
                            <a14:backgroundMark x1="44118" y1="56250" x2="44118" y2="56250"/>
                          </a14:backgroundRemoval>
                        </a14:imgEffect>
                      </a14:imgLayer>
                    </a14:imgProps>
                  </a:ext>
                  <a:ext uri="{28A0092B-C50C-407E-A947-70E740481C1C}">
                    <a14:useLocalDpi xmlns:a14="http://schemas.microsoft.com/office/drawing/2010/main"/>
                  </a:ext>
                </a:extLst>
              </a:blip>
              <a:srcRect/>
              <a:stretch/>
            </p:blipFill>
            <p:spPr>
              <a:xfrm>
                <a:off x="9981013" y="5027137"/>
                <a:ext cx="420374" cy="269430"/>
              </a:xfrm>
              <a:prstGeom prst="rect">
                <a:avLst/>
              </a:prstGeom>
            </p:spPr>
          </p:pic>
          <p:pic>
            <p:nvPicPr>
              <p:cNvPr id="182" name="Picture 181" descr="call-center-banners_23-2147508361.jpg"/>
              <p:cNvPicPr>
                <a:picLocks noChangeAspect="1"/>
              </p:cNvPicPr>
              <p:nvPr/>
            </p:nvPicPr>
            <p:blipFill rotWithShape="1">
              <a:blip r:embed="rId28" cstate="print">
                <a:grayscl/>
                <a:extLst>
                  <a:ext uri="{BEBA8EAE-BF5A-486C-A8C5-ECC9F3942E4B}">
                    <a14:imgProps xmlns:a14="http://schemas.microsoft.com/office/drawing/2010/main">
                      <a14:imgLayer r:embed="rId29">
                        <a14:imgEffect>
                          <a14:backgroundRemoval t="0" b="100000" l="0" r="100000">
                            <a14:foregroundMark x1="8642" y1="45833" x2="8642" y2="45833"/>
                            <a14:foregroundMark x1="22222" y1="8333" x2="22222" y2="8333"/>
                            <a14:foregroundMark x1="40741" y1="0" x2="40741" y2="0"/>
                            <a14:foregroundMark x1="49383" y1="4167" x2="49383" y2="4167"/>
                            <a14:foregroundMark x1="59259" y1="20833" x2="59259" y2="20833"/>
                            <a14:foregroundMark x1="64198" y1="56250" x2="64198" y2="56250"/>
                            <a14:foregroundMark x1="56790" y1="81250" x2="56790" y2="81250"/>
                            <a14:foregroundMark x1="30864" y1="91667" x2="30864" y2="91667"/>
                            <a14:foregroundMark x1="18519" y1="85417" x2="18519" y2="85417"/>
                            <a14:foregroundMark x1="12346" y1="68750" x2="12346" y2="68750"/>
                            <a14:foregroundMark x1="13580" y1="20833" x2="13580" y2="20833"/>
                            <a14:foregroundMark x1="32099" y1="2083" x2="32099" y2="2083"/>
                            <a14:foregroundMark x1="98765" y1="39583" x2="98765" y2="39583"/>
                            <a14:foregroundMark x1="97531" y1="54167" x2="97531" y2="54167"/>
                          </a14:backgroundRemoval>
                        </a14:imgEffect>
                      </a14:imgLayer>
                    </a14:imgProps>
                  </a:ext>
                  <a:ext uri="{28A0092B-C50C-407E-A947-70E740481C1C}">
                    <a14:useLocalDpi xmlns:a14="http://schemas.microsoft.com/office/drawing/2010/main"/>
                  </a:ext>
                </a:extLst>
              </a:blip>
              <a:srcRect/>
              <a:stretch/>
            </p:blipFill>
            <p:spPr>
              <a:xfrm>
                <a:off x="10994634" y="5075501"/>
                <a:ext cx="340439" cy="204568"/>
              </a:xfrm>
              <a:prstGeom prst="rect">
                <a:avLst/>
              </a:prstGeom>
            </p:spPr>
          </p:pic>
          <p:pic>
            <p:nvPicPr>
              <p:cNvPr id="183" name="Picture 182" descr="call-center-banners_23-2147508361.jpg"/>
              <p:cNvPicPr>
                <a:picLocks noChangeAspect="1"/>
              </p:cNvPicPr>
              <p:nvPr/>
            </p:nvPicPr>
            <p:blipFill rotWithShape="1">
              <a:blip r:embed="rId30" cstate="print">
                <a:grayscl/>
                <a:extLst>
                  <a:ext uri="{BEBA8EAE-BF5A-486C-A8C5-ECC9F3942E4B}">
                    <a14:imgProps xmlns:a14="http://schemas.microsoft.com/office/drawing/2010/main">
                      <a14:imgLayer r:embed="rId31">
                        <a14:imgEffect>
                          <a14:backgroundRemoval t="7576" b="89394" l="0" r="98649">
                            <a14:foregroundMark x1="70270" y1="59091" x2="70270" y2="59091"/>
                            <a14:foregroundMark x1="33784" y1="22727" x2="33784" y2="22727"/>
                            <a14:foregroundMark x1="50000" y1="15152" x2="50000" y2="15152"/>
                            <a14:foregroundMark x1="64865" y1="15152" x2="64865" y2="15152"/>
                            <a14:foregroundMark x1="79730" y1="28788" x2="79730" y2="28788"/>
                            <a14:foregroundMark x1="72973" y1="75758" x2="72973" y2="75758"/>
                            <a14:foregroundMark x1="39189" y1="80303" x2="39189" y2="80303"/>
                            <a14:foregroundMark x1="28378" y1="63636" x2="28378" y2="63636"/>
                            <a14:foregroundMark x1="25676" y1="42424" x2="25676" y2="42424"/>
                            <a14:foregroundMark x1="24324" y1="53030" x2="24324" y2="53030"/>
                          </a14:backgroundRemoval>
                        </a14:imgEffect>
                      </a14:imgLayer>
                    </a14:imgProps>
                  </a:ext>
                  <a:ext uri="{28A0092B-C50C-407E-A947-70E740481C1C}">
                    <a14:useLocalDpi xmlns:a14="http://schemas.microsoft.com/office/drawing/2010/main"/>
                  </a:ext>
                </a:extLst>
              </a:blip>
              <a:srcRect/>
              <a:stretch/>
            </p:blipFill>
            <p:spPr>
              <a:xfrm>
                <a:off x="11878264" y="5046250"/>
                <a:ext cx="304658" cy="274093"/>
              </a:xfrm>
              <a:prstGeom prst="rect">
                <a:avLst/>
              </a:prstGeom>
            </p:spPr>
          </p:pic>
          <p:sp>
            <p:nvSpPr>
              <p:cNvPr id="184" name="Oval Callout 183"/>
              <p:cNvSpPr/>
              <p:nvPr/>
            </p:nvSpPr>
            <p:spPr>
              <a:xfrm>
                <a:off x="9200164" y="4650972"/>
                <a:ext cx="840706" cy="406007"/>
              </a:xfrm>
              <a:prstGeom prst="wedgeEllipseCallout">
                <a:avLst>
                  <a:gd name="adj1" fmla="val 8547"/>
                  <a:gd name="adj2" fmla="val 7508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panose="020B0604020202020204" pitchFamily="34" charset="0"/>
                  <a:cs typeface="Arial" panose="020B0604020202020204" pitchFamily="34" charset="0"/>
                </a:endParaRPr>
              </a:p>
            </p:txBody>
          </p:sp>
          <p:pic>
            <p:nvPicPr>
              <p:cNvPr id="185" name="Picture 184" descr="icon_gears2.png"/>
              <p:cNvPicPr>
                <a:picLocks noChangeAspect="1"/>
              </p:cNvPicPr>
              <p:nvPr/>
            </p:nvPicPr>
            <p:blipFill>
              <a:blip r:embed="rId3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225156" y="4733337"/>
                <a:ext cx="238641" cy="238641"/>
              </a:xfrm>
              <a:prstGeom prst="rect">
                <a:avLst/>
              </a:prstGeom>
            </p:spPr>
          </p:pic>
          <p:sp>
            <p:nvSpPr>
              <p:cNvPr id="186" name="Oval Callout 185"/>
              <p:cNvSpPr/>
              <p:nvPr/>
            </p:nvSpPr>
            <p:spPr>
              <a:xfrm>
                <a:off x="10225278" y="4623208"/>
                <a:ext cx="840706" cy="406007"/>
              </a:xfrm>
              <a:prstGeom prst="wedgeEllipseCallout">
                <a:avLst>
                  <a:gd name="adj1" fmla="val 8547"/>
                  <a:gd name="adj2" fmla="val 7508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panose="020B0604020202020204" pitchFamily="34" charset="0"/>
                  <a:cs typeface="Arial" panose="020B0604020202020204" pitchFamily="34" charset="0"/>
                </a:endParaRPr>
              </a:p>
            </p:txBody>
          </p:sp>
          <p:sp>
            <p:nvSpPr>
              <p:cNvPr id="187" name="Oval Callout 186"/>
              <p:cNvSpPr/>
              <p:nvPr/>
            </p:nvSpPr>
            <p:spPr>
              <a:xfrm>
                <a:off x="11241110" y="4628811"/>
                <a:ext cx="840706" cy="406007"/>
              </a:xfrm>
              <a:prstGeom prst="wedgeEllipseCallout">
                <a:avLst>
                  <a:gd name="adj1" fmla="val 8547"/>
                  <a:gd name="adj2" fmla="val 7508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panose="020B0604020202020204" pitchFamily="34" charset="0"/>
                  <a:cs typeface="Arial" panose="020B0604020202020204" pitchFamily="34" charset="0"/>
                </a:endParaRPr>
              </a:p>
            </p:txBody>
          </p:sp>
          <p:pic>
            <p:nvPicPr>
              <p:cNvPr id="188" name="Picture 187" descr="images.png"/>
              <p:cNvPicPr>
                <a:picLocks noChangeAspect="1"/>
              </p:cNvPicPr>
              <p:nvPr/>
            </p:nvPicPr>
            <p:blipFill>
              <a:blip r:embed="rId33" cstate="print">
                <a:duotone>
                  <a:schemeClr val="accent6">
                    <a:shade val="45000"/>
                    <a:satMod val="135000"/>
                  </a:schemeClr>
                  <a:prstClr val="white"/>
                </a:duotone>
                <a:extLst>
                  <a:ext uri="{BEBA8EAE-BF5A-486C-A8C5-ECC9F3942E4B}">
                    <a14:imgProps xmlns:a14="http://schemas.microsoft.com/office/drawing/2010/main">
                      <a14:imgLayer r:embed="rId34">
                        <a14:imgEffect>
                          <a14:backgroundRemoval t="0" b="100000" l="0" r="100000">
                            <a14:foregroundMark x1="62500" y1="40000" x2="62500" y2="40000"/>
                            <a14:foregroundMark x1="29167" y1="70833" x2="29167" y2="70833"/>
                            <a14:foregroundMark x1="94167" y1="12500" x2="94167" y2="12500"/>
                            <a14:foregroundMark x1="86667" y1="20833" x2="86667" y2="20833"/>
                            <a14:foregroundMark x1="35833" y1="16667" x2="35833" y2="16667"/>
                            <a14:foregroundMark x1="7500" y1="29167" x2="7500" y2="29167"/>
                            <a14:foregroundMark x1="6667" y1="93333" x2="6667" y2="93333"/>
                          </a14:backgroundRemoval>
                        </a14:imgEffect>
                      </a14:imgLayer>
                    </a14:imgProps>
                  </a:ext>
                  <a:ext uri="{28A0092B-C50C-407E-A947-70E740481C1C}">
                    <a14:useLocalDpi xmlns:a14="http://schemas.microsoft.com/office/drawing/2010/main"/>
                  </a:ext>
                </a:extLst>
              </a:blip>
              <a:stretch>
                <a:fillRect/>
              </a:stretch>
            </p:blipFill>
            <p:spPr>
              <a:xfrm>
                <a:off x="10288532" y="4692401"/>
                <a:ext cx="231659" cy="231659"/>
              </a:xfrm>
              <a:prstGeom prst="rect">
                <a:avLst/>
              </a:prstGeom>
            </p:spPr>
          </p:pic>
          <p:pic>
            <p:nvPicPr>
              <p:cNvPr id="189" name="Picture 188" descr="stock-vector-illustration-concept-of-call-center-with-operator-with-headset-helpdesk-service-vector-294416846.jpg"/>
              <p:cNvPicPr>
                <a:picLocks noChangeAspect="1"/>
              </p:cNvPicPr>
              <p:nvPr/>
            </p:nvPicPr>
            <p:blipFill rotWithShape="1">
              <a:blip r:embed="rId35" cstate="print">
                <a:duotone>
                  <a:schemeClr val="accent4">
                    <a:shade val="45000"/>
                    <a:satMod val="135000"/>
                  </a:schemeClr>
                  <a:prstClr val="white"/>
                </a:duotone>
                <a:extLst>
                  <a:ext uri="{BEBA8EAE-BF5A-486C-A8C5-ECC9F3942E4B}">
                    <a14:imgProps xmlns:a14="http://schemas.microsoft.com/office/drawing/2010/main">
                      <a14:imgLayer r:embed="rId36">
                        <a14:imgEffect>
                          <a14:backgroundRemoval t="1786" b="100000" l="0" r="100000">
                            <a14:foregroundMark x1="34615" y1="76786" x2="34615" y2="76786"/>
                          </a14:backgroundRemoval>
                        </a14:imgEffect>
                      </a14:imgLayer>
                    </a14:imgProps>
                  </a:ext>
                  <a:ext uri="{28A0092B-C50C-407E-A947-70E740481C1C}">
                    <a14:useLocalDpi xmlns:a14="http://schemas.microsoft.com/office/drawing/2010/main"/>
                  </a:ext>
                </a:extLst>
              </a:blip>
              <a:srcRect/>
              <a:stretch/>
            </p:blipFill>
            <p:spPr>
              <a:xfrm>
                <a:off x="11245383" y="4692401"/>
                <a:ext cx="349784" cy="250280"/>
              </a:xfrm>
              <a:prstGeom prst="rect">
                <a:avLst/>
              </a:prstGeom>
            </p:spPr>
          </p:pic>
          <p:sp>
            <p:nvSpPr>
              <p:cNvPr id="190" name="Rectangle 189"/>
              <p:cNvSpPr/>
              <p:nvPr/>
            </p:nvSpPr>
            <p:spPr>
              <a:xfrm>
                <a:off x="9334327" y="4716303"/>
                <a:ext cx="789952" cy="217893"/>
              </a:xfrm>
              <a:prstGeom prst="rect">
                <a:avLst/>
              </a:prstGeom>
            </p:spPr>
            <p:txBody>
              <a:bodyPr wrap="square">
                <a:spAutoFit/>
              </a:bodyPr>
              <a:lstStyle/>
              <a:p>
                <a:pPr algn="ctr"/>
                <a:r>
                  <a:rPr lang="en-US" sz="800" b="1" dirty="0">
                    <a:solidFill>
                      <a:srgbClr val="000000"/>
                    </a:solidFill>
                    <a:latin typeface="Arial" panose="020B0604020202020204" pitchFamily="34" charset="0"/>
                    <a:cs typeface="Arial" panose="020B0604020202020204" pitchFamily="34" charset="0"/>
                  </a:rPr>
                  <a:t>Support</a:t>
                </a:r>
              </a:p>
            </p:txBody>
          </p:sp>
          <p:sp>
            <p:nvSpPr>
              <p:cNvPr id="191" name="Rectangle 190"/>
              <p:cNvSpPr/>
              <p:nvPr/>
            </p:nvSpPr>
            <p:spPr>
              <a:xfrm>
                <a:off x="10418421" y="4710049"/>
                <a:ext cx="871348" cy="217893"/>
              </a:xfrm>
              <a:prstGeom prst="rect">
                <a:avLst/>
              </a:prstGeom>
            </p:spPr>
            <p:txBody>
              <a:bodyPr wrap="square">
                <a:spAutoFit/>
              </a:bodyPr>
              <a:lstStyle/>
              <a:p>
                <a:pPr algn="ctr"/>
                <a:r>
                  <a:rPr lang="en-US" sz="800" b="1" dirty="0">
                    <a:solidFill>
                      <a:srgbClr val="000000"/>
                    </a:solidFill>
                    <a:latin typeface="Arial" panose="020B0604020202020204" pitchFamily="34" charset="0"/>
                    <a:cs typeface="Arial" panose="020B0604020202020204" pitchFamily="34" charset="0"/>
                  </a:rPr>
                  <a:t>Outreach</a:t>
                </a:r>
              </a:p>
            </p:txBody>
          </p:sp>
          <p:sp>
            <p:nvSpPr>
              <p:cNvPr id="192" name="Rectangle 191"/>
              <p:cNvSpPr/>
              <p:nvPr/>
            </p:nvSpPr>
            <p:spPr>
              <a:xfrm>
                <a:off x="11417994" y="4723013"/>
                <a:ext cx="764926" cy="217893"/>
              </a:xfrm>
              <a:prstGeom prst="rect">
                <a:avLst/>
              </a:prstGeom>
            </p:spPr>
            <p:txBody>
              <a:bodyPr wrap="square">
                <a:spAutoFit/>
              </a:bodyPr>
              <a:lstStyle/>
              <a:p>
                <a:pPr algn="ctr"/>
                <a:r>
                  <a:rPr lang="en-US" sz="800" b="1" dirty="0">
                    <a:solidFill>
                      <a:srgbClr val="000000"/>
                    </a:solidFill>
                    <a:latin typeface="Arial" panose="020B0604020202020204" pitchFamily="34" charset="0"/>
                    <a:cs typeface="Arial" panose="020B0604020202020204" pitchFamily="34" charset="0"/>
                  </a:rPr>
                  <a:t>Service</a:t>
                </a:r>
              </a:p>
            </p:txBody>
          </p:sp>
        </p:grpSp>
        <p:sp>
          <p:nvSpPr>
            <p:cNvPr id="120" name="TextBox 119"/>
            <p:cNvSpPr txBox="1"/>
            <p:nvPr/>
          </p:nvSpPr>
          <p:spPr>
            <a:xfrm>
              <a:off x="-5120" y="1740927"/>
              <a:ext cx="1159152" cy="373530"/>
            </a:xfrm>
            <a:prstGeom prst="rect">
              <a:avLst/>
            </a:prstGeom>
            <a:noFill/>
          </p:spPr>
          <p:txBody>
            <a:bodyPr wrap="square" rtlCol="0">
              <a:spAutoFit/>
            </a:bodyPr>
            <a:lstStyle/>
            <a:p>
              <a:pPr algn="ctr"/>
              <a:r>
                <a:rPr lang="en-US" sz="900" b="1" dirty="0">
                  <a:solidFill>
                    <a:srgbClr val="000000"/>
                  </a:solidFill>
                  <a:latin typeface="Arial" panose="020B0604020202020204" pitchFamily="34" charset="0"/>
                  <a:cs typeface="Arial" panose="020B0604020202020204" pitchFamily="34" charset="0"/>
                </a:rPr>
                <a:t>Need Assessment</a:t>
              </a:r>
            </a:p>
          </p:txBody>
        </p:sp>
        <p:grpSp>
          <p:nvGrpSpPr>
            <p:cNvPr id="121" name="Group 120"/>
            <p:cNvGrpSpPr/>
            <p:nvPr/>
          </p:nvGrpSpPr>
          <p:grpSpPr>
            <a:xfrm>
              <a:off x="3794089" y="5154148"/>
              <a:ext cx="257552" cy="631748"/>
              <a:chOff x="1874810" y="1303501"/>
              <a:chExt cx="1072929" cy="2373207"/>
            </a:xfrm>
          </p:grpSpPr>
          <p:sp>
            <p:nvSpPr>
              <p:cNvPr id="168" name="Oval 167"/>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9"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122" name="Oval 121"/>
            <p:cNvSpPr/>
            <p:nvPr/>
          </p:nvSpPr>
          <p:spPr>
            <a:xfrm rot="1959892">
              <a:off x="4797546" y="5438982"/>
              <a:ext cx="97560" cy="49366"/>
            </a:xfrm>
            <a:prstGeom prst="ellipse">
              <a:avLst/>
            </a:prstGeom>
            <a:solidFill>
              <a:srgbClr val="24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23" name="Picture 122"/>
            <p:cNvPicPr>
              <a:picLocks noChangeAspect="1"/>
            </p:cNvPicPr>
            <p:nvPr/>
          </p:nvPicPr>
          <p:blipFill rotWithShape="1">
            <a:blip r:embed="rId37">
              <a:duotone>
                <a:schemeClr val="accent2">
                  <a:shade val="45000"/>
                  <a:satMod val="135000"/>
                </a:schemeClr>
                <a:prstClr val="white"/>
              </a:duotone>
              <a:extLst>
                <a:ext uri="{BEBA8EAE-BF5A-486C-A8C5-ECC9F3942E4B}">
                  <a14:imgProps xmlns:a14="http://schemas.microsoft.com/office/drawing/2010/main">
                    <a14:imgLayer r:embed="rId38">
                      <a14:imgEffect>
                        <a14:backgroundRemoval t="10000" b="90000" l="0" r="100000"/>
                      </a14:imgEffect>
                    </a14:imgLayer>
                  </a14:imgProps>
                </a:ext>
                <a:ext uri="{28A0092B-C50C-407E-A947-70E740481C1C}">
                  <a14:useLocalDpi xmlns:a14="http://schemas.microsoft.com/office/drawing/2010/main" val="0"/>
                </a:ext>
              </a:extLst>
            </a:blip>
            <a:srcRect t="11070" b="12759"/>
            <a:stretch/>
          </p:blipFill>
          <p:spPr>
            <a:xfrm>
              <a:off x="4968959" y="4806544"/>
              <a:ext cx="1281128" cy="975850"/>
            </a:xfrm>
            <a:prstGeom prst="rect">
              <a:avLst/>
            </a:prstGeom>
          </p:spPr>
        </p:pic>
        <p:grpSp>
          <p:nvGrpSpPr>
            <p:cNvPr id="124" name="Group 123"/>
            <p:cNvGrpSpPr/>
            <p:nvPr/>
          </p:nvGrpSpPr>
          <p:grpSpPr>
            <a:xfrm>
              <a:off x="4944512" y="5104754"/>
              <a:ext cx="257552" cy="631748"/>
              <a:chOff x="1874810" y="1303501"/>
              <a:chExt cx="1072929" cy="2373207"/>
            </a:xfrm>
          </p:grpSpPr>
          <p:sp>
            <p:nvSpPr>
              <p:cNvPr id="166" name="Oval 165"/>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7"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25" name="Picture 124"/>
            <p:cNvPicPr>
              <a:picLocks noChangeAspect="1"/>
            </p:cNvPicPr>
            <p:nvPr/>
          </p:nvPicPr>
          <p:blipFill rotWithShape="1">
            <a:blip r:embed="rId39" cstate="print">
              <a:extLst>
                <a:ext uri="{BEBA8EAE-BF5A-486C-A8C5-ECC9F3942E4B}">
                  <a14:imgProps xmlns:a14="http://schemas.microsoft.com/office/drawing/2010/main">
                    <a14:imgLayer r:embed="rId40">
                      <a14:imgEffect>
                        <a14:backgroundRemoval t="4667" b="93667" l="10000" r="90000"/>
                      </a14:imgEffect>
                    </a14:imgLayer>
                  </a14:imgProps>
                </a:ext>
                <a:ext uri="{28A0092B-C50C-407E-A947-70E740481C1C}">
                  <a14:useLocalDpi xmlns:a14="http://schemas.microsoft.com/office/drawing/2010/main" val="0"/>
                </a:ext>
              </a:extLst>
            </a:blip>
            <a:srcRect l="17519" t="4382" r="15546" b="6968"/>
            <a:stretch/>
          </p:blipFill>
          <p:spPr>
            <a:xfrm rot="21210044">
              <a:off x="4834818" y="5373509"/>
              <a:ext cx="131791" cy="174546"/>
            </a:xfrm>
            <a:prstGeom prst="rect">
              <a:avLst/>
            </a:prstGeom>
          </p:spPr>
        </p:pic>
        <p:pic>
          <p:nvPicPr>
            <p:cNvPr id="126" name="Picture 125"/>
            <p:cNvPicPr>
              <a:picLocks noChangeAspect="1"/>
            </p:cNvPicPr>
            <p:nvPr/>
          </p:nvPicPr>
          <p:blipFill rotWithShape="1">
            <a:blip r:embed="rId41" cstate="print">
              <a:duotone>
                <a:schemeClr val="accent6">
                  <a:shade val="45000"/>
                  <a:satMod val="135000"/>
                </a:schemeClr>
                <a:prstClr val="white"/>
              </a:duotone>
              <a:extLst>
                <a:ext uri="{BEBA8EAE-BF5A-486C-A8C5-ECC9F3942E4B}">
                  <a14:imgProps xmlns:a14="http://schemas.microsoft.com/office/drawing/2010/main">
                    <a14:imgLayer r:embed="rId42">
                      <a14:imgEffect>
                        <a14:colorTemperature colorTemp="4700"/>
                      </a14:imgEffect>
                    </a14:imgLayer>
                  </a14:imgProps>
                </a:ext>
                <a:ext uri="{28A0092B-C50C-407E-A947-70E740481C1C}">
                  <a14:useLocalDpi xmlns:a14="http://schemas.microsoft.com/office/drawing/2010/main" val="0"/>
                </a:ext>
              </a:extLst>
            </a:blip>
            <a:srcRect t="10805" b="12378"/>
            <a:stretch/>
          </p:blipFill>
          <p:spPr>
            <a:xfrm rot="21138202">
              <a:off x="4861523" y="4999717"/>
              <a:ext cx="323789" cy="248726"/>
            </a:xfrm>
            <a:prstGeom prst="rect">
              <a:avLst/>
            </a:prstGeom>
          </p:spPr>
        </p:pic>
        <p:sp>
          <p:nvSpPr>
            <p:cNvPr id="127" name="Isosceles Triangle 126"/>
            <p:cNvSpPr/>
            <p:nvPr/>
          </p:nvSpPr>
          <p:spPr>
            <a:xfrm rot="10533275" flipH="1">
              <a:off x="5618049" y="5530842"/>
              <a:ext cx="49366" cy="245346"/>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28" name="Picture 127"/>
            <p:cNvPicPr>
              <a:picLocks noChangeAspect="1"/>
            </p:cNvPicPr>
            <p:nvPr/>
          </p:nvPicPr>
          <p:blipFill rotWithShape="1">
            <a:blip r:embed="rId43" cstate="print">
              <a:duotone>
                <a:schemeClr val="bg2">
                  <a:shade val="45000"/>
                  <a:satMod val="135000"/>
                </a:schemeClr>
                <a:prstClr val="white"/>
              </a:duotone>
              <a:extLst>
                <a:ext uri="{BEBA8EAE-BF5A-486C-A8C5-ECC9F3942E4B}">
                  <a14:imgProps xmlns:a14="http://schemas.microsoft.com/office/drawing/2010/main">
                    <a14:imgLayer r:embed="rId44">
                      <a14:imgEffect>
                        <a14:backgroundRemoval t="4297" b="95508" l="21094" r="76172">
                          <a14:backgroundMark x1="55469" y1="34180" x2="55469" y2="34180"/>
                          <a14:backgroundMark x1="55469" y1="37500" x2="55469" y2="37500"/>
                          <a14:backgroundMark x1="56836" y1="40820" x2="56836" y2="40820"/>
                          <a14:backgroundMark x1="57617" y1="44531" x2="57617" y2="44531"/>
                          <a14:backgroundMark x1="58789" y1="47852" x2="58789" y2="47852"/>
                          <a14:backgroundMark x1="59375" y1="45898" x2="59375" y2="45898"/>
                          <a14:backgroundMark x1="58984" y1="50391" x2="58984" y2="50391"/>
                          <a14:backgroundMark x1="61328" y1="51758" x2="61328" y2="51758"/>
                          <a14:backgroundMark x1="61328" y1="56641" x2="61328" y2="56641"/>
                          <a14:backgroundMark x1="66406" y1="50977" x2="66406" y2="50977"/>
                          <a14:backgroundMark x1="59375" y1="31836" x2="66406" y2="65625"/>
                          <a14:backgroundMark x1="69727" y1="11133" x2="68555" y2="90820"/>
                          <a14:backgroundMark x1="25391" y1="9766" x2="25391" y2="50195"/>
                          <a14:backgroundMark x1="31836" y1="31445" x2="24609" y2="63867"/>
                          <a14:backgroundMark x1="27734" y1="23242" x2="31836" y2="31641"/>
                          <a14:backgroundMark x1="24023" y1="76367" x2="37500" y2="92969"/>
                          <a14:backgroundMark x1="33008" y1="92969" x2="22266" y2="92969"/>
                          <a14:backgroundMark x1="23242" y1="92383" x2="23828" y2="77930"/>
                          <a14:backgroundMark x1="26758" y1="83789" x2="27148" y2="88281"/>
                          <a14:backgroundMark x1="47656" y1="93555" x2="66602" y2="70508"/>
                          <a14:backgroundMark x1="52344" y1="92188" x2="69336" y2="91602"/>
                          <a14:backgroundMark x1="61914" y1="89844" x2="64648" y2="76367"/>
                          <a14:backgroundMark x1="65234" y1="67578" x2="61523" y2="55664"/>
                          <a14:backgroundMark x1="55078" y1="28320" x2="66406" y2="7813"/>
                          <a14:backgroundMark x1="64063" y1="17383" x2="65234" y2="30859"/>
                          <a14:backgroundMark x1="67188" y1="33398" x2="67969" y2="16016"/>
                          <a14:backgroundMark x1="54492" y1="6445" x2="74414" y2="7813"/>
                          <a14:backgroundMark x1="75000" y1="11719" x2="73047" y2="93555"/>
                          <a14:backgroundMark x1="25781" y1="8398" x2="33789" y2="6641"/>
                        </a14:backgroundRemoval>
                      </a14:imgEffect>
                    </a14:imgLayer>
                  </a14:imgProps>
                </a:ext>
                <a:ext uri="{28A0092B-C50C-407E-A947-70E740481C1C}">
                  <a14:useLocalDpi xmlns:a14="http://schemas.microsoft.com/office/drawing/2010/main" val="0"/>
                </a:ext>
              </a:extLst>
            </a:blip>
            <a:srcRect l="20372" t="4571" r="33804" b="3922"/>
            <a:stretch/>
          </p:blipFill>
          <p:spPr>
            <a:xfrm>
              <a:off x="3869483" y="5373890"/>
              <a:ext cx="103451" cy="206578"/>
            </a:xfrm>
            <a:prstGeom prst="rect">
              <a:avLst/>
            </a:prstGeom>
          </p:spPr>
        </p:pic>
        <p:pic>
          <p:nvPicPr>
            <p:cNvPr id="129" name="Picture 128"/>
            <p:cNvPicPr>
              <a:picLocks noChangeAspect="1"/>
            </p:cNvPicPr>
            <p:nvPr/>
          </p:nvPicPr>
          <p:blipFill rotWithShape="1">
            <a:blip r:embed="rId45" cstate="print">
              <a:extLst>
                <a:ext uri="{BEBA8EAE-BF5A-486C-A8C5-ECC9F3942E4B}">
                  <a14:imgProps xmlns:a14="http://schemas.microsoft.com/office/drawing/2010/main">
                    <a14:imgLayer r:embed="rId46">
                      <a14:imgEffect>
                        <a14:backgroundRemoval t="8667" b="76667" l="10000" r="90000"/>
                      </a14:imgEffect>
                    </a14:imgLayer>
                  </a14:imgProps>
                </a:ext>
                <a:ext uri="{28A0092B-C50C-407E-A947-70E740481C1C}">
                  <a14:useLocalDpi xmlns:a14="http://schemas.microsoft.com/office/drawing/2010/main" val="0"/>
                </a:ext>
              </a:extLst>
            </a:blip>
            <a:srcRect l="9994" t="9152" r="8524" b="23329"/>
            <a:stretch/>
          </p:blipFill>
          <p:spPr>
            <a:xfrm>
              <a:off x="3638916" y="5528496"/>
              <a:ext cx="204369" cy="169345"/>
            </a:xfrm>
            <a:prstGeom prst="rect">
              <a:avLst/>
            </a:prstGeom>
          </p:spPr>
        </p:pic>
        <p:sp>
          <p:nvSpPr>
            <p:cNvPr id="130" name="Oval 129"/>
            <p:cNvSpPr/>
            <p:nvPr/>
          </p:nvSpPr>
          <p:spPr>
            <a:xfrm rot="1959892">
              <a:off x="3718241" y="5442246"/>
              <a:ext cx="45719" cy="89838"/>
            </a:xfrm>
            <a:prstGeom prst="ellipse">
              <a:avLst/>
            </a:prstGeom>
            <a:solidFill>
              <a:srgbClr val="24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31" name="Rectangle 130"/>
            <p:cNvSpPr/>
            <p:nvPr/>
          </p:nvSpPr>
          <p:spPr>
            <a:xfrm>
              <a:off x="133347" y="5160714"/>
              <a:ext cx="2843641" cy="1027207"/>
            </a:xfrm>
            <a:prstGeom prst="rect">
              <a:avLst/>
            </a:prstGeom>
          </p:spPr>
          <p:txBody>
            <a:bodyPr wrap="square">
              <a:spAutoFit/>
            </a:bodyPr>
            <a:lstStyle/>
            <a:p>
              <a:r>
                <a:rPr lang="en-US" sz="1000" b="1" i="1" u="sng" dirty="0">
                  <a:solidFill>
                    <a:prstClr val="black"/>
                  </a:solidFill>
                  <a:latin typeface="Arial" panose="020B0604020202020204" pitchFamily="34" charset="0"/>
                  <a:cs typeface="Arial" panose="020B0604020202020204" pitchFamily="34" charset="0"/>
                </a:rPr>
                <a:t>Reintegration</a:t>
              </a:r>
              <a:r>
                <a:rPr lang="en-US" sz="1000" b="1" dirty="0">
                  <a:solidFill>
                    <a:prstClr val="black"/>
                  </a:solidFill>
                  <a:latin typeface="Arial" panose="020B0604020202020204" pitchFamily="34" charset="0"/>
                  <a:cs typeface="Arial" panose="020B0604020202020204" pitchFamily="34" charset="0"/>
                </a:rPr>
                <a:t> : For those RSMs who transition to civilian life, the WWR has resources available to assist in that transition and provide support after reaching veteran status. </a:t>
              </a:r>
            </a:p>
          </p:txBody>
        </p:sp>
        <p:grpSp>
          <p:nvGrpSpPr>
            <p:cNvPr id="132" name="Group 131"/>
            <p:cNvGrpSpPr/>
            <p:nvPr/>
          </p:nvGrpSpPr>
          <p:grpSpPr>
            <a:xfrm>
              <a:off x="6520320" y="3613729"/>
              <a:ext cx="2599751" cy="1140169"/>
              <a:chOff x="8656770" y="3340097"/>
              <a:chExt cx="2957522" cy="1297077"/>
            </a:xfrm>
          </p:grpSpPr>
          <p:sp>
            <p:nvSpPr>
              <p:cNvPr id="147" name="TextBox 146"/>
              <p:cNvSpPr txBox="1"/>
              <p:nvPr/>
            </p:nvSpPr>
            <p:spPr>
              <a:xfrm>
                <a:off x="9607389" y="4371590"/>
                <a:ext cx="1500811" cy="265584"/>
              </a:xfrm>
              <a:prstGeom prst="rect">
                <a:avLst/>
              </a:prstGeom>
              <a:noFill/>
            </p:spPr>
            <p:txBody>
              <a:bodyPr wrap="none" rtlCol="0">
                <a:spAutoFit/>
              </a:bodyPr>
              <a:lstStyle/>
              <a:p>
                <a:r>
                  <a:rPr lang="en-US" sz="900" b="1" dirty="0">
                    <a:solidFill>
                      <a:prstClr val="black"/>
                    </a:solidFill>
                    <a:latin typeface="Arial" panose="020B0604020202020204" pitchFamily="34" charset="0"/>
                    <a:cs typeface="Arial" panose="020B0604020202020204" pitchFamily="34" charset="0"/>
                  </a:rPr>
                  <a:t>Return to Duty</a:t>
                </a:r>
              </a:p>
            </p:txBody>
          </p:sp>
          <p:sp>
            <p:nvSpPr>
              <p:cNvPr id="148" name="Oval 147"/>
              <p:cNvSpPr/>
              <p:nvPr/>
            </p:nvSpPr>
            <p:spPr>
              <a:xfrm rot="21066891">
                <a:off x="8812158" y="3988910"/>
                <a:ext cx="2802134" cy="631568"/>
              </a:xfrm>
              <a:prstGeom prst="ellipse">
                <a:avLst/>
              </a:pr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149" name="Group 148"/>
              <p:cNvGrpSpPr/>
              <p:nvPr/>
            </p:nvGrpSpPr>
            <p:grpSpPr>
              <a:xfrm flipH="1">
                <a:off x="10300729" y="3672083"/>
                <a:ext cx="257552" cy="631748"/>
                <a:chOff x="1874810" y="1303501"/>
                <a:chExt cx="1072929" cy="2373207"/>
              </a:xfrm>
            </p:grpSpPr>
            <p:sp>
              <p:nvSpPr>
                <p:cNvPr id="164" name="Oval 163"/>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5"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50" name="Picture 149" descr="images-3.jpg"/>
              <p:cNvPicPr>
                <a:picLocks noChangeAspect="1"/>
              </p:cNvPicPr>
              <p:nvPr/>
            </p:nvPicPr>
            <p:blipFill rotWithShape="1">
              <a:blip r:embed="rId8" cstate="print">
                <a:extLst>
                  <a:ext uri="{BEBA8EAE-BF5A-486C-A8C5-ECC9F3942E4B}">
                    <a14:imgProps xmlns:a14="http://schemas.microsoft.com/office/drawing/2010/main">
                      <a14:imgLayer r:embed="rId15">
                        <a14:imgEffect>
                          <a14:backgroundRemoval t="0" b="100000" l="9955" r="100000">
                            <a14:foregroundMark x1="39367" y1="41958" x2="39367" y2="41958"/>
                          </a14:backgroundRemoval>
                        </a14:imgEffect>
                      </a14:imgLayer>
                    </a14:imgProps>
                  </a:ext>
                  <a:ext uri="{28A0092B-C50C-407E-A947-70E740481C1C}">
                    <a14:useLocalDpi xmlns:a14="http://schemas.microsoft.com/office/drawing/2010/main"/>
                  </a:ext>
                </a:extLst>
              </a:blip>
              <a:srcRect l="-1591"/>
              <a:stretch/>
            </p:blipFill>
            <p:spPr>
              <a:xfrm rot="924750">
                <a:off x="10259499" y="3586108"/>
                <a:ext cx="305507" cy="193252"/>
              </a:xfrm>
              <a:prstGeom prst="rect">
                <a:avLst/>
              </a:prstGeom>
            </p:spPr>
          </p:pic>
          <p:grpSp>
            <p:nvGrpSpPr>
              <p:cNvPr id="151" name="Group 150"/>
              <p:cNvGrpSpPr/>
              <p:nvPr/>
            </p:nvGrpSpPr>
            <p:grpSpPr>
              <a:xfrm flipH="1">
                <a:off x="10588885" y="3691002"/>
                <a:ext cx="257552" cy="631748"/>
                <a:chOff x="1874810" y="1303501"/>
                <a:chExt cx="1072929" cy="2373207"/>
              </a:xfrm>
            </p:grpSpPr>
            <p:sp>
              <p:nvSpPr>
                <p:cNvPr id="162" name="Oval 161"/>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3"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52" name="Picture 151" descr="images-3.jpg"/>
              <p:cNvPicPr>
                <a:picLocks noChangeAspect="1"/>
              </p:cNvPicPr>
              <p:nvPr/>
            </p:nvPicPr>
            <p:blipFill rotWithShape="1">
              <a:blip r:embed="rId8" cstate="print">
                <a:extLst>
                  <a:ext uri="{BEBA8EAE-BF5A-486C-A8C5-ECC9F3942E4B}">
                    <a14:imgProps xmlns:a14="http://schemas.microsoft.com/office/drawing/2010/main">
                      <a14:imgLayer r:embed="rId15">
                        <a14:imgEffect>
                          <a14:backgroundRemoval t="0" b="100000" l="9955" r="100000">
                            <a14:foregroundMark x1="39367" y1="41958" x2="39367" y2="41958"/>
                          </a14:backgroundRemoval>
                        </a14:imgEffect>
                      </a14:imgLayer>
                    </a14:imgProps>
                  </a:ext>
                  <a:ext uri="{28A0092B-C50C-407E-A947-70E740481C1C}">
                    <a14:useLocalDpi xmlns:a14="http://schemas.microsoft.com/office/drawing/2010/main"/>
                  </a:ext>
                </a:extLst>
              </a:blip>
              <a:srcRect l="-1591"/>
              <a:stretch/>
            </p:blipFill>
            <p:spPr>
              <a:xfrm rot="924750">
                <a:off x="10547655" y="3605027"/>
                <a:ext cx="305507" cy="193252"/>
              </a:xfrm>
              <a:prstGeom prst="rect">
                <a:avLst/>
              </a:prstGeom>
            </p:spPr>
          </p:pic>
          <p:grpSp>
            <p:nvGrpSpPr>
              <p:cNvPr id="153" name="Group 152"/>
              <p:cNvGrpSpPr/>
              <p:nvPr/>
            </p:nvGrpSpPr>
            <p:grpSpPr>
              <a:xfrm flipH="1">
                <a:off x="10873349" y="3730317"/>
                <a:ext cx="257552" cy="631748"/>
                <a:chOff x="1874810" y="1303501"/>
                <a:chExt cx="1072929" cy="2373207"/>
              </a:xfrm>
            </p:grpSpPr>
            <p:sp>
              <p:nvSpPr>
                <p:cNvPr id="160" name="Oval 159"/>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1"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54" name="Picture 153" descr="images-3.jpg"/>
              <p:cNvPicPr>
                <a:picLocks noChangeAspect="1"/>
              </p:cNvPicPr>
              <p:nvPr/>
            </p:nvPicPr>
            <p:blipFill rotWithShape="1">
              <a:blip r:embed="rId8" cstate="print">
                <a:extLst>
                  <a:ext uri="{BEBA8EAE-BF5A-486C-A8C5-ECC9F3942E4B}">
                    <a14:imgProps xmlns:a14="http://schemas.microsoft.com/office/drawing/2010/main">
                      <a14:imgLayer r:embed="rId15">
                        <a14:imgEffect>
                          <a14:backgroundRemoval t="0" b="100000" l="9955" r="100000">
                            <a14:foregroundMark x1="39367" y1="41958" x2="39367" y2="41958"/>
                          </a14:backgroundRemoval>
                        </a14:imgEffect>
                      </a14:imgLayer>
                    </a14:imgProps>
                  </a:ext>
                  <a:ext uri="{28A0092B-C50C-407E-A947-70E740481C1C}">
                    <a14:useLocalDpi xmlns:a14="http://schemas.microsoft.com/office/drawing/2010/main"/>
                  </a:ext>
                </a:extLst>
              </a:blip>
              <a:srcRect l="-1591"/>
              <a:stretch/>
            </p:blipFill>
            <p:spPr>
              <a:xfrm rot="924750">
                <a:off x="10832119" y="3644342"/>
                <a:ext cx="305507" cy="193252"/>
              </a:xfrm>
              <a:prstGeom prst="rect">
                <a:avLst/>
              </a:prstGeom>
            </p:spPr>
          </p:pic>
          <p:pic>
            <p:nvPicPr>
              <p:cNvPr id="155" name="Picture 154"/>
              <p:cNvPicPr>
                <a:picLocks noChangeAspect="1"/>
              </p:cNvPicPr>
              <p:nvPr/>
            </p:nvPicPr>
            <p:blipFill rotWithShape="1">
              <a:blip r:embed="rId47">
                <a:extLst>
                  <a:ext uri="{BEBA8EAE-BF5A-486C-A8C5-ECC9F3942E4B}">
                    <a14:imgProps xmlns:a14="http://schemas.microsoft.com/office/drawing/2010/main">
                      <a14:imgLayer r:embed="rId48">
                        <a14:imgEffect>
                          <a14:backgroundRemoval t="0" b="100000" l="0" r="100000">
                            <a14:foregroundMark x1="23000" y1="7870" x2="36667" y2="12500"/>
                            <a14:foregroundMark x1="34333" y1="6481" x2="47000" y2="5093"/>
                            <a14:foregroundMark x1="23667" y1="5093" x2="34667" y2="5093"/>
                          </a14:backgroundRemoval>
                        </a14:imgEffect>
                        <a14:imgEffect>
                          <a14:artisticPlasticWrap/>
                        </a14:imgEffect>
                      </a14:imgLayer>
                    </a14:imgProps>
                  </a:ext>
                  <a:ext uri="{28A0092B-C50C-407E-A947-70E740481C1C}">
                    <a14:useLocalDpi xmlns:a14="http://schemas.microsoft.com/office/drawing/2010/main" val="0"/>
                  </a:ext>
                </a:extLst>
              </a:blip>
              <a:srcRect b="11902"/>
              <a:stretch/>
            </p:blipFill>
            <p:spPr>
              <a:xfrm>
                <a:off x="8656770" y="3340097"/>
                <a:ext cx="1684866" cy="1068722"/>
              </a:xfrm>
              <a:prstGeom prst="rect">
                <a:avLst/>
              </a:prstGeom>
            </p:spPr>
          </p:pic>
          <p:grpSp>
            <p:nvGrpSpPr>
              <p:cNvPr id="156" name="Group 155"/>
              <p:cNvGrpSpPr/>
              <p:nvPr/>
            </p:nvGrpSpPr>
            <p:grpSpPr>
              <a:xfrm flipH="1">
                <a:off x="9987407" y="3672083"/>
                <a:ext cx="257552" cy="631748"/>
                <a:chOff x="1874810" y="1303501"/>
                <a:chExt cx="1072929" cy="2373207"/>
              </a:xfrm>
            </p:grpSpPr>
            <p:sp>
              <p:nvSpPr>
                <p:cNvPr id="158" name="Oval 157"/>
                <p:cNvSpPr/>
                <p:nvPr/>
              </p:nvSpPr>
              <p:spPr>
                <a:xfrm>
                  <a:off x="1913398" y="1303501"/>
                  <a:ext cx="668437" cy="685173"/>
                </a:xfrm>
                <a:prstGeom prst="ellipse">
                  <a:avLst/>
                </a:prstGeom>
                <a:gradFill flip="none" rotWithShape="1">
                  <a:gsLst>
                    <a:gs pos="65000">
                      <a:srgbClr val="1A1F3F"/>
                    </a:gs>
                    <a:gs pos="100000">
                      <a:srgbClr val="FFFFFF"/>
                    </a:gs>
                  </a:gsLst>
                  <a:path path="circle">
                    <a:fillToRect t="100000" r="100000"/>
                  </a:path>
                  <a:tileRect l="-100000" b="-100000"/>
                </a:gradFill>
                <a:ln>
                  <a:solidFill>
                    <a:srgbClr val="1A1F3F"/>
                  </a:solidFill>
                </a:ln>
                <a:effectLst>
                  <a:outerShdw blurRad="50800" dist="38100" dir="2700000" algn="tl" rotWithShape="0">
                    <a:prstClr val="black">
                      <a:alpha val="40000"/>
                    </a:prstClr>
                  </a:outerShdw>
                </a:effectLst>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59" name="Isosceles Triangle 4"/>
                <p:cNvSpPr/>
                <p:nvPr/>
              </p:nvSpPr>
              <p:spPr>
                <a:xfrm rot="10312620">
                  <a:off x="1874810" y="1980767"/>
                  <a:ext cx="1072929" cy="1695941"/>
                </a:xfrm>
                <a:custGeom>
                  <a:avLst/>
                  <a:gdLst>
                    <a:gd name="connsiteX0" fmla="*/ 0 w 840143"/>
                    <a:gd name="connsiteY0" fmla="*/ 1671154 h 1671154"/>
                    <a:gd name="connsiteX1" fmla="*/ 689925 w 840143"/>
                    <a:gd name="connsiteY1" fmla="*/ 0 h 1671154"/>
                    <a:gd name="connsiteX2" fmla="*/ 840143 w 840143"/>
                    <a:gd name="connsiteY2" fmla="*/ 1671154 h 1671154"/>
                    <a:gd name="connsiteX3" fmla="*/ 0 w 840143"/>
                    <a:gd name="connsiteY3" fmla="*/ 1671154 h 1671154"/>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 name="connsiteX0" fmla="*/ 0 w 1072929"/>
                    <a:gd name="connsiteY0" fmla="*/ 1671154 h 1695941"/>
                    <a:gd name="connsiteX1" fmla="*/ 689925 w 1072929"/>
                    <a:gd name="connsiteY1" fmla="*/ 0 h 1695941"/>
                    <a:gd name="connsiteX2" fmla="*/ 1072929 w 1072929"/>
                    <a:gd name="connsiteY2" fmla="*/ 1695941 h 1695941"/>
                    <a:gd name="connsiteX3" fmla="*/ 0 w 1072929"/>
                    <a:gd name="connsiteY3" fmla="*/ 1671154 h 1695941"/>
                  </a:gdLst>
                  <a:ahLst/>
                  <a:cxnLst>
                    <a:cxn ang="0">
                      <a:pos x="connsiteX0" y="connsiteY0"/>
                    </a:cxn>
                    <a:cxn ang="0">
                      <a:pos x="connsiteX1" y="connsiteY1"/>
                    </a:cxn>
                    <a:cxn ang="0">
                      <a:pos x="connsiteX2" y="connsiteY2"/>
                    </a:cxn>
                    <a:cxn ang="0">
                      <a:pos x="connsiteX3" y="connsiteY3"/>
                    </a:cxn>
                  </a:cxnLst>
                  <a:rect l="l" t="t" r="r" b="b"/>
                  <a:pathLst>
                    <a:path w="1072929" h="1695941">
                      <a:moveTo>
                        <a:pt x="0" y="1671154"/>
                      </a:moveTo>
                      <a:lnTo>
                        <a:pt x="689925" y="0"/>
                      </a:lnTo>
                      <a:cubicBezTo>
                        <a:pt x="817593" y="565314"/>
                        <a:pt x="539974" y="1250029"/>
                        <a:pt x="1072929" y="1695941"/>
                      </a:cubicBezTo>
                      <a:cubicBezTo>
                        <a:pt x="276855" y="1329685"/>
                        <a:pt x="357643" y="1679416"/>
                        <a:pt x="0" y="1671154"/>
                      </a:cubicBezTo>
                      <a:close/>
                    </a:path>
                  </a:pathLst>
                </a:custGeom>
                <a:gradFill flip="none" rotWithShape="1">
                  <a:gsLst>
                    <a:gs pos="41000">
                      <a:srgbClr val="1A1F3F"/>
                    </a:gs>
                    <a:gs pos="100000">
                      <a:srgbClr val="FFFFFF"/>
                    </a:gs>
                  </a:gsLst>
                  <a:path path="circle">
                    <a:fillToRect l="100000" t="100000"/>
                  </a:path>
                  <a:tileRect r="-100000" b="-100000"/>
                </a:gradFill>
                <a:ln>
                  <a:solidFill>
                    <a:srgbClr val="1A1F3F"/>
                  </a:solidFill>
                </a:ln>
                <a:scene3d>
                  <a:camera prst="obliqueTop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pic>
            <p:nvPicPr>
              <p:cNvPr id="157" name="Picture 156" descr="images-3.jpg"/>
              <p:cNvPicPr>
                <a:picLocks noChangeAspect="1"/>
              </p:cNvPicPr>
              <p:nvPr/>
            </p:nvPicPr>
            <p:blipFill rotWithShape="1">
              <a:blip r:embed="rId8" cstate="print">
                <a:extLst>
                  <a:ext uri="{BEBA8EAE-BF5A-486C-A8C5-ECC9F3942E4B}">
                    <a14:imgProps xmlns:a14="http://schemas.microsoft.com/office/drawing/2010/main">
                      <a14:imgLayer r:embed="rId15">
                        <a14:imgEffect>
                          <a14:backgroundRemoval t="0" b="100000" l="9955" r="100000">
                            <a14:foregroundMark x1="39367" y1="41958" x2="39367" y2="41958"/>
                          </a14:backgroundRemoval>
                        </a14:imgEffect>
                      </a14:imgLayer>
                    </a14:imgProps>
                  </a:ext>
                  <a:ext uri="{28A0092B-C50C-407E-A947-70E740481C1C}">
                    <a14:useLocalDpi xmlns:a14="http://schemas.microsoft.com/office/drawing/2010/main"/>
                  </a:ext>
                </a:extLst>
              </a:blip>
              <a:srcRect l="-1591"/>
              <a:stretch/>
            </p:blipFill>
            <p:spPr>
              <a:xfrm rot="924750">
                <a:off x="9946177" y="3586108"/>
                <a:ext cx="305507" cy="193252"/>
              </a:xfrm>
              <a:prstGeom prst="rect">
                <a:avLst/>
              </a:prstGeom>
            </p:spPr>
          </p:pic>
        </p:grpSp>
        <p:sp>
          <p:nvSpPr>
            <p:cNvPr id="133" name="Right Arrow 17"/>
            <p:cNvSpPr/>
            <p:nvPr/>
          </p:nvSpPr>
          <p:spPr>
            <a:xfrm rot="20612699">
              <a:off x="3392072" y="4162410"/>
              <a:ext cx="3287533" cy="801351"/>
            </a:xfrm>
            <a:custGeom>
              <a:avLst/>
              <a:gdLst>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0 w 1445494"/>
                <a:gd name="connsiteY6" fmla="*/ 357211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21368 w 1445494"/>
                <a:gd name="connsiteY6" fmla="*/ 276000 h 476281"/>
                <a:gd name="connsiteX7" fmla="*/ 0 w 1445494"/>
                <a:gd name="connsiteY7" fmla="*/ 119070 h 476281"/>
                <a:gd name="connsiteX0" fmla="*/ 0 w 1445494"/>
                <a:gd name="connsiteY0" fmla="*/ 119070 h 476281"/>
                <a:gd name="connsiteX1" fmla="*/ 1132153 w 1445494"/>
                <a:gd name="connsiteY1" fmla="*/ 119070 h 476281"/>
                <a:gd name="connsiteX2" fmla="*/ 1132153 w 1445494"/>
                <a:gd name="connsiteY2" fmla="*/ 0 h 476281"/>
                <a:gd name="connsiteX3" fmla="*/ 1445494 w 1445494"/>
                <a:gd name="connsiteY3" fmla="*/ 238141 h 476281"/>
                <a:gd name="connsiteX4" fmla="*/ 1132153 w 1445494"/>
                <a:gd name="connsiteY4" fmla="*/ 476281 h 476281"/>
                <a:gd name="connsiteX5" fmla="*/ 1132153 w 1445494"/>
                <a:gd name="connsiteY5" fmla="*/ 357211 h 476281"/>
                <a:gd name="connsiteX6" fmla="*/ 40112 w 1445494"/>
                <a:gd name="connsiteY6" fmla="*/ 211294 h 476281"/>
                <a:gd name="connsiteX7" fmla="*/ 0 w 1445494"/>
                <a:gd name="connsiteY7" fmla="*/ 119070 h 4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494" h="476281">
                  <a:moveTo>
                    <a:pt x="0" y="119070"/>
                  </a:moveTo>
                  <a:lnTo>
                    <a:pt x="1132153" y="119070"/>
                  </a:lnTo>
                  <a:lnTo>
                    <a:pt x="1132153" y="0"/>
                  </a:lnTo>
                  <a:lnTo>
                    <a:pt x="1445494" y="238141"/>
                  </a:lnTo>
                  <a:lnTo>
                    <a:pt x="1132153" y="476281"/>
                  </a:lnTo>
                  <a:lnTo>
                    <a:pt x="1132153" y="357211"/>
                  </a:lnTo>
                  <a:lnTo>
                    <a:pt x="40112" y="211294"/>
                  </a:lnTo>
                  <a:lnTo>
                    <a:pt x="0" y="119070"/>
                  </a:lnTo>
                  <a:close/>
                </a:path>
              </a:pathLst>
            </a:custGeom>
            <a:solidFill>
              <a:srgbClr val="EDB661"/>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34" name="TextBox 133"/>
            <p:cNvSpPr txBox="1"/>
            <p:nvPr/>
          </p:nvSpPr>
          <p:spPr>
            <a:xfrm>
              <a:off x="4173888" y="4196875"/>
              <a:ext cx="1036843" cy="513603"/>
            </a:xfrm>
            <a:prstGeom prst="rect">
              <a:avLst/>
            </a:prstGeom>
            <a:noFill/>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Fit for Duty or EPLD/PLD</a:t>
              </a:r>
            </a:p>
          </p:txBody>
        </p:sp>
        <p:sp>
          <p:nvSpPr>
            <p:cNvPr id="135" name="Right Arrow 134"/>
            <p:cNvSpPr/>
            <p:nvPr/>
          </p:nvSpPr>
          <p:spPr bwMode="auto">
            <a:xfrm>
              <a:off x="2109624" y="4734184"/>
              <a:ext cx="230973" cy="45719"/>
            </a:xfrm>
            <a:prstGeom prst="rightArrow">
              <a:avLst/>
            </a:prstGeom>
            <a:solidFill>
              <a:schemeClr val="accent2"/>
            </a:solidFill>
            <a:ln w="12700">
              <a:noFill/>
              <a:round/>
              <a:headEnd/>
              <a:tailEnd/>
            </a:ln>
          </p:spPr>
          <p:txBody>
            <a:bodyPr rtlCol="0" anchor="ctr"/>
            <a:lstStyle/>
            <a:p>
              <a:pPr algn="ctr"/>
              <a:endParaRPr lang="en-US" dirty="0">
                <a:solidFill>
                  <a:prstClr val="black"/>
                </a:solidFill>
                <a:latin typeface="Arial" panose="020B0604020202020204" pitchFamily="34" charset="0"/>
                <a:cs typeface="Arial" panose="020B0604020202020204" pitchFamily="34" charset="0"/>
              </a:endParaRPr>
            </a:p>
          </p:txBody>
        </p:sp>
        <p:sp>
          <p:nvSpPr>
            <p:cNvPr id="136" name="Right Arrow 135"/>
            <p:cNvSpPr/>
            <p:nvPr/>
          </p:nvSpPr>
          <p:spPr bwMode="auto">
            <a:xfrm>
              <a:off x="2623839" y="4730411"/>
              <a:ext cx="230973" cy="45719"/>
            </a:xfrm>
            <a:prstGeom prst="rightArrow">
              <a:avLst/>
            </a:prstGeom>
            <a:solidFill>
              <a:schemeClr val="accent2"/>
            </a:solidFill>
            <a:ln w="12700">
              <a:noFill/>
              <a:round/>
              <a:headEnd/>
              <a:tailEnd/>
            </a:ln>
          </p:spPr>
          <p:txBody>
            <a:bodyPr rtlCol="0" anchor="ctr"/>
            <a:lstStyle/>
            <a:p>
              <a:pPr algn="ctr"/>
              <a:endParaRPr lang="en-US" dirty="0">
                <a:solidFill>
                  <a:prstClr val="black"/>
                </a:solidFill>
                <a:latin typeface="Arial" panose="020B0604020202020204" pitchFamily="34" charset="0"/>
                <a:cs typeface="Arial" panose="020B0604020202020204" pitchFamily="34" charset="0"/>
              </a:endParaRPr>
            </a:p>
          </p:txBody>
        </p:sp>
        <p:cxnSp>
          <p:nvCxnSpPr>
            <p:cNvPr id="137" name="Straight Connector 136"/>
            <p:cNvCxnSpPr/>
            <p:nvPr/>
          </p:nvCxnSpPr>
          <p:spPr>
            <a:xfrm>
              <a:off x="2778753" y="4469145"/>
              <a:ext cx="1" cy="355263"/>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5222129" y="3609379"/>
              <a:ext cx="1417900" cy="373530"/>
            </a:xfrm>
            <a:prstGeom prst="rect">
              <a:avLst/>
            </a:prstGeom>
            <a:noFill/>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Full Duty Determination</a:t>
              </a:r>
            </a:p>
          </p:txBody>
        </p:sp>
        <p:sp>
          <p:nvSpPr>
            <p:cNvPr id="139" name="Pentagon 138"/>
            <p:cNvSpPr/>
            <p:nvPr/>
          </p:nvSpPr>
          <p:spPr>
            <a:xfrm rot="5400000">
              <a:off x="344961" y="4012954"/>
              <a:ext cx="354980" cy="238640"/>
            </a:xfrm>
            <a:prstGeom prst="homePlate">
              <a:avLst/>
            </a:prstGeom>
            <a:solidFill>
              <a:srgbClr val="940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40" name="Picture 2" descr="C:\Users\ilisbrandi.harrigan\Desktop\Communication\Resources\Icons\grey check.jpg"/>
            <p:cNvPicPr>
              <a:picLocks noChangeAspect="1" noChangeArrowheads="1"/>
            </p:cNvPicPr>
            <p:nvPr/>
          </p:nvPicPr>
          <p:blipFill>
            <a:blip r:embed="rId49" cstate="print">
              <a:duotone>
                <a:prstClr val="black"/>
                <a:srgbClr val="FF0000">
                  <a:tint val="45000"/>
                  <a:satMod val="400000"/>
                </a:srgbClr>
              </a:duotone>
              <a:extLst>
                <a:ext uri="{BEBA8EAE-BF5A-486C-A8C5-ECC9F3942E4B}">
                  <a14:imgProps xmlns:a14="http://schemas.microsoft.com/office/drawing/2010/main">
                    <a14:imgLayer r:embed="rId5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07054" y="3886220"/>
              <a:ext cx="114546" cy="114546"/>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ilisbrandi.harrigan\Desktop\Communication\Resources\Icons\grey check.jpg"/>
            <p:cNvPicPr>
              <a:picLocks noChangeAspect="1" noChangeArrowheads="1"/>
            </p:cNvPicPr>
            <p:nvPr/>
          </p:nvPicPr>
          <p:blipFill>
            <a:blip r:embed="rId49" cstate="print">
              <a:duotone>
                <a:prstClr val="black"/>
                <a:srgbClr val="FF0000">
                  <a:tint val="45000"/>
                  <a:satMod val="400000"/>
                </a:srgbClr>
              </a:duotone>
              <a:extLst>
                <a:ext uri="{BEBA8EAE-BF5A-486C-A8C5-ECC9F3942E4B}">
                  <a14:imgProps xmlns:a14="http://schemas.microsoft.com/office/drawing/2010/main">
                    <a14:imgLayer r:embed="rId5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01004" y="3894503"/>
              <a:ext cx="114546" cy="114546"/>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C:\Users\ilisbrandi.harrigan\Desktop\Communication\Resources\Icons\grey check.jpg"/>
            <p:cNvPicPr>
              <a:picLocks noChangeAspect="1" noChangeArrowheads="1"/>
            </p:cNvPicPr>
            <p:nvPr/>
          </p:nvPicPr>
          <p:blipFill>
            <a:blip r:embed="rId49" cstate="print">
              <a:duotone>
                <a:prstClr val="black"/>
                <a:srgbClr val="FF0000">
                  <a:tint val="45000"/>
                  <a:satMod val="400000"/>
                </a:srgbClr>
              </a:duotone>
              <a:extLst>
                <a:ext uri="{BEBA8EAE-BF5A-486C-A8C5-ECC9F3942E4B}">
                  <a14:imgProps xmlns:a14="http://schemas.microsoft.com/office/drawing/2010/main">
                    <a14:imgLayer r:embed="rId5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94138" y="3886220"/>
              <a:ext cx="114546" cy="114546"/>
            </a:xfrm>
            <a:prstGeom prst="rect">
              <a:avLst/>
            </a:prstGeom>
            <a:noFill/>
            <a:extLst>
              <a:ext uri="{909E8E84-426E-40DD-AFC4-6F175D3DCCD1}">
                <a14:hiddenFill xmlns:a14="http://schemas.microsoft.com/office/drawing/2010/main">
                  <a:solidFill>
                    <a:srgbClr val="FFFFFF"/>
                  </a:solidFill>
                </a14:hiddenFill>
              </a:ext>
            </a:extLst>
          </p:spPr>
        </p:pic>
        <p:sp>
          <p:nvSpPr>
            <p:cNvPr id="143" name="Oval Callout 142"/>
            <p:cNvSpPr/>
            <p:nvPr/>
          </p:nvSpPr>
          <p:spPr>
            <a:xfrm flipH="1">
              <a:off x="6589831" y="2169552"/>
              <a:ext cx="524321" cy="404943"/>
            </a:xfrm>
            <a:prstGeom prst="wedgeEllipseCallout">
              <a:avLst>
                <a:gd name="adj1" fmla="val 4600"/>
                <a:gd name="adj2" fmla="val 6485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44" name="Picture 143" descr="imgres.png"/>
            <p:cNvPicPr>
              <a:picLocks noChangeAspect="1"/>
            </p:cNvPicPr>
            <p:nvPr/>
          </p:nvPicPr>
          <p:blipFill rotWithShape="1">
            <a:blip r:embed="rId10" cstate="print">
              <a:duotone>
                <a:schemeClr val="accent6">
                  <a:shade val="45000"/>
                  <a:satMod val="135000"/>
                </a:schemeClr>
                <a:prstClr val="white"/>
              </a:duotone>
              <a:extLst>
                <a:ext uri="{BEBA8EAE-BF5A-486C-A8C5-ECC9F3942E4B}">
                  <a14:imgProps xmlns:a14="http://schemas.microsoft.com/office/drawing/2010/main">
                    <a14:imgLayer r:embed="rId51">
                      <a14:imgEffect>
                        <a14:backgroundRemoval t="10280" b="100000" l="8271" r="100000"/>
                      </a14:imgEffect>
                    </a14:imgLayer>
                  </a14:imgProps>
                </a:ext>
                <a:ext uri="{28A0092B-C50C-407E-A947-70E740481C1C}">
                  <a14:useLocalDpi xmlns:a14="http://schemas.microsoft.com/office/drawing/2010/main"/>
                </a:ext>
              </a:extLst>
            </a:blip>
            <a:srcRect/>
            <a:stretch/>
          </p:blipFill>
          <p:spPr>
            <a:xfrm rot="20134743">
              <a:off x="6702547" y="2323735"/>
              <a:ext cx="221204" cy="177553"/>
            </a:xfrm>
            <a:prstGeom prst="rect">
              <a:avLst/>
            </a:prstGeom>
          </p:spPr>
        </p:pic>
        <p:pic>
          <p:nvPicPr>
            <p:cNvPr id="145" name="Picture 144" descr="imgres.png"/>
            <p:cNvPicPr>
              <a:picLocks noChangeAspect="1"/>
            </p:cNvPicPr>
            <p:nvPr/>
          </p:nvPicPr>
          <p:blipFill rotWithShape="1">
            <a:blip r:embed="rId10" cstate="print">
              <a:duotone>
                <a:schemeClr val="accent6">
                  <a:shade val="45000"/>
                  <a:satMod val="135000"/>
                </a:schemeClr>
                <a:prstClr val="white"/>
              </a:duotone>
              <a:extLst>
                <a:ext uri="{BEBA8EAE-BF5A-486C-A8C5-ECC9F3942E4B}">
                  <a14:imgProps xmlns:a14="http://schemas.microsoft.com/office/drawing/2010/main">
                    <a14:imgLayer r:embed="rId51">
                      <a14:imgEffect>
                        <a14:backgroundRemoval t="10280" b="100000" l="8271" r="100000"/>
                      </a14:imgEffect>
                    </a14:imgLayer>
                  </a14:imgProps>
                </a:ext>
                <a:ext uri="{28A0092B-C50C-407E-A947-70E740481C1C}">
                  <a14:useLocalDpi xmlns:a14="http://schemas.microsoft.com/office/drawing/2010/main"/>
                </a:ext>
              </a:extLst>
            </a:blip>
            <a:srcRect/>
            <a:stretch/>
          </p:blipFill>
          <p:spPr>
            <a:xfrm rot="20134743">
              <a:off x="6854947" y="2246858"/>
              <a:ext cx="221204" cy="177553"/>
            </a:xfrm>
            <a:prstGeom prst="rect">
              <a:avLst/>
            </a:prstGeom>
          </p:spPr>
        </p:pic>
        <p:sp>
          <p:nvSpPr>
            <p:cNvPr id="146" name="TextBox 145"/>
            <p:cNvSpPr txBox="1"/>
            <p:nvPr/>
          </p:nvSpPr>
          <p:spPr>
            <a:xfrm>
              <a:off x="8491911" y="2188258"/>
              <a:ext cx="2563571" cy="1182845"/>
            </a:xfrm>
            <a:prstGeom prst="rect">
              <a:avLst/>
            </a:prstGeom>
            <a:noFill/>
          </p:spPr>
          <p:txBody>
            <a:bodyPr wrap="square" rtlCol="0">
              <a:spAutoFit/>
            </a:bodyPr>
            <a:lstStyle/>
            <a:p>
              <a:r>
                <a:rPr lang="en-US" sz="1000" b="1" i="1" u="sng" dirty="0">
                  <a:solidFill>
                    <a:srgbClr val="000000"/>
                  </a:solidFill>
                  <a:latin typeface="Arial" panose="020B0604020202020204" pitchFamily="34" charset="0"/>
                  <a:cs typeface="Arial" panose="020B0604020202020204" pitchFamily="34" charset="0"/>
                </a:rPr>
                <a:t>Rehabilitation</a:t>
              </a:r>
              <a:r>
                <a:rPr lang="en-US" sz="1000" b="1" dirty="0">
                  <a:solidFill>
                    <a:srgbClr val="000000"/>
                  </a:solidFill>
                  <a:latin typeface="Arial" panose="020B0604020202020204" pitchFamily="34" charset="0"/>
                  <a:cs typeface="Arial" panose="020B0604020202020204" pitchFamily="34" charset="0"/>
                </a:rPr>
                <a:t> focuses on facilitating the right care. Programs focus on healing and recovery through the five lines of operation: Medical, Mind, Body, Spirit, and Family.</a:t>
              </a:r>
            </a:p>
          </p:txBody>
        </p:sp>
      </p:grpSp>
      <p:pic>
        <p:nvPicPr>
          <p:cNvPr id="15" name="Picture 14"/>
          <p:cNvPicPr>
            <a:picLocks noChangeAspect="1"/>
          </p:cNvPicPr>
          <p:nvPr userDrawn="1"/>
        </p:nvPicPr>
        <p:blipFill>
          <a:blip r:embed="rId52"/>
          <a:stretch>
            <a:fillRect/>
          </a:stretch>
        </p:blipFill>
        <p:spPr>
          <a:xfrm>
            <a:off x="145398" y="113514"/>
            <a:ext cx="1171826" cy="1146827"/>
          </a:xfrm>
          <a:prstGeom prst="rect">
            <a:avLst/>
          </a:prstGeom>
        </p:spPr>
      </p:pic>
    </p:spTree>
    <p:extLst>
      <p:ext uri="{BB962C8B-B14F-4D97-AF65-F5344CB8AC3E}">
        <p14:creationId xmlns:p14="http://schemas.microsoft.com/office/powerpoint/2010/main" val="12528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bk object 16"/>
          <p:cNvSpPr/>
          <p:nvPr userDrawn="1"/>
        </p:nvSpPr>
        <p:spPr>
          <a:xfrm>
            <a:off x="0" y="1257595"/>
            <a:ext cx="9144000" cy="5159188"/>
          </a:xfrm>
          <a:custGeom>
            <a:avLst/>
            <a:gdLst/>
            <a:ahLst/>
            <a:cxnLst/>
            <a:rect l="l" t="t" r="r" b="b"/>
            <a:pathLst>
              <a:path w="10058400" h="5847080">
                <a:moveTo>
                  <a:pt x="0" y="5846599"/>
                </a:moveTo>
                <a:lnTo>
                  <a:pt x="10058399" y="5846599"/>
                </a:lnTo>
                <a:lnTo>
                  <a:pt x="10058399" y="0"/>
                </a:lnTo>
                <a:lnTo>
                  <a:pt x="0" y="0"/>
                </a:lnTo>
                <a:lnTo>
                  <a:pt x="0" y="5846599"/>
                </a:lnTo>
                <a:close/>
              </a:path>
            </a:pathLst>
          </a:custGeom>
          <a:solidFill>
            <a:srgbClr val="8F8F8F"/>
          </a:solidFill>
        </p:spPr>
        <p:txBody>
          <a:bodyPr wrap="square" lIns="0" tIns="0" rIns="0" bIns="0" rtlCol="0"/>
          <a:lstStyle/>
          <a:p>
            <a:endParaRPr dirty="0"/>
          </a:p>
        </p:txBody>
      </p:sp>
      <p:sp>
        <p:nvSpPr>
          <p:cNvPr id="11" name="bk object 21"/>
          <p:cNvSpPr/>
          <p:nvPr userDrawn="1"/>
        </p:nvSpPr>
        <p:spPr>
          <a:xfrm>
            <a:off x="0" y="0"/>
            <a:ext cx="9143998" cy="1253494"/>
          </a:xfrm>
          <a:prstGeom prst="rect">
            <a:avLst/>
          </a:prstGeom>
          <a:blipFill>
            <a:blip r:embed="rId2" cstate="print"/>
            <a:stretch>
              <a:fillRect/>
            </a:stretch>
          </a:blipFill>
        </p:spPr>
        <p:txBody>
          <a:bodyPr wrap="square" lIns="0" tIns="0" rIns="0" bIns="0" rtlCol="0"/>
          <a:lstStyle/>
          <a:p>
            <a:endParaRPr dirty="0"/>
          </a:p>
        </p:txBody>
      </p:sp>
      <p:sp>
        <p:nvSpPr>
          <p:cNvPr id="6" name="bk object 22"/>
          <p:cNvSpPr/>
          <p:nvPr userDrawn="1"/>
        </p:nvSpPr>
        <p:spPr>
          <a:xfrm>
            <a:off x="0" y="1"/>
            <a:ext cx="9142845" cy="1257860"/>
          </a:xfrm>
          <a:custGeom>
            <a:avLst/>
            <a:gdLst/>
            <a:ahLst/>
            <a:cxnLst/>
            <a:rect l="l" t="t" r="r" b="b"/>
            <a:pathLst>
              <a:path w="10057129" h="1425575">
                <a:moveTo>
                  <a:pt x="0" y="0"/>
                </a:moveTo>
                <a:lnTo>
                  <a:pt x="10056899" y="0"/>
                </a:lnTo>
                <a:lnTo>
                  <a:pt x="10056899" y="1425274"/>
                </a:lnTo>
                <a:lnTo>
                  <a:pt x="0" y="1425274"/>
                </a:lnTo>
                <a:lnTo>
                  <a:pt x="0" y="0"/>
                </a:lnTo>
                <a:close/>
              </a:path>
            </a:pathLst>
          </a:custGeom>
          <a:solidFill>
            <a:srgbClr val="C7D0D8">
              <a:alpha val="63919"/>
            </a:srgbClr>
          </a:solidFill>
        </p:spPr>
        <p:txBody>
          <a:bodyPr wrap="square" lIns="0" tIns="0" rIns="0" bIns="0" rtlCol="0"/>
          <a:lstStyle/>
          <a:p>
            <a:endParaRPr dirty="0"/>
          </a:p>
        </p:txBody>
      </p:sp>
      <p:sp>
        <p:nvSpPr>
          <p:cNvPr id="3" name="bk object 17"/>
          <p:cNvSpPr/>
          <p:nvPr userDrawn="1"/>
        </p:nvSpPr>
        <p:spPr>
          <a:xfrm>
            <a:off x="129925" y="2773066"/>
            <a:ext cx="8884152" cy="40340"/>
          </a:xfrm>
          <a:custGeom>
            <a:avLst/>
            <a:gdLst/>
            <a:ahLst/>
            <a:cxnLst/>
            <a:rect l="l" t="t" r="r" b="b"/>
            <a:pathLst>
              <a:path w="5010784">
                <a:moveTo>
                  <a:pt x="0" y="0"/>
                </a:moveTo>
                <a:lnTo>
                  <a:pt x="5010714" y="0"/>
                </a:lnTo>
              </a:path>
            </a:pathLst>
          </a:custGeom>
          <a:ln w="47624">
            <a:solidFill>
              <a:srgbClr val="242B4F"/>
            </a:solidFill>
          </a:ln>
        </p:spPr>
        <p:txBody>
          <a:bodyPr wrap="square" lIns="0" tIns="0" rIns="0" bIns="0" rtlCol="0"/>
          <a:lstStyle/>
          <a:p>
            <a:endParaRPr dirty="0"/>
          </a:p>
        </p:txBody>
      </p:sp>
      <p:sp>
        <p:nvSpPr>
          <p:cNvPr id="4" name="bk object 19"/>
          <p:cNvSpPr/>
          <p:nvPr userDrawn="1"/>
        </p:nvSpPr>
        <p:spPr>
          <a:xfrm>
            <a:off x="4572000" y="1889267"/>
            <a:ext cx="0" cy="4454338"/>
          </a:xfrm>
          <a:custGeom>
            <a:avLst/>
            <a:gdLst/>
            <a:ahLst/>
            <a:cxnLst/>
            <a:rect l="l" t="t" r="r" b="b"/>
            <a:pathLst>
              <a:path h="5048250">
                <a:moveTo>
                  <a:pt x="0" y="0"/>
                </a:moveTo>
                <a:lnTo>
                  <a:pt x="0" y="5048249"/>
                </a:lnTo>
              </a:path>
            </a:pathLst>
          </a:custGeom>
          <a:ln w="57149">
            <a:solidFill>
              <a:srgbClr val="242B4F"/>
            </a:solidFill>
          </a:ln>
        </p:spPr>
        <p:txBody>
          <a:bodyPr wrap="square" lIns="0" tIns="0" rIns="0" bIns="0" rtlCol="0"/>
          <a:lstStyle/>
          <a:p>
            <a:endParaRPr dirty="0"/>
          </a:p>
        </p:txBody>
      </p:sp>
      <p:sp>
        <p:nvSpPr>
          <p:cNvPr id="5" name="bk object 20"/>
          <p:cNvSpPr/>
          <p:nvPr userDrawn="1"/>
        </p:nvSpPr>
        <p:spPr>
          <a:xfrm>
            <a:off x="304317" y="4619988"/>
            <a:ext cx="4131541" cy="1724025"/>
          </a:xfrm>
          <a:custGeom>
            <a:avLst/>
            <a:gdLst/>
            <a:ahLst/>
            <a:cxnLst/>
            <a:rect l="l" t="t" r="r" b="b"/>
            <a:pathLst>
              <a:path w="4514850" h="1953895">
                <a:moveTo>
                  <a:pt x="0" y="0"/>
                </a:moveTo>
                <a:lnTo>
                  <a:pt x="4514416" y="0"/>
                </a:lnTo>
                <a:lnTo>
                  <a:pt x="4514416" y="1953360"/>
                </a:lnTo>
                <a:lnTo>
                  <a:pt x="0" y="1953360"/>
                </a:lnTo>
                <a:lnTo>
                  <a:pt x="0" y="0"/>
                </a:lnTo>
                <a:close/>
              </a:path>
            </a:pathLst>
          </a:custGeom>
          <a:solidFill>
            <a:srgbClr val="F1F1F1"/>
          </a:solidFill>
        </p:spPr>
        <p:txBody>
          <a:bodyPr wrap="square" lIns="0" tIns="0" rIns="0" bIns="0" rtlCol="0"/>
          <a:lstStyle/>
          <a:p>
            <a:endParaRPr dirty="0"/>
          </a:p>
        </p:txBody>
      </p:sp>
      <p:sp>
        <p:nvSpPr>
          <p:cNvPr id="7" name="bk object 25"/>
          <p:cNvSpPr/>
          <p:nvPr userDrawn="1"/>
        </p:nvSpPr>
        <p:spPr>
          <a:xfrm>
            <a:off x="304317" y="2871024"/>
            <a:ext cx="4131541" cy="1573306"/>
          </a:xfrm>
          <a:custGeom>
            <a:avLst/>
            <a:gdLst/>
            <a:ahLst/>
            <a:cxnLst/>
            <a:rect l="l" t="t" r="r" b="b"/>
            <a:pathLst>
              <a:path w="4544695" h="1783079">
                <a:moveTo>
                  <a:pt x="0" y="0"/>
                </a:moveTo>
                <a:lnTo>
                  <a:pt x="4544488" y="0"/>
                </a:lnTo>
                <a:lnTo>
                  <a:pt x="4544488" y="1782504"/>
                </a:lnTo>
                <a:lnTo>
                  <a:pt x="0" y="1782504"/>
                </a:lnTo>
                <a:lnTo>
                  <a:pt x="0" y="0"/>
                </a:lnTo>
                <a:close/>
              </a:path>
            </a:pathLst>
          </a:custGeom>
          <a:solidFill>
            <a:srgbClr val="F1F1F1"/>
          </a:solidFill>
        </p:spPr>
        <p:txBody>
          <a:bodyPr wrap="square" lIns="0" tIns="0" rIns="0" bIns="0" rtlCol="0"/>
          <a:lstStyle/>
          <a:p>
            <a:endParaRPr dirty="0"/>
          </a:p>
        </p:txBody>
      </p:sp>
      <p:sp>
        <p:nvSpPr>
          <p:cNvPr id="8" name="bk object 26"/>
          <p:cNvSpPr/>
          <p:nvPr userDrawn="1"/>
        </p:nvSpPr>
        <p:spPr>
          <a:xfrm>
            <a:off x="4671095" y="2868783"/>
            <a:ext cx="4191577" cy="1575547"/>
          </a:xfrm>
          <a:custGeom>
            <a:avLst/>
            <a:gdLst/>
            <a:ahLst/>
            <a:cxnLst/>
            <a:rect l="l" t="t" r="r" b="b"/>
            <a:pathLst>
              <a:path w="4610734" h="1785620">
                <a:moveTo>
                  <a:pt x="0" y="0"/>
                </a:moveTo>
                <a:lnTo>
                  <a:pt x="4610657" y="0"/>
                </a:lnTo>
                <a:lnTo>
                  <a:pt x="4610657" y="1785231"/>
                </a:lnTo>
                <a:lnTo>
                  <a:pt x="0" y="1785231"/>
                </a:lnTo>
                <a:lnTo>
                  <a:pt x="0" y="0"/>
                </a:lnTo>
                <a:close/>
              </a:path>
            </a:pathLst>
          </a:custGeom>
          <a:solidFill>
            <a:srgbClr val="F1F1F1"/>
          </a:solidFill>
        </p:spPr>
        <p:txBody>
          <a:bodyPr wrap="square" lIns="0" tIns="0" rIns="0" bIns="0" rtlCol="0"/>
          <a:lstStyle/>
          <a:p>
            <a:endParaRPr dirty="0"/>
          </a:p>
        </p:txBody>
      </p:sp>
      <p:sp>
        <p:nvSpPr>
          <p:cNvPr id="9" name="bk object 27"/>
          <p:cNvSpPr/>
          <p:nvPr userDrawn="1"/>
        </p:nvSpPr>
        <p:spPr>
          <a:xfrm>
            <a:off x="5088318" y="3764842"/>
            <a:ext cx="644814" cy="625288"/>
          </a:xfrm>
          <a:custGeom>
            <a:avLst/>
            <a:gdLst/>
            <a:ahLst/>
            <a:cxnLst/>
            <a:rect l="l" t="t" r="r" b="b"/>
            <a:pathLst>
              <a:path w="709295" h="708660">
                <a:moveTo>
                  <a:pt x="397733" y="706119"/>
                </a:moveTo>
                <a:lnTo>
                  <a:pt x="310951" y="706119"/>
                </a:lnTo>
                <a:lnTo>
                  <a:pt x="293747" y="703579"/>
                </a:lnTo>
                <a:lnTo>
                  <a:pt x="285192" y="701039"/>
                </a:lnTo>
                <a:lnTo>
                  <a:pt x="276679" y="699769"/>
                </a:lnTo>
                <a:lnTo>
                  <a:pt x="268218" y="697229"/>
                </a:lnTo>
                <a:lnTo>
                  <a:pt x="259808" y="695959"/>
                </a:lnTo>
                <a:lnTo>
                  <a:pt x="243155" y="690879"/>
                </a:lnTo>
                <a:lnTo>
                  <a:pt x="234931" y="687069"/>
                </a:lnTo>
                <a:lnTo>
                  <a:pt x="226780" y="684529"/>
                </a:lnTo>
                <a:lnTo>
                  <a:pt x="218700" y="680719"/>
                </a:lnTo>
                <a:lnTo>
                  <a:pt x="210702" y="678179"/>
                </a:lnTo>
                <a:lnTo>
                  <a:pt x="187256" y="666749"/>
                </a:lnTo>
                <a:lnTo>
                  <a:pt x="179632" y="661669"/>
                </a:lnTo>
                <a:lnTo>
                  <a:pt x="172118" y="657859"/>
                </a:lnTo>
                <a:lnTo>
                  <a:pt x="164714" y="652779"/>
                </a:lnTo>
                <a:lnTo>
                  <a:pt x="157420" y="648969"/>
                </a:lnTo>
                <a:lnTo>
                  <a:pt x="150245" y="643889"/>
                </a:lnTo>
                <a:lnTo>
                  <a:pt x="143197" y="638809"/>
                </a:lnTo>
                <a:lnTo>
                  <a:pt x="136276" y="633729"/>
                </a:lnTo>
                <a:lnTo>
                  <a:pt x="129482" y="627379"/>
                </a:lnTo>
                <a:lnTo>
                  <a:pt x="122823" y="622299"/>
                </a:lnTo>
                <a:lnTo>
                  <a:pt x="116308" y="615949"/>
                </a:lnTo>
                <a:lnTo>
                  <a:pt x="109937" y="610869"/>
                </a:lnTo>
                <a:lnTo>
                  <a:pt x="103708" y="604519"/>
                </a:lnTo>
                <a:lnTo>
                  <a:pt x="74911" y="571499"/>
                </a:lnTo>
                <a:lnTo>
                  <a:pt x="69645" y="565149"/>
                </a:lnTo>
                <a:lnTo>
                  <a:pt x="64551" y="557529"/>
                </a:lnTo>
                <a:lnTo>
                  <a:pt x="59628" y="551179"/>
                </a:lnTo>
                <a:lnTo>
                  <a:pt x="54883" y="543559"/>
                </a:lnTo>
                <a:lnTo>
                  <a:pt x="33923" y="505459"/>
                </a:lnTo>
                <a:lnTo>
                  <a:pt x="26874" y="488949"/>
                </a:lnTo>
                <a:lnTo>
                  <a:pt x="23642" y="481329"/>
                </a:lnTo>
                <a:lnTo>
                  <a:pt x="20612" y="473709"/>
                </a:lnTo>
                <a:lnTo>
                  <a:pt x="17783" y="464819"/>
                </a:lnTo>
                <a:lnTo>
                  <a:pt x="15155" y="457199"/>
                </a:lnTo>
                <a:lnTo>
                  <a:pt x="12732" y="448309"/>
                </a:lnTo>
                <a:lnTo>
                  <a:pt x="10515" y="439419"/>
                </a:lnTo>
                <a:lnTo>
                  <a:pt x="8506" y="431799"/>
                </a:lnTo>
                <a:lnTo>
                  <a:pt x="1600" y="388619"/>
                </a:lnTo>
                <a:lnTo>
                  <a:pt x="0" y="345439"/>
                </a:lnTo>
                <a:lnTo>
                  <a:pt x="320" y="336549"/>
                </a:lnTo>
                <a:lnTo>
                  <a:pt x="5111" y="293369"/>
                </a:lnTo>
                <a:lnTo>
                  <a:pt x="10515" y="267969"/>
                </a:lnTo>
                <a:lnTo>
                  <a:pt x="12732" y="259079"/>
                </a:lnTo>
                <a:lnTo>
                  <a:pt x="15155" y="251459"/>
                </a:lnTo>
                <a:lnTo>
                  <a:pt x="17783" y="242569"/>
                </a:lnTo>
                <a:lnTo>
                  <a:pt x="20612" y="234949"/>
                </a:lnTo>
                <a:lnTo>
                  <a:pt x="23642" y="226059"/>
                </a:lnTo>
                <a:lnTo>
                  <a:pt x="26874" y="218439"/>
                </a:lnTo>
                <a:lnTo>
                  <a:pt x="30302" y="209549"/>
                </a:lnTo>
                <a:lnTo>
                  <a:pt x="50321" y="171449"/>
                </a:lnTo>
                <a:lnTo>
                  <a:pt x="59628" y="157479"/>
                </a:lnTo>
                <a:lnTo>
                  <a:pt x="64551" y="149859"/>
                </a:lnTo>
                <a:lnTo>
                  <a:pt x="69645" y="142239"/>
                </a:lnTo>
                <a:lnTo>
                  <a:pt x="74911" y="135889"/>
                </a:lnTo>
                <a:lnTo>
                  <a:pt x="80349" y="129539"/>
                </a:lnTo>
                <a:lnTo>
                  <a:pt x="85951" y="121919"/>
                </a:lnTo>
                <a:lnTo>
                  <a:pt x="116308" y="91439"/>
                </a:lnTo>
                <a:lnTo>
                  <a:pt x="122823" y="85089"/>
                </a:lnTo>
                <a:lnTo>
                  <a:pt x="129482" y="80009"/>
                </a:lnTo>
                <a:lnTo>
                  <a:pt x="136276" y="74929"/>
                </a:lnTo>
                <a:lnTo>
                  <a:pt x="143197" y="68579"/>
                </a:lnTo>
                <a:lnTo>
                  <a:pt x="150245" y="63499"/>
                </a:lnTo>
                <a:lnTo>
                  <a:pt x="157420" y="59689"/>
                </a:lnTo>
                <a:lnTo>
                  <a:pt x="164714" y="54609"/>
                </a:lnTo>
                <a:lnTo>
                  <a:pt x="172118" y="49529"/>
                </a:lnTo>
                <a:lnTo>
                  <a:pt x="179632" y="45719"/>
                </a:lnTo>
                <a:lnTo>
                  <a:pt x="187256" y="40639"/>
                </a:lnTo>
                <a:lnTo>
                  <a:pt x="210702" y="29209"/>
                </a:lnTo>
                <a:lnTo>
                  <a:pt x="218700" y="26669"/>
                </a:lnTo>
                <a:lnTo>
                  <a:pt x="226780" y="22859"/>
                </a:lnTo>
                <a:lnTo>
                  <a:pt x="276679" y="7619"/>
                </a:lnTo>
                <a:lnTo>
                  <a:pt x="328269" y="0"/>
                </a:lnTo>
                <a:lnTo>
                  <a:pt x="380414" y="0"/>
                </a:lnTo>
                <a:lnTo>
                  <a:pt x="432004" y="7619"/>
                </a:lnTo>
                <a:lnTo>
                  <a:pt x="481904" y="22859"/>
                </a:lnTo>
                <a:lnTo>
                  <a:pt x="489983" y="26669"/>
                </a:lnTo>
                <a:lnTo>
                  <a:pt x="497981" y="29209"/>
                </a:lnTo>
                <a:lnTo>
                  <a:pt x="521428" y="40639"/>
                </a:lnTo>
                <a:lnTo>
                  <a:pt x="529051" y="45719"/>
                </a:lnTo>
                <a:lnTo>
                  <a:pt x="536565" y="49529"/>
                </a:lnTo>
                <a:lnTo>
                  <a:pt x="543969" y="54609"/>
                </a:lnTo>
                <a:lnTo>
                  <a:pt x="551263" y="59689"/>
                </a:lnTo>
                <a:lnTo>
                  <a:pt x="558438" y="63499"/>
                </a:lnTo>
                <a:lnTo>
                  <a:pt x="565487" y="68579"/>
                </a:lnTo>
                <a:lnTo>
                  <a:pt x="572408" y="74929"/>
                </a:lnTo>
                <a:lnTo>
                  <a:pt x="579202" y="80009"/>
                </a:lnTo>
                <a:lnTo>
                  <a:pt x="585860" y="85089"/>
                </a:lnTo>
                <a:lnTo>
                  <a:pt x="592375" y="91439"/>
                </a:lnTo>
                <a:lnTo>
                  <a:pt x="598747" y="96519"/>
                </a:lnTo>
                <a:lnTo>
                  <a:pt x="628334" y="129539"/>
                </a:lnTo>
                <a:lnTo>
                  <a:pt x="633772" y="135889"/>
                </a:lnTo>
                <a:lnTo>
                  <a:pt x="639038" y="142239"/>
                </a:lnTo>
                <a:lnTo>
                  <a:pt x="644132" y="149859"/>
                </a:lnTo>
                <a:lnTo>
                  <a:pt x="649055" y="157479"/>
                </a:lnTo>
                <a:lnTo>
                  <a:pt x="653800" y="163829"/>
                </a:lnTo>
                <a:lnTo>
                  <a:pt x="674760" y="201929"/>
                </a:lnTo>
                <a:lnTo>
                  <a:pt x="681810" y="218439"/>
                </a:lnTo>
                <a:lnTo>
                  <a:pt x="685041" y="226059"/>
                </a:lnTo>
                <a:lnTo>
                  <a:pt x="688071" y="234949"/>
                </a:lnTo>
                <a:lnTo>
                  <a:pt x="690900" y="242569"/>
                </a:lnTo>
                <a:lnTo>
                  <a:pt x="693528" y="251459"/>
                </a:lnTo>
                <a:lnTo>
                  <a:pt x="695952" y="259079"/>
                </a:lnTo>
                <a:lnTo>
                  <a:pt x="698168" y="267969"/>
                </a:lnTo>
                <a:lnTo>
                  <a:pt x="700178" y="275589"/>
                </a:lnTo>
                <a:lnTo>
                  <a:pt x="707084" y="318769"/>
                </a:lnTo>
                <a:lnTo>
                  <a:pt x="708684" y="361949"/>
                </a:lnTo>
                <a:lnTo>
                  <a:pt x="708364" y="370839"/>
                </a:lnTo>
                <a:lnTo>
                  <a:pt x="701980" y="422909"/>
                </a:lnTo>
                <a:lnTo>
                  <a:pt x="698168" y="439419"/>
                </a:lnTo>
                <a:lnTo>
                  <a:pt x="695952" y="448309"/>
                </a:lnTo>
                <a:lnTo>
                  <a:pt x="693528" y="457199"/>
                </a:lnTo>
                <a:lnTo>
                  <a:pt x="690900" y="464819"/>
                </a:lnTo>
                <a:lnTo>
                  <a:pt x="688071" y="473709"/>
                </a:lnTo>
                <a:lnTo>
                  <a:pt x="685041" y="481329"/>
                </a:lnTo>
                <a:lnTo>
                  <a:pt x="681810" y="488949"/>
                </a:lnTo>
                <a:lnTo>
                  <a:pt x="678381" y="497839"/>
                </a:lnTo>
                <a:lnTo>
                  <a:pt x="658363" y="535939"/>
                </a:lnTo>
                <a:lnTo>
                  <a:pt x="644132" y="557529"/>
                </a:lnTo>
                <a:lnTo>
                  <a:pt x="639038" y="565149"/>
                </a:lnTo>
                <a:lnTo>
                  <a:pt x="633772" y="571499"/>
                </a:lnTo>
                <a:lnTo>
                  <a:pt x="628334" y="579119"/>
                </a:lnTo>
                <a:lnTo>
                  <a:pt x="622732" y="585469"/>
                </a:lnTo>
                <a:lnTo>
                  <a:pt x="592375" y="615949"/>
                </a:lnTo>
                <a:lnTo>
                  <a:pt x="585860" y="622299"/>
                </a:lnTo>
                <a:lnTo>
                  <a:pt x="579202" y="627379"/>
                </a:lnTo>
                <a:lnTo>
                  <a:pt x="572408" y="633729"/>
                </a:lnTo>
                <a:lnTo>
                  <a:pt x="565487" y="638809"/>
                </a:lnTo>
                <a:lnTo>
                  <a:pt x="558438" y="643889"/>
                </a:lnTo>
                <a:lnTo>
                  <a:pt x="551263" y="648969"/>
                </a:lnTo>
                <a:lnTo>
                  <a:pt x="543969" y="652779"/>
                </a:lnTo>
                <a:lnTo>
                  <a:pt x="536565" y="657859"/>
                </a:lnTo>
                <a:lnTo>
                  <a:pt x="529051" y="661669"/>
                </a:lnTo>
                <a:lnTo>
                  <a:pt x="521428" y="666749"/>
                </a:lnTo>
                <a:lnTo>
                  <a:pt x="497981" y="678179"/>
                </a:lnTo>
                <a:lnTo>
                  <a:pt x="489983" y="680719"/>
                </a:lnTo>
                <a:lnTo>
                  <a:pt x="481904" y="684529"/>
                </a:lnTo>
                <a:lnTo>
                  <a:pt x="473752" y="687069"/>
                </a:lnTo>
                <a:lnTo>
                  <a:pt x="465528" y="690879"/>
                </a:lnTo>
                <a:lnTo>
                  <a:pt x="448875" y="695959"/>
                </a:lnTo>
                <a:lnTo>
                  <a:pt x="440466" y="697229"/>
                </a:lnTo>
                <a:lnTo>
                  <a:pt x="432004" y="699769"/>
                </a:lnTo>
                <a:lnTo>
                  <a:pt x="423491" y="701039"/>
                </a:lnTo>
                <a:lnTo>
                  <a:pt x="414936" y="703579"/>
                </a:lnTo>
                <a:lnTo>
                  <a:pt x="397733" y="706119"/>
                </a:lnTo>
                <a:close/>
              </a:path>
              <a:path w="709295" h="708660">
                <a:moveTo>
                  <a:pt x="380414" y="707389"/>
                </a:moveTo>
                <a:lnTo>
                  <a:pt x="328269" y="707389"/>
                </a:lnTo>
                <a:lnTo>
                  <a:pt x="319600" y="706119"/>
                </a:lnTo>
                <a:lnTo>
                  <a:pt x="389084" y="706119"/>
                </a:lnTo>
                <a:lnTo>
                  <a:pt x="380414" y="707389"/>
                </a:lnTo>
                <a:close/>
              </a:path>
              <a:path w="709295" h="708660">
                <a:moveTo>
                  <a:pt x="363043" y="708659"/>
                </a:moveTo>
                <a:lnTo>
                  <a:pt x="345640" y="708659"/>
                </a:lnTo>
                <a:lnTo>
                  <a:pt x="336950" y="707389"/>
                </a:lnTo>
                <a:lnTo>
                  <a:pt x="371734" y="707389"/>
                </a:lnTo>
                <a:lnTo>
                  <a:pt x="363043" y="708659"/>
                </a:lnTo>
                <a:close/>
              </a:path>
            </a:pathLst>
          </a:custGeom>
          <a:solidFill>
            <a:srgbClr val="F0B845"/>
          </a:solidFill>
        </p:spPr>
        <p:txBody>
          <a:bodyPr wrap="square" lIns="0" tIns="0" rIns="0" bIns="0" rtlCol="0"/>
          <a:lstStyle/>
          <a:p>
            <a:endParaRPr dirty="0"/>
          </a:p>
        </p:txBody>
      </p:sp>
      <p:sp>
        <p:nvSpPr>
          <p:cNvPr id="10" name="bk object 20"/>
          <p:cNvSpPr/>
          <p:nvPr userDrawn="1"/>
        </p:nvSpPr>
        <p:spPr>
          <a:xfrm>
            <a:off x="4676347" y="4619988"/>
            <a:ext cx="4186325" cy="1724025"/>
          </a:xfrm>
          <a:custGeom>
            <a:avLst/>
            <a:gdLst/>
            <a:ahLst/>
            <a:cxnLst/>
            <a:rect l="l" t="t" r="r" b="b"/>
            <a:pathLst>
              <a:path w="4514850" h="1953895">
                <a:moveTo>
                  <a:pt x="0" y="0"/>
                </a:moveTo>
                <a:lnTo>
                  <a:pt x="4514416" y="0"/>
                </a:lnTo>
                <a:lnTo>
                  <a:pt x="4514416" y="1953360"/>
                </a:lnTo>
                <a:lnTo>
                  <a:pt x="0" y="1953360"/>
                </a:lnTo>
                <a:lnTo>
                  <a:pt x="0" y="0"/>
                </a:lnTo>
                <a:close/>
              </a:path>
            </a:pathLst>
          </a:custGeom>
          <a:solidFill>
            <a:srgbClr val="F1F1F1"/>
          </a:solidFill>
        </p:spPr>
        <p:txBody>
          <a:bodyPr wrap="square" lIns="0" tIns="0" rIns="0" bIns="0" rtlCol="0"/>
          <a:lstStyle/>
          <a:p>
            <a:endParaRPr dirty="0"/>
          </a:p>
        </p:txBody>
      </p:sp>
      <p:sp>
        <p:nvSpPr>
          <p:cNvPr id="12" name="bk object 23"/>
          <p:cNvSpPr/>
          <p:nvPr userDrawn="1"/>
        </p:nvSpPr>
        <p:spPr>
          <a:xfrm>
            <a:off x="595014" y="110742"/>
            <a:ext cx="1125681" cy="1092573"/>
          </a:xfrm>
          <a:prstGeom prst="rect">
            <a:avLst/>
          </a:prstGeom>
          <a:blipFill>
            <a:blip r:embed="rId3" cstate="print"/>
            <a:stretch>
              <a:fillRect/>
            </a:stretch>
          </a:blipFill>
        </p:spPr>
        <p:txBody>
          <a:bodyPr wrap="square" lIns="0" tIns="0" rIns="0" bIns="0" rtlCol="0"/>
          <a:lstStyle/>
          <a:p>
            <a:endParaRPr dirty="0"/>
          </a:p>
        </p:txBody>
      </p:sp>
      <p:sp>
        <p:nvSpPr>
          <p:cNvPr id="13" name="Holder 2"/>
          <p:cNvSpPr>
            <a:spLocks noGrp="1"/>
          </p:cNvSpPr>
          <p:nvPr>
            <p:ph type="title"/>
          </p:nvPr>
        </p:nvSpPr>
        <p:spPr>
          <a:xfrm>
            <a:off x="2450646" y="67156"/>
            <a:ext cx="4413826" cy="553998"/>
          </a:xfrm>
          <a:prstGeom prst="rect">
            <a:avLst/>
          </a:prstGeom>
        </p:spPr>
        <p:txBody>
          <a:bodyPr wrap="square" lIns="0" tIns="0" rIns="0" bIns="0">
            <a:spAutoFit/>
          </a:bodyPr>
          <a:lstStyle>
            <a:lvl1pPr>
              <a:defRPr sz="3600" b="1" i="0">
                <a:solidFill>
                  <a:srgbClr val="242B4F"/>
                </a:solidFill>
                <a:latin typeface="Arial Narrow"/>
                <a:cs typeface="Arial Narrow"/>
              </a:defRPr>
            </a:lvl1pPr>
          </a:lstStyle>
          <a:p>
            <a:endParaRPr dirty="0"/>
          </a:p>
        </p:txBody>
      </p:sp>
    </p:spTree>
    <p:extLst>
      <p:ext uri="{BB962C8B-B14F-4D97-AF65-F5344CB8AC3E}">
        <p14:creationId xmlns:p14="http://schemas.microsoft.com/office/powerpoint/2010/main" val="253519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17" name="Picture 2"/>
          <p:cNvPicPr>
            <a:picLocks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64008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rot="16200000">
            <a:off x="4163786" y="-4000500"/>
            <a:ext cx="81642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42426" y="81150"/>
            <a:ext cx="111477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userDrawn="1"/>
        </p:nvGrpSpPr>
        <p:grpSpPr>
          <a:xfrm>
            <a:off x="-70004" y="6466524"/>
            <a:ext cx="8307328" cy="365760"/>
            <a:chOff x="-70004" y="6466524"/>
            <a:chExt cx="8307328" cy="365760"/>
          </a:xfrm>
        </p:grpSpPr>
        <p:pic>
          <p:nvPicPr>
            <p:cNvPr id="10"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0004" y="6519567"/>
              <a:ext cx="4191355"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5358"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9152"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4015" y="6466524"/>
              <a:ext cx="364691"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descr="find_us_on_facebook.jpg"/>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871564" y="6466524"/>
              <a:ext cx="365760" cy="365760"/>
            </a:xfrm>
            <a:prstGeom prst="rect">
              <a:avLst/>
            </a:prstGeom>
            <a:noFill/>
            <a:ln w="9525">
              <a:noFill/>
              <a:miter lim="800000"/>
              <a:headEnd/>
              <a:tailEnd/>
            </a:ln>
          </p:spPr>
        </p:pic>
        <p:sp>
          <p:nvSpPr>
            <p:cNvPr id="15" name="TextBox 14"/>
            <p:cNvSpPr txBox="1"/>
            <p:nvPr userDrawn="1"/>
          </p:nvSpPr>
          <p:spPr>
            <a:xfrm>
              <a:off x="4002429" y="6534667"/>
              <a:ext cx="2374844" cy="261610"/>
            </a:xfrm>
            <a:prstGeom prst="rect">
              <a:avLst/>
            </a:prstGeom>
            <a:noFill/>
          </p:spPr>
          <p:txBody>
            <a:bodyPr wrap="square" rtlCol="0">
              <a:spAutoFit/>
            </a:bodyPr>
            <a:lstStyle/>
            <a:p>
              <a:pPr marL="119063" indent="-119063">
                <a:buFont typeface="Impact" panose="020B0806030902050204" pitchFamily="34" charset="0"/>
                <a:buChar char="-"/>
              </a:pPr>
              <a:r>
                <a:rPr lang="en-US" sz="1100" b="0" dirty="0">
                  <a:solidFill>
                    <a:srgbClr val="BCBCBC"/>
                  </a:solidFill>
                  <a:latin typeface="Impact" panose="020B0806030902050204" pitchFamily="34" charset="0"/>
                </a:rPr>
                <a:t>www.woundedwarrior.marines.mil</a:t>
              </a:r>
            </a:p>
          </p:txBody>
        </p:sp>
      </p:grpSp>
      <p:sp>
        <p:nvSpPr>
          <p:cNvPr id="2" name="Title 1"/>
          <p:cNvSpPr>
            <a:spLocks noGrp="1"/>
          </p:cNvSpPr>
          <p:nvPr>
            <p:ph type="title"/>
          </p:nvPr>
        </p:nvSpPr>
        <p:spPr>
          <a:xfrm>
            <a:off x="1478450" y="274638"/>
            <a:ext cx="7589520" cy="640080"/>
          </a:xfrm>
        </p:spPr>
        <p:txBody>
          <a:bodyPr>
            <a:normAutofit/>
          </a:bodyPr>
          <a:lstStyle>
            <a:lvl1pPr algn="l">
              <a:defRPr sz="2600" b="1">
                <a:solidFill>
                  <a:srgbClr val="BCBCB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pic>
        <p:nvPicPr>
          <p:cNvPr id="18" name="Picture 2"/>
          <p:cNvPicPr>
            <a:picLocks noChangeAspect="1" noChangeArrowheads="1"/>
          </p:cNvPicPr>
          <p:nvPr userDrawn="1"/>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1472535"/>
            <a:ext cx="4656615" cy="538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5"/>
          <p:cNvSpPr txBox="1">
            <a:spLocks/>
          </p:cNvSpPr>
          <p:nvPr userDrawn="1"/>
        </p:nvSpPr>
        <p:spPr>
          <a:xfrm>
            <a:off x="6956950" y="6463225"/>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rgbClr val="BCBCBC"/>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659B6770-E3AB-4230-AF43-9047A49A4617}" type="slidenum">
              <a:rPr lang="en-US" smtClean="0">
                <a:solidFill>
                  <a:srgbClr val="BCBCBC"/>
                </a:solidFill>
              </a:rPr>
              <a:pPr/>
              <a:t>‹#›</a:t>
            </a:fld>
            <a:endParaRPr lang="en-US" dirty="0">
              <a:solidFill>
                <a:srgbClr val="BCBCBC"/>
              </a:solidFill>
            </a:endParaRPr>
          </a:p>
        </p:txBody>
      </p:sp>
    </p:spTree>
    <p:extLst>
      <p:ext uri="{BB962C8B-B14F-4D97-AF65-F5344CB8AC3E}">
        <p14:creationId xmlns:p14="http://schemas.microsoft.com/office/powerpoint/2010/main" val="417096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p:cNvPicPr>
            <a:picLocks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64008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a:xfrm>
            <a:off x="6956950" y="6463225"/>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rgbClr val="BCBCBC"/>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659B6770-E3AB-4230-AF43-9047A49A4617}" type="slidenum">
              <a:rPr lang="en-US" smtClean="0">
                <a:solidFill>
                  <a:srgbClr val="BCBCBC"/>
                </a:solidFill>
              </a:rPr>
              <a:pPr/>
              <a:t>‹#›</a:t>
            </a:fld>
            <a:endParaRPr lang="en-US" dirty="0">
              <a:solidFill>
                <a:srgbClr val="BCBCBC"/>
              </a:solidFill>
            </a:endParaRPr>
          </a:p>
        </p:txBody>
      </p:sp>
      <p:pic>
        <p:nvPicPr>
          <p:cNvPr id="10" name="Picture 3"/>
          <p:cNvPicPr>
            <a:picLocks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rot="16200000">
            <a:off x="4163786" y="-4000500"/>
            <a:ext cx="81642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42426" y="81150"/>
            <a:ext cx="111477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userDrawn="1"/>
        </p:nvGrpSpPr>
        <p:grpSpPr>
          <a:xfrm>
            <a:off x="-70004" y="6466524"/>
            <a:ext cx="8307328" cy="365760"/>
            <a:chOff x="-70004" y="6466524"/>
            <a:chExt cx="8307328" cy="365760"/>
          </a:xfrm>
        </p:grpSpPr>
        <p:pic>
          <p:nvPicPr>
            <p:cNvPr id="13"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0004" y="6519567"/>
              <a:ext cx="4191355"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5358"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9152" y="6466524"/>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4015" y="6466524"/>
              <a:ext cx="364691"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descr="find_us_on_facebook.jpg"/>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871564" y="6466524"/>
              <a:ext cx="365760" cy="365760"/>
            </a:xfrm>
            <a:prstGeom prst="rect">
              <a:avLst/>
            </a:prstGeom>
            <a:noFill/>
            <a:ln w="9525">
              <a:noFill/>
              <a:miter lim="800000"/>
              <a:headEnd/>
              <a:tailEnd/>
            </a:ln>
          </p:spPr>
        </p:pic>
        <p:sp>
          <p:nvSpPr>
            <p:cNvPr id="18" name="TextBox 17"/>
            <p:cNvSpPr txBox="1"/>
            <p:nvPr userDrawn="1"/>
          </p:nvSpPr>
          <p:spPr>
            <a:xfrm>
              <a:off x="4002429" y="6534667"/>
              <a:ext cx="2374844" cy="253916"/>
            </a:xfrm>
            <a:prstGeom prst="rect">
              <a:avLst/>
            </a:prstGeom>
            <a:noFill/>
          </p:spPr>
          <p:txBody>
            <a:bodyPr wrap="square" rtlCol="0">
              <a:spAutoFit/>
            </a:bodyPr>
            <a:lstStyle/>
            <a:p>
              <a:pPr marL="119063" indent="-119063">
                <a:buFont typeface="Impact" panose="020B0806030902050204" pitchFamily="34" charset="0"/>
                <a:buChar char="-"/>
              </a:pPr>
              <a:r>
                <a:rPr lang="en-US" sz="1050" b="0" dirty="0">
                  <a:solidFill>
                    <a:srgbClr val="BCBCBC"/>
                  </a:solidFill>
                  <a:latin typeface="Impact" panose="020B0806030902050204" pitchFamily="34" charset="0"/>
                </a:rPr>
                <a:t>www.woundedwarriorregiment.com</a:t>
              </a:r>
            </a:p>
          </p:txBody>
        </p:sp>
      </p:grpSp>
      <p:sp>
        <p:nvSpPr>
          <p:cNvPr id="2" name="Title 1"/>
          <p:cNvSpPr>
            <a:spLocks noGrp="1"/>
          </p:cNvSpPr>
          <p:nvPr>
            <p:ph type="title"/>
          </p:nvPr>
        </p:nvSpPr>
        <p:spPr>
          <a:xfrm>
            <a:off x="1478450" y="274638"/>
            <a:ext cx="7589520" cy="640080"/>
          </a:xfrm>
        </p:spPr>
        <p:txBody>
          <a:bodyPr>
            <a:normAutofit/>
          </a:bodyPr>
          <a:lstStyle>
            <a:lvl1pPr algn="l">
              <a:defRPr sz="2600" b="1">
                <a:solidFill>
                  <a:srgbClr val="BCBCB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pic>
        <p:nvPicPr>
          <p:cNvPr id="20" name="Picture 2"/>
          <p:cNvPicPr>
            <a:picLocks noChangeAspect="1" noChangeArrowheads="1"/>
          </p:cNvPicPr>
          <p:nvPr userDrawn="1"/>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1472535"/>
            <a:ext cx="4656615" cy="538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33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Rectangle 33"/>
          <p:cNvSpPr/>
          <p:nvPr userDrawn="1"/>
        </p:nvSpPr>
        <p:spPr>
          <a:xfrm>
            <a:off x="0" y="6440248"/>
            <a:ext cx="9144000" cy="417752"/>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866810" y="6453325"/>
            <a:ext cx="3405099" cy="415498"/>
          </a:xfrm>
          <a:prstGeom prst="rect">
            <a:avLst/>
          </a:prstGeom>
        </p:spPr>
        <p:txBody>
          <a:bodyPr wrap="none">
            <a:spAutoFit/>
          </a:bodyPr>
          <a:lstStyle/>
          <a:p>
            <a:pPr marL="0" marR="0" indent="0" algn="ctr" defTabSz="457200" rtl="0" eaLnBrk="1" fontAlgn="base" latinLnBrk="0" hangingPunct="1">
              <a:lnSpc>
                <a:spcPct val="100000"/>
              </a:lnSpc>
              <a:spcBef>
                <a:spcPct val="0"/>
              </a:spcBef>
              <a:spcAft>
                <a:spcPct val="0"/>
              </a:spcAft>
              <a:buClrTx/>
              <a:buSzTx/>
              <a:buFontTx/>
              <a:buNone/>
              <a:tabLst/>
              <a:defRPr/>
            </a:pPr>
            <a:r>
              <a:rPr lang="en-US" sz="1050" b="1" dirty="0">
                <a:solidFill>
                  <a:srgbClr val="F1C274"/>
                </a:solidFill>
                <a:latin typeface="Arial" panose="020B0604020202020204" pitchFamily="34" charset="0"/>
                <a:cs typeface="Arial" panose="020B0604020202020204" pitchFamily="34" charset="0"/>
              </a:rPr>
              <a:t>Wounded Warrior Call Center 24/7: 1.877.487.6299</a:t>
            </a:r>
          </a:p>
          <a:p>
            <a:pPr marL="0" marR="0" indent="0" algn="ctr" defTabSz="457200" rtl="0" eaLnBrk="1" fontAlgn="base" latinLnBrk="0" hangingPunct="1">
              <a:lnSpc>
                <a:spcPct val="100000"/>
              </a:lnSpc>
              <a:spcBef>
                <a:spcPct val="0"/>
              </a:spcBef>
              <a:spcAft>
                <a:spcPct val="0"/>
              </a:spcAft>
              <a:buClrTx/>
              <a:buSzTx/>
              <a:buFontTx/>
              <a:buNone/>
              <a:tabLst/>
              <a:defRPr/>
            </a:pPr>
            <a:r>
              <a:rPr lang="en-US" sz="1050" b="0" dirty="0">
                <a:solidFill>
                  <a:schemeClr val="bg1"/>
                </a:solidFill>
                <a:latin typeface="Arial" panose="020B0604020202020204" pitchFamily="34" charset="0"/>
                <a:cs typeface="Arial" panose="020B0604020202020204" pitchFamily="34" charset="0"/>
              </a:rPr>
              <a:t>www.woundedwarrior.marines.mil</a:t>
            </a:r>
          </a:p>
        </p:txBody>
      </p:sp>
      <p:cxnSp>
        <p:nvCxnSpPr>
          <p:cNvPr id="37" name="Straight Connector 36"/>
          <p:cNvCxnSpPr/>
          <p:nvPr userDrawn="1"/>
        </p:nvCxnSpPr>
        <p:spPr>
          <a:xfrm>
            <a:off x="6420196" y="6291559"/>
            <a:ext cx="0" cy="56644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2758976" y="6288396"/>
            <a:ext cx="0" cy="56644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userDrawn="1"/>
        </p:nvSpPr>
        <p:spPr>
          <a:xfrm>
            <a:off x="6420196" y="6451216"/>
            <a:ext cx="2723804" cy="400110"/>
          </a:xfrm>
          <a:prstGeom prst="rect">
            <a:avLst/>
          </a:prstGeom>
          <a:noFill/>
        </p:spPr>
        <p:txBody>
          <a:bodyPr wrap="square" rtlCol="0" anchor="ctr">
            <a:spAutoFit/>
          </a:bodyPr>
          <a:lstStyle/>
          <a:p>
            <a:r>
              <a:rPr lang="en-US" sz="1000" b="0" dirty="0">
                <a:solidFill>
                  <a:schemeClr val="bg1"/>
                </a:solidFill>
                <a:latin typeface="Arial" panose="020B0604020202020204" pitchFamily="34" charset="0"/>
                <a:cs typeface="Arial" panose="020B0604020202020204" pitchFamily="34" charset="0"/>
              </a:rPr>
              <a:t>Point of Contact: LtCol Braden</a:t>
            </a:r>
            <a:r>
              <a:rPr lang="en-US" sz="1000" b="0" baseline="0" dirty="0">
                <a:solidFill>
                  <a:schemeClr val="bg1"/>
                </a:solidFill>
                <a:latin typeface="Arial" panose="020B0604020202020204" pitchFamily="34" charset="0"/>
                <a:cs typeface="Arial" panose="020B0604020202020204" pitchFamily="34" charset="0"/>
              </a:rPr>
              <a:t>, RMED</a:t>
            </a:r>
          </a:p>
          <a:p>
            <a:r>
              <a:rPr lang="en-US" sz="1000" b="0" baseline="0" dirty="0">
                <a:solidFill>
                  <a:schemeClr val="bg1"/>
                </a:solidFill>
                <a:latin typeface="Arial" panose="020B0604020202020204" pitchFamily="34" charset="0"/>
                <a:cs typeface="Arial" panose="020B0604020202020204" pitchFamily="34" charset="0"/>
              </a:rPr>
              <a:t>Phone: 703.432.1868</a:t>
            </a:r>
            <a:endParaRPr lang="en-US" sz="1000" b="0" dirty="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4" r:id="rId1"/>
    <p:sldLayoutId id="2147483706" r:id="rId2"/>
    <p:sldLayoutId id="2147483725" r:id="rId3"/>
    <p:sldLayoutId id="2147483726" r:id="rId4"/>
    <p:sldLayoutId id="2147483727" r:id="rId5"/>
    <p:sldLayoutId id="2147483728" r:id="rId6"/>
    <p:sldLayoutId id="2147483741" r:id="rId7"/>
    <p:sldLayoutId id="2147483742" r:id="rId8"/>
    <p:sldLayoutId id="2147483743" r:id="rId9"/>
    <p:sldLayoutId id="2147483744" r:id="rId10"/>
    <p:sldLayoutId id="2147483745"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Rectangle 33"/>
          <p:cNvSpPr/>
          <p:nvPr userDrawn="1"/>
        </p:nvSpPr>
        <p:spPr>
          <a:xfrm>
            <a:off x="0" y="6440248"/>
            <a:ext cx="9144000" cy="417752"/>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866810" y="6453325"/>
            <a:ext cx="3405099" cy="415498"/>
          </a:xfrm>
          <a:prstGeom prst="rect">
            <a:avLst/>
          </a:prstGeom>
        </p:spPr>
        <p:txBody>
          <a:bodyPr wrap="none">
            <a:spAutoFit/>
          </a:bodyPr>
          <a:lstStyle/>
          <a:p>
            <a:pPr marL="0" marR="0" indent="0" algn="ctr" defTabSz="457200" rtl="0" eaLnBrk="1" fontAlgn="base" latinLnBrk="0" hangingPunct="1">
              <a:lnSpc>
                <a:spcPct val="100000"/>
              </a:lnSpc>
              <a:spcBef>
                <a:spcPct val="0"/>
              </a:spcBef>
              <a:spcAft>
                <a:spcPct val="0"/>
              </a:spcAft>
              <a:buClrTx/>
              <a:buSzTx/>
              <a:buFontTx/>
              <a:buNone/>
              <a:tabLst/>
              <a:defRPr/>
            </a:pPr>
            <a:r>
              <a:rPr lang="en-US" sz="1050" b="1" dirty="0">
                <a:solidFill>
                  <a:srgbClr val="F1C274"/>
                </a:solidFill>
                <a:latin typeface="Arial" panose="020B0604020202020204" pitchFamily="34" charset="0"/>
                <a:cs typeface="Arial" panose="020B0604020202020204" pitchFamily="34" charset="0"/>
              </a:rPr>
              <a:t>Wounded Warrior Call Center 24/7: 1.877.487.6299</a:t>
            </a:r>
          </a:p>
          <a:p>
            <a:pPr marL="0" marR="0" indent="0" algn="ctr" defTabSz="457200" rtl="0" eaLnBrk="1" fontAlgn="base" latinLnBrk="0" hangingPunct="1">
              <a:lnSpc>
                <a:spcPct val="100000"/>
              </a:lnSpc>
              <a:spcBef>
                <a:spcPct val="0"/>
              </a:spcBef>
              <a:spcAft>
                <a:spcPct val="0"/>
              </a:spcAft>
              <a:buClrTx/>
              <a:buSzTx/>
              <a:buFontTx/>
              <a:buNone/>
              <a:tabLst/>
              <a:defRPr/>
            </a:pPr>
            <a:r>
              <a:rPr lang="en-US" sz="1050" b="0" dirty="0">
                <a:solidFill>
                  <a:schemeClr val="bg1"/>
                </a:solidFill>
                <a:latin typeface="Arial" panose="020B0604020202020204" pitchFamily="34" charset="0"/>
                <a:cs typeface="Arial" panose="020B0604020202020204" pitchFamily="34" charset="0"/>
              </a:rPr>
              <a:t>www.woundedwarrior.marines.mil</a:t>
            </a:r>
          </a:p>
        </p:txBody>
      </p:sp>
      <p:cxnSp>
        <p:nvCxnSpPr>
          <p:cNvPr id="37" name="Straight Connector 36"/>
          <p:cNvCxnSpPr/>
          <p:nvPr userDrawn="1"/>
        </p:nvCxnSpPr>
        <p:spPr>
          <a:xfrm>
            <a:off x="6420196" y="6291559"/>
            <a:ext cx="0" cy="56644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2758976" y="6288396"/>
            <a:ext cx="0" cy="56644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userDrawn="1"/>
        </p:nvSpPr>
        <p:spPr>
          <a:xfrm>
            <a:off x="6420196" y="6451216"/>
            <a:ext cx="2723804" cy="400110"/>
          </a:xfrm>
          <a:prstGeom prst="rect">
            <a:avLst/>
          </a:prstGeom>
          <a:noFill/>
        </p:spPr>
        <p:txBody>
          <a:bodyPr wrap="square" rtlCol="0" anchor="ctr">
            <a:spAutoFit/>
          </a:bodyPr>
          <a:lstStyle/>
          <a:p>
            <a:r>
              <a:rPr lang="en-US" sz="1000" b="0" dirty="0">
                <a:solidFill>
                  <a:schemeClr val="bg1"/>
                </a:solidFill>
                <a:latin typeface="Arial" panose="020B0604020202020204" pitchFamily="34" charset="0"/>
                <a:cs typeface="Arial" panose="020B0604020202020204" pitchFamily="34" charset="0"/>
              </a:rPr>
              <a:t>Point of Contact: Mark Brokaw</a:t>
            </a:r>
            <a:r>
              <a:rPr lang="en-US" sz="1000" b="0" baseline="0" dirty="0">
                <a:solidFill>
                  <a:schemeClr val="bg1"/>
                </a:solidFill>
                <a:latin typeface="Arial" panose="020B0604020202020204" pitchFamily="34" charset="0"/>
                <a:cs typeface="Arial" panose="020B0604020202020204" pitchFamily="34" charset="0"/>
              </a:rPr>
              <a:t>, RMED </a:t>
            </a:r>
          </a:p>
          <a:p>
            <a:r>
              <a:rPr lang="en-US" sz="1000" b="0" baseline="0" dirty="0">
                <a:solidFill>
                  <a:schemeClr val="bg1"/>
                </a:solidFill>
                <a:latin typeface="Arial" panose="020B0604020202020204" pitchFamily="34" charset="0"/>
                <a:cs typeface="Arial" panose="020B0604020202020204" pitchFamily="34" charset="0"/>
              </a:rPr>
              <a:t>Phone: 703.432.1868</a:t>
            </a:r>
            <a:endParaRPr lang="en-US" sz="10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35537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tricare.mil/greatlakes" TargetMode="External"/><Relationship Id="rId2" Type="http://schemas.openxmlformats.org/officeDocument/2006/relationships/hyperlink" Target="https://health.mil/About-MHS/OASDHA/Defense-Health-Agency/TRICARE-Health-Plan/Defense-Health-Agency-Great-Lak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manamilitary.com/beneficiary/" TargetMode="External"/><Relationship Id="rId2" Type="http://schemas.openxmlformats.org/officeDocument/2006/relationships/hyperlink" Target="https://www.tricare-west.com/content/hnfs/home/tw/bene/auth/check_auth_status.html" TargetMode="External"/><Relationship Id="rId1" Type="http://schemas.openxmlformats.org/officeDocument/2006/relationships/slideLayout" Target="../slideLayouts/slideLayout2.xml"/><Relationship Id="rId4" Type="http://schemas.openxmlformats.org/officeDocument/2006/relationships/hyperlink" Target="https://www.mytricare.com/mt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ortal.marinenet.usmc.mil/content/mnet-portal/en/catalog.html?from=aem&amp;sterms=mcmeds&amp;sort=2"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61288"/>
            <a:ext cx="9143999" cy="2539157"/>
          </a:xfrm>
          <a:prstGeom prst="rect">
            <a:avLst/>
          </a:prstGeom>
        </p:spPr>
        <p:txBody>
          <a:bodyPr wrap="square">
            <a:spAutoFit/>
          </a:bodyPr>
          <a:lstStyle/>
          <a:p>
            <a:pPr algn="ctr"/>
            <a:r>
              <a:rPr lang="en-US" sz="2200" b="1" dirty="0">
                <a:latin typeface="Arial" panose="020B0604020202020204" pitchFamily="34" charset="0"/>
                <a:cs typeface="Arial" panose="020B0604020202020204" pitchFamily="34" charset="0"/>
              </a:rPr>
              <a:t>Medical Hold &amp; Line of Duty Medical Benefits Programs</a:t>
            </a:r>
          </a:p>
          <a:p>
            <a:pPr algn="ctr"/>
            <a:endParaRPr lang="en-US" sz="2200" dirty="0">
              <a:latin typeface="Arial" panose="020B0604020202020204" pitchFamily="34" charset="0"/>
              <a:cs typeface="Arial" panose="020B0604020202020204" pitchFamily="34" charset="0"/>
            </a:endParaRPr>
          </a:p>
          <a:p>
            <a:pPr algn="ctr"/>
            <a:r>
              <a:rPr lang="en-US" sz="2300" b="1" dirty="0">
                <a:latin typeface="Arial" panose="020B0604020202020204" pitchFamily="34" charset="0"/>
                <a:cs typeface="Arial" panose="020B0604020202020204" pitchFamily="34" charset="0"/>
              </a:rPr>
              <a:t>ADOS Budget Working Group/IMA Leadership Training</a:t>
            </a:r>
            <a:endParaRPr lang="en-US" sz="2300" dirty="0">
              <a:latin typeface="Arial" panose="020B0604020202020204" pitchFamily="34" charset="0"/>
              <a:cs typeface="Arial" panose="020B0604020202020204" pitchFamily="34" charset="0"/>
            </a:endParaRPr>
          </a:p>
          <a:p>
            <a:pPr algn="ctr"/>
            <a:endParaRPr lang="en-US" sz="2200" b="1" dirty="0">
              <a:latin typeface="Arial" panose="020B0604020202020204" pitchFamily="34" charset="0"/>
              <a:cs typeface="Arial" panose="020B0604020202020204" pitchFamily="34" charset="0"/>
            </a:endParaRPr>
          </a:p>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Briefer:</a:t>
            </a:r>
          </a:p>
          <a:p>
            <a:pPr algn="ctr"/>
            <a:r>
              <a:rPr lang="en-US" sz="2100" b="1" dirty="0">
                <a:latin typeface="Arial" panose="020B0604020202020204" pitchFamily="34" charset="0"/>
                <a:cs typeface="Arial" panose="020B0604020202020204" pitchFamily="34" charset="0"/>
              </a:rPr>
              <a:t>LtCol Nate Braden, USMCR</a:t>
            </a:r>
          </a:p>
          <a:p>
            <a:pPr algn="ctr"/>
            <a:r>
              <a:rPr lang="en-US" sz="2100" b="1" dirty="0">
                <a:latin typeface="Arial" panose="020B0604020202020204" pitchFamily="34" charset="0"/>
                <a:cs typeface="Arial" panose="020B0604020202020204" pitchFamily="34" charset="0"/>
              </a:rPr>
              <a:t>Reserve Integration Officer</a:t>
            </a:r>
          </a:p>
        </p:txBody>
      </p:sp>
    </p:spTree>
    <p:extLst>
      <p:ext uri="{BB962C8B-B14F-4D97-AF65-F5344CB8AC3E}">
        <p14:creationId xmlns:p14="http://schemas.microsoft.com/office/powerpoint/2010/main" val="137562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cs typeface="Times New Roman" panose="02020603050405020304" pitchFamily="18" charset="0"/>
              </a:rPr>
              <a:t>Reviews all case submissions for accuracy </a:t>
            </a:r>
          </a:p>
          <a:p>
            <a:pPr marL="1200150" lvl="2" indent="-285750">
              <a:buFont typeface="Wingdings" pitchFamily="2" charset="2"/>
              <a:buChar char="Ø"/>
            </a:pPr>
            <a:r>
              <a:rPr lang="en-US" sz="2000" dirty="0">
                <a:cs typeface="Times New Roman" panose="02020603050405020304" pitchFamily="18" charset="0"/>
              </a:rPr>
              <a:t>Reviews Case Information</a:t>
            </a:r>
          </a:p>
          <a:p>
            <a:pPr marL="1200150" lvl="2" indent="-285750">
              <a:buFont typeface="Wingdings" pitchFamily="2" charset="2"/>
              <a:buChar char="Ø"/>
            </a:pPr>
            <a:r>
              <a:rPr lang="en-US" sz="2000" dirty="0">
                <a:cs typeface="Times New Roman" panose="02020603050405020304" pitchFamily="18" charset="0"/>
              </a:rPr>
              <a:t>Adds Comments </a:t>
            </a:r>
          </a:p>
          <a:p>
            <a:pPr marL="1200150" lvl="2" indent="-285750">
              <a:buFont typeface="Wingdings" pitchFamily="2" charset="2"/>
              <a:buChar char="Ø"/>
            </a:pPr>
            <a:r>
              <a:rPr lang="en-US" sz="2000" dirty="0">
                <a:cs typeface="Times New Roman" panose="02020603050405020304" pitchFamily="18" charset="0"/>
              </a:rPr>
              <a:t>Adds Documents </a:t>
            </a:r>
          </a:p>
          <a:p>
            <a:pPr marL="1200150" lvl="2" indent="-285750">
              <a:buFont typeface="Wingdings" pitchFamily="2" charset="2"/>
              <a:buChar char="Ø"/>
            </a:pPr>
            <a:r>
              <a:rPr lang="en-US" sz="2000" dirty="0">
                <a:cs typeface="Times New Roman" panose="02020603050405020304" pitchFamily="18" charset="0"/>
              </a:rPr>
              <a:t>Returns for Edits</a:t>
            </a:r>
          </a:p>
          <a:p>
            <a:pPr marL="1200150" lvl="2" indent="-285750">
              <a:buFont typeface="Wingdings" pitchFamily="2" charset="2"/>
              <a:buChar char="Ø"/>
            </a:pPr>
            <a:r>
              <a:rPr lang="en-US" sz="2000" dirty="0">
                <a:cs typeface="Times New Roman" panose="02020603050405020304" pitchFamily="18" charset="0"/>
              </a:rPr>
              <a:t>Submits case to RMED for review/approval</a:t>
            </a:r>
          </a:p>
          <a:p>
            <a:pPr marL="1200150" lvl="2" indent="-285750">
              <a:buFont typeface="Wingdings" pitchFamily="2" charset="2"/>
              <a:buChar char="Ø"/>
            </a:pPr>
            <a:endParaRPr lang="en-US" sz="2000" dirty="0">
              <a:cs typeface="Times New Roman" panose="02020603050405020304" pitchFamily="18" charset="0"/>
            </a:endParaRPr>
          </a:p>
          <a:p>
            <a:pPr marL="571500" indent="-457200"/>
            <a:r>
              <a:rPr lang="en-US" sz="2400" b="1" dirty="0">
                <a:cs typeface="Times New Roman" panose="02020603050405020304" pitchFamily="18" charset="0"/>
              </a:rPr>
              <a:t>OpSponsors required to address any discrepancies or late submissions. </a:t>
            </a:r>
          </a:p>
          <a:p>
            <a:pPr marL="800100" lvl="1">
              <a:buFont typeface="Wingdings" pitchFamily="2" charset="2"/>
              <a:buChar char="Ø"/>
            </a:pPr>
            <a:endParaRPr lang="en-US" sz="2400" b="1" dirty="0">
              <a:latin typeface="Times New Roman" panose="02020603050405020304" pitchFamily="18" charset="0"/>
              <a:cs typeface="Times New Roman" panose="02020603050405020304" pitchFamily="18" charset="0"/>
            </a:endParaRPr>
          </a:p>
          <a:p>
            <a:pPr marL="800100" lvl="1">
              <a:buFont typeface="Wingdings" pitchFamily="2" charset="2"/>
              <a:buChar char="Ø"/>
            </a:pP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2800" dirty="0">
                <a:cs typeface="Times New Roman" panose="02020603050405020304" pitchFamily="18" charset="0"/>
              </a:rPr>
              <a:t>Case Reviewer Roles</a:t>
            </a:r>
          </a:p>
        </p:txBody>
      </p:sp>
    </p:spTree>
    <p:extLst>
      <p:ext uri="{BB962C8B-B14F-4D97-AF65-F5344CB8AC3E}">
        <p14:creationId xmlns:p14="http://schemas.microsoft.com/office/powerpoint/2010/main" val="382802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t>Case Administrator</a:t>
            </a:r>
          </a:p>
          <a:p>
            <a:pPr lvl="2"/>
            <a:r>
              <a:rPr lang="en-US" dirty="0"/>
              <a:t>STARTS LOD REQUEST </a:t>
            </a:r>
            <a:r>
              <a:rPr lang="en-US" b="1" dirty="0"/>
              <a:t>(FORMS TAB)</a:t>
            </a:r>
            <a:r>
              <a:rPr lang="en-US" dirty="0"/>
              <a:t>:</a:t>
            </a:r>
          </a:p>
          <a:p>
            <a:pPr lvl="4"/>
            <a:r>
              <a:rPr lang="en-US" dirty="0"/>
              <a:t>Orders/Muster Sheet</a:t>
            </a:r>
          </a:p>
          <a:p>
            <a:pPr lvl="4"/>
            <a:r>
              <a:rPr lang="en-US" dirty="0"/>
              <a:t>Initial LOD Benefits Request Command Endorsement </a:t>
            </a:r>
          </a:p>
          <a:p>
            <a:pPr lvl="4"/>
            <a:r>
              <a:rPr lang="en-US" dirty="0"/>
              <a:t>Privileges and Responsibilities Statement</a:t>
            </a:r>
          </a:p>
          <a:p>
            <a:pPr lvl="4"/>
            <a:r>
              <a:rPr lang="en-US" dirty="0"/>
              <a:t>All Medical Documents associated with the injury</a:t>
            </a:r>
          </a:p>
          <a:p>
            <a:pPr lvl="1"/>
            <a:r>
              <a:rPr lang="en-US" dirty="0"/>
              <a:t>Case Reviewer </a:t>
            </a:r>
          </a:p>
          <a:p>
            <a:pPr lvl="2"/>
            <a:r>
              <a:rPr lang="en-US" dirty="0"/>
              <a:t>Reviews and Forwards to RMED</a:t>
            </a:r>
          </a:p>
        </p:txBody>
      </p:sp>
      <p:sp>
        <p:nvSpPr>
          <p:cNvPr id="3" name="Title 2"/>
          <p:cNvSpPr>
            <a:spLocks noGrp="1"/>
          </p:cNvSpPr>
          <p:nvPr>
            <p:ph type="title"/>
          </p:nvPr>
        </p:nvSpPr>
        <p:spPr/>
        <p:txBody>
          <a:bodyPr/>
          <a:lstStyle/>
          <a:p>
            <a:r>
              <a:rPr lang="en-US" dirty="0"/>
              <a:t>Getting Started</a:t>
            </a:r>
          </a:p>
        </p:txBody>
      </p:sp>
    </p:spTree>
    <p:extLst>
      <p:ext uri="{BB962C8B-B14F-4D97-AF65-F5344CB8AC3E}">
        <p14:creationId xmlns:p14="http://schemas.microsoft.com/office/powerpoint/2010/main" val="75598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a:cs typeface="Times New Roman" panose="02020603050405020304" pitchFamily="18" charset="0"/>
              </a:rPr>
              <a:t>Line of Duty Benefits</a:t>
            </a:r>
          </a:p>
        </p:txBody>
      </p:sp>
      <p:graphicFrame>
        <p:nvGraphicFramePr>
          <p:cNvPr id="3" name="Diagram 2"/>
          <p:cNvGraphicFramePr/>
          <p:nvPr>
            <p:extLst>
              <p:ext uri="{D42A27DB-BD31-4B8C-83A1-F6EECF244321}">
                <p14:modId xmlns:p14="http://schemas.microsoft.com/office/powerpoint/2010/main" val="1850453947"/>
              </p:ext>
            </p:extLst>
          </p:nvPr>
        </p:nvGraphicFramePr>
        <p:xfrm>
          <a:off x="0" y="1066800"/>
          <a:ext cx="914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351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7" name="Title 6"/>
          <p:cNvSpPr>
            <a:spLocks noGrp="1"/>
          </p:cNvSpPr>
          <p:nvPr>
            <p:ph type="title"/>
          </p:nvPr>
        </p:nvSpPr>
        <p:spPr/>
        <p:txBody>
          <a:bodyPr/>
          <a:lstStyle/>
          <a:p>
            <a:r>
              <a:rPr lang="en-US" dirty="0">
                <a:cs typeface="Times New Roman" panose="02020603050405020304" pitchFamily="18" charset="0"/>
              </a:rPr>
              <a:t>Medical Hold Benefits</a:t>
            </a:r>
          </a:p>
        </p:txBody>
      </p:sp>
      <p:graphicFrame>
        <p:nvGraphicFramePr>
          <p:cNvPr id="8" name="Diagram 7"/>
          <p:cNvGraphicFramePr/>
          <p:nvPr>
            <p:extLst>
              <p:ext uri="{D42A27DB-BD31-4B8C-83A1-F6EECF244321}">
                <p14:modId xmlns:p14="http://schemas.microsoft.com/office/powerpoint/2010/main" val="4015135271"/>
              </p:ext>
            </p:extLst>
          </p:nvPr>
        </p:nvGraphicFramePr>
        <p:xfrm>
          <a:off x="0" y="1219200"/>
          <a:ext cx="909172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85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a:bodyPr>
          <a:lstStyle/>
          <a:p>
            <a:r>
              <a:rPr lang="en-US" dirty="0">
                <a:cs typeface="Times New Roman" panose="02020603050405020304" pitchFamily="18" charset="0"/>
              </a:rPr>
              <a:t>TNPQ/NPQ</a:t>
            </a:r>
          </a:p>
        </p:txBody>
      </p:sp>
      <p:grpSp>
        <p:nvGrpSpPr>
          <p:cNvPr id="3" name="Group 2"/>
          <p:cNvGrpSpPr/>
          <p:nvPr/>
        </p:nvGrpSpPr>
        <p:grpSpPr>
          <a:xfrm>
            <a:off x="304800" y="1261093"/>
            <a:ext cx="3924355" cy="2354613"/>
            <a:chOff x="425286" y="1868"/>
            <a:chExt cx="3924355" cy="2354613"/>
          </a:xfrm>
        </p:grpSpPr>
        <p:sp>
          <p:nvSpPr>
            <p:cNvPr id="4" name="Rectangle 3"/>
            <p:cNvSpPr/>
            <p:nvPr/>
          </p:nvSpPr>
          <p:spPr>
            <a:xfrm>
              <a:off x="425286" y="1868"/>
              <a:ext cx="3924355" cy="2354613"/>
            </a:xfrm>
            <a:prstGeom prst="rect">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5" name="TextBox 4"/>
            <p:cNvSpPr txBox="1"/>
            <p:nvPr/>
          </p:nvSpPr>
          <p:spPr>
            <a:xfrm>
              <a:off x="425286" y="1868"/>
              <a:ext cx="3924355" cy="23546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3600" dirty="0">
                  <a:latin typeface="Verdana" panose="020B0604030504040204" pitchFamily="34" charset="0"/>
                  <a:ea typeface="Verdana" panose="020B0604030504040204" pitchFamily="34" charset="0"/>
                  <a:cs typeface="Times New Roman" panose="02020603050405020304" pitchFamily="18" charset="0"/>
                </a:rPr>
                <a:t>Injury outside Military Duty Status</a:t>
              </a:r>
              <a:endParaRPr lang="en-US" sz="3600" kern="1200" dirty="0">
                <a:latin typeface="Verdana" panose="020B0604030504040204" pitchFamily="34" charset="0"/>
                <a:ea typeface="Verdana" panose="020B0604030504040204" pitchFamily="34" charset="0"/>
                <a:cs typeface="Times New Roman" panose="02020603050405020304" pitchFamily="18" charset="0"/>
              </a:endParaRPr>
            </a:p>
          </p:txBody>
        </p:sp>
      </p:grpSp>
      <p:grpSp>
        <p:nvGrpSpPr>
          <p:cNvPr id="6" name="Group 5"/>
          <p:cNvGrpSpPr/>
          <p:nvPr/>
        </p:nvGrpSpPr>
        <p:grpSpPr>
          <a:xfrm>
            <a:off x="4800600" y="1261092"/>
            <a:ext cx="3924355" cy="2354613"/>
            <a:chOff x="425286" y="1868"/>
            <a:chExt cx="3924355" cy="2354613"/>
          </a:xfrm>
        </p:grpSpPr>
        <p:sp>
          <p:nvSpPr>
            <p:cNvPr id="7" name="Rectangle 6"/>
            <p:cNvSpPr/>
            <p:nvPr/>
          </p:nvSpPr>
          <p:spPr>
            <a:xfrm>
              <a:off x="425286" y="1868"/>
              <a:ext cx="3924355" cy="2354613"/>
            </a:xfrm>
            <a:prstGeom prst="rect">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8" name="TextBox 7"/>
            <p:cNvSpPr txBox="1"/>
            <p:nvPr/>
          </p:nvSpPr>
          <p:spPr>
            <a:xfrm>
              <a:off x="425286" y="1868"/>
              <a:ext cx="3924355" cy="23546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3600" kern="1200" dirty="0">
                  <a:latin typeface="Verdana" panose="020B0604030504040204" pitchFamily="34" charset="0"/>
                  <a:ea typeface="Verdana" panose="020B0604030504040204" pitchFamily="34" charset="0"/>
                  <a:cs typeface="Times New Roman" panose="02020603050405020304" pitchFamily="18" charset="0"/>
                </a:rPr>
                <a:t>Managed by MARFORRES</a:t>
              </a:r>
            </a:p>
          </p:txBody>
        </p:sp>
      </p:grpSp>
      <p:grpSp>
        <p:nvGrpSpPr>
          <p:cNvPr id="10" name="Group 9"/>
          <p:cNvGrpSpPr/>
          <p:nvPr/>
        </p:nvGrpSpPr>
        <p:grpSpPr>
          <a:xfrm>
            <a:off x="304799" y="3810000"/>
            <a:ext cx="3924355" cy="2418371"/>
            <a:chOff x="425286" y="1868"/>
            <a:chExt cx="3924355" cy="2418371"/>
          </a:xfrm>
        </p:grpSpPr>
        <p:sp>
          <p:nvSpPr>
            <p:cNvPr id="11" name="Rectangle 10"/>
            <p:cNvSpPr/>
            <p:nvPr/>
          </p:nvSpPr>
          <p:spPr>
            <a:xfrm>
              <a:off x="425286" y="1868"/>
              <a:ext cx="3924355" cy="2354613"/>
            </a:xfrm>
            <a:prstGeom prst="rect">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12" name="TextBox 11"/>
            <p:cNvSpPr txBox="1"/>
            <p:nvPr/>
          </p:nvSpPr>
          <p:spPr>
            <a:xfrm>
              <a:off x="425286" y="65626"/>
              <a:ext cx="3924355" cy="23546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3600" dirty="0">
                  <a:latin typeface="Verdana" panose="020B0604030504040204" pitchFamily="34" charset="0"/>
                  <a:ea typeface="Verdana" panose="020B0604030504040204" pitchFamily="34" charset="0"/>
                  <a:cs typeface="Times New Roman" panose="02020603050405020304" pitchFamily="18" charset="0"/>
                </a:rPr>
                <a:t>Monthly medical evaluation required </a:t>
              </a:r>
              <a:endParaRPr lang="en-US" sz="3600" kern="1200" dirty="0">
                <a:latin typeface="Verdana" panose="020B0604030504040204" pitchFamily="34" charset="0"/>
                <a:ea typeface="Verdana" panose="020B0604030504040204" pitchFamily="34" charset="0"/>
                <a:cs typeface="Times New Roman" panose="02020603050405020304" pitchFamily="18" charset="0"/>
              </a:endParaRPr>
            </a:p>
          </p:txBody>
        </p:sp>
      </p:grpSp>
      <p:grpSp>
        <p:nvGrpSpPr>
          <p:cNvPr id="13" name="Group 12"/>
          <p:cNvGrpSpPr/>
          <p:nvPr/>
        </p:nvGrpSpPr>
        <p:grpSpPr>
          <a:xfrm>
            <a:off x="4800599" y="3861317"/>
            <a:ext cx="3924355" cy="2354613"/>
            <a:chOff x="425286" y="1868"/>
            <a:chExt cx="3924355" cy="2354613"/>
          </a:xfrm>
        </p:grpSpPr>
        <p:sp>
          <p:nvSpPr>
            <p:cNvPr id="14" name="Rectangle 13"/>
            <p:cNvSpPr/>
            <p:nvPr/>
          </p:nvSpPr>
          <p:spPr>
            <a:xfrm>
              <a:off x="425286" y="1868"/>
              <a:ext cx="3924355" cy="2354613"/>
            </a:xfrm>
            <a:prstGeom prst="rect">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15" name="TextBox 14"/>
            <p:cNvSpPr txBox="1"/>
            <p:nvPr/>
          </p:nvSpPr>
          <p:spPr>
            <a:xfrm>
              <a:off x="425286" y="1868"/>
              <a:ext cx="3924355" cy="23546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3200" kern="1200" dirty="0">
                  <a:latin typeface="Verdana" panose="020B0604030504040204" pitchFamily="34" charset="0"/>
                  <a:ea typeface="Verdana" panose="020B0604030504040204" pitchFamily="34" charset="0"/>
                  <a:cs typeface="Times New Roman" panose="02020603050405020304" pitchFamily="18" charset="0"/>
                </a:rPr>
                <a:t>NPQ leads to Medical Retention Review (MRR) Board</a:t>
              </a:r>
            </a:p>
          </p:txBody>
        </p:sp>
      </p:grpSp>
    </p:spTree>
    <p:extLst>
      <p:ext uri="{BB962C8B-B14F-4D97-AF65-F5344CB8AC3E}">
        <p14:creationId xmlns:p14="http://schemas.microsoft.com/office/powerpoint/2010/main" val="35686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95986419"/>
              </p:ext>
            </p:extLst>
          </p:nvPr>
        </p:nvGraphicFramePr>
        <p:xfrm>
          <a:off x="208547" y="1105319"/>
          <a:ext cx="8935454" cy="52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t>           The long road to LOD if &lt; 50 Miles to MTF</a:t>
            </a:r>
          </a:p>
        </p:txBody>
      </p:sp>
    </p:spTree>
    <p:extLst>
      <p:ext uri="{BB962C8B-B14F-4D97-AF65-F5344CB8AC3E}">
        <p14:creationId xmlns:p14="http://schemas.microsoft.com/office/powerpoint/2010/main" val="3659894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64811097"/>
              </p:ext>
            </p:extLst>
          </p:nvPr>
        </p:nvGraphicFramePr>
        <p:xfrm>
          <a:off x="88107" y="980598"/>
          <a:ext cx="9055894" cy="537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2000" dirty="0"/>
              <a:t>          The even longer road to LOD if &gt; 50 Miles to MTF</a:t>
            </a:r>
          </a:p>
        </p:txBody>
      </p:sp>
    </p:spTree>
    <p:extLst>
      <p:ext uri="{BB962C8B-B14F-4D97-AF65-F5344CB8AC3E}">
        <p14:creationId xmlns:p14="http://schemas.microsoft.com/office/powerpoint/2010/main" val="206533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1269114"/>
            <a:ext cx="8229600" cy="4525963"/>
          </a:xfrm>
        </p:spPr>
        <p:txBody>
          <a:bodyPr>
            <a:normAutofit fontScale="25000" lnSpcReduction="20000"/>
          </a:bodyPr>
          <a:lstStyle/>
          <a:p>
            <a:pPr marL="0" indent="0">
              <a:buNone/>
            </a:pPr>
            <a:endParaRPr lang="en-US" sz="2300" dirty="0"/>
          </a:p>
          <a:p>
            <a:pPr marL="0" indent="0">
              <a:buNone/>
            </a:pPr>
            <a:r>
              <a:rPr lang="en-US" sz="7200" dirty="0"/>
              <a:t>The DHA–GL assists with the coordination of medical care in the United States and District of Columbia.</a:t>
            </a:r>
          </a:p>
          <a:p>
            <a:pPr marL="0" indent="0">
              <a:buNone/>
            </a:pPr>
            <a:endParaRPr lang="en-US" sz="7200" dirty="0"/>
          </a:p>
          <a:p>
            <a:pPr fontAlgn="base"/>
            <a:r>
              <a:rPr lang="en-US" sz="7200" dirty="0"/>
              <a:t>Provide pre-authorization for civilian medical care</a:t>
            </a:r>
          </a:p>
          <a:p>
            <a:pPr fontAlgn="base"/>
            <a:endParaRPr lang="en-US" sz="7200" dirty="0"/>
          </a:p>
          <a:p>
            <a:pPr fontAlgn="base"/>
            <a:r>
              <a:rPr lang="en-US" sz="7200" dirty="0"/>
              <a:t>Authorize payment of civilian medical claims</a:t>
            </a:r>
          </a:p>
          <a:p>
            <a:pPr fontAlgn="base"/>
            <a:endParaRPr lang="en-US" sz="7200" dirty="0"/>
          </a:p>
          <a:p>
            <a:pPr fontAlgn="base"/>
            <a:r>
              <a:rPr lang="en-US" sz="7200" dirty="0"/>
              <a:t>Coordinates civilian health care services for remotely located service members</a:t>
            </a:r>
          </a:p>
          <a:p>
            <a:pPr fontAlgn="base"/>
            <a:endParaRPr lang="en-US" sz="7200" dirty="0"/>
          </a:p>
          <a:p>
            <a:pPr fontAlgn="base"/>
            <a:r>
              <a:rPr lang="en-US" sz="7200" dirty="0"/>
              <a:t>Collaborates with unit representatives regarding Line of Duty (LOD) care for remotely located service members</a:t>
            </a:r>
          </a:p>
          <a:p>
            <a:pPr marL="0" indent="0" fontAlgn="base">
              <a:buNone/>
            </a:pPr>
            <a:endParaRPr lang="en-US" sz="7200" dirty="0"/>
          </a:p>
          <a:p>
            <a:pPr marL="0" indent="0" fontAlgn="base">
              <a:buNone/>
            </a:pPr>
            <a:r>
              <a:rPr lang="en-US" sz="7200" dirty="0"/>
              <a:t>DHA Website:</a:t>
            </a:r>
          </a:p>
          <a:p>
            <a:pPr marL="0" indent="0">
              <a:buNone/>
            </a:pPr>
            <a:r>
              <a:rPr lang="en-US" sz="7200" dirty="0">
                <a:hlinkClick r:id="rId2"/>
              </a:rPr>
              <a:t>https://health.mil/About-MHS/OASDHA/Defense-Health-Agency/TRICARE-Health-Plan/Defense-Health-Agency-Great-Lakes</a:t>
            </a:r>
            <a:endParaRPr lang="en-US" sz="7200" dirty="0"/>
          </a:p>
          <a:p>
            <a:pPr marL="0" indent="0">
              <a:buNone/>
            </a:pPr>
            <a:endParaRPr lang="en-US" sz="7200" dirty="0"/>
          </a:p>
          <a:p>
            <a:pPr marL="0" indent="0">
              <a:buNone/>
            </a:pPr>
            <a:r>
              <a:rPr lang="en-US" sz="7200" dirty="0"/>
              <a:t>TRICARE Website:</a:t>
            </a:r>
          </a:p>
          <a:p>
            <a:pPr marL="0" indent="0">
              <a:buNone/>
            </a:pPr>
            <a:r>
              <a:rPr lang="en-US" sz="7200" dirty="0">
                <a:hlinkClick r:id="rId3"/>
              </a:rPr>
              <a:t>https://tricare.mil/greatlakes</a:t>
            </a:r>
            <a:endParaRPr lang="en-US" sz="7200" dirty="0"/>
          </a:p>
        </p:txBody>
      </p:sp>
      <p:sp>
        <p:nvSpPr>
          <p:cNvPr id="2" name="Title 1"/>
          <p:cNvSpPr>
            <a:spLocks noGrp="1"/>
          </p:cNvSpPr>
          <p:nvPr>
            <p:ph type="title"/>
          </p:nvPr>
        </p:nvSpPr>
        <p:spPr/>
        <p:txBody>
          <a:bodyPr/>
          <a:lstStyle/>
          <a:p>
            <a:r>
              <a:rPr lang="en-US" dirty="0"/>
              <a:t>        Defense Health Agency – Great Lakes</a:t>
            </a:r>
          </a:p>
        </p:txBody>
      </p:sp>
    </p:spTree>
    <p:extLst>
      <p:ext uri="{BB962C8B-B14F-4D97-AF65-F5344CB8AC3E}">
        <p14:creationId xmlns:p14="http://schemas.microsoft.com/office/powerpoint/2010/main" val="78753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080" y="1600200"/>
            <a:ext cx="8474148" cy="4525963"/>
          </a:xfrm>
        </p:spPr>
        <p:txBody>
          <a:bodyPr>
            <a:normAutofit fontScale="92500"/>
          </a:bodyPr>
          <a:lstStyle/>
          <a:p>
            <a:pPr marL="114300" indent="0" algn="ctr">
              <a:buNone/>
            </a:pPr>
            <a:r>
              <a:rPr lang="en-US" sz="3600" b="1" dirty="0"/>
              <a:t>Members can check Referrals and Authorizations by going to </a:t>
            </a:r>
            <a:r>
              <a:rPr lang="en-US" sz="3600" b="1" dirty="0">
                <a:sym typeface="Wingdings" panose="05000000000000000000" pitchFamily="2" charset="2"/>
              </a:rPr>
              <a:t></a:t>
            </a:r>
            <a:endParaRPr lang="en-US" sz="3600" b="1" dirty="0"/>
          </a:p>
          <a:p>
            <a:pPr marL="914400" lvl="2" indent="0">
              <a:buNone/>
            </a:pPr>
            <a:endParaRPr lang="en-US" dirty="0"/>
          </a:p>
          <a:p>
            <a:pPr marL="114300" indent="0">
              <a:buNone/>
            </a:pPr>
            <a:r>
              <a:rPr lang="en-US" sz="2200" b="1" dirty="0"/>
              <a:t>Tricare West (Health Net) -&gt; </a:t>
            </a:r>
          </a:p>
          <a:p>
            <a:pPr marL="114300" indent="0">
              <a:buNone/>
            </a:pPr>
            <a:r>
              <a:rPr lang="en-US" sz="2200" dirty="0">
                <a:hlinkClick r:id="rId2"/>
              </a:rPr>
              <a:t>https://www.tricare-west.com/content/hnfs/home/tw/bene.html</a:t>
            </a:r>
            <a:endParaRPr lang="en-US" sz="2200" dirty="0"/>
          </a:p>
          <a:p>
            <a:pPr marL="114300" indent="0">
              <a:buNone/>
            </a:pPr>
            <a:endParaRPr lang="en-US" sz="2200" dirty="0"/>
          </a:p>
          <a:p>
            <a:pPr marL="114300" indent="0">
              <a:buNone/>
            </a:pPr>
            <a:r>
              <a:rPr lang="en-US" sz="2200" b="1" dirty="0"/>
              <a:t>Tricare East (Humana) -&gt; </a:t>
            </a:r>
          </a:p>
          <a:p>
            <a:pPr marL="114300" indent="0">
              <a:buNone/>
            </a:pPr>
            <a:r>
              <a:rPr lang="en-US" sz="2200" dirty="0">
                <a:hlinkClick r:id="rId3"/>
              </a:rPr>
              <a:t>https://infocenter.humana-military.com/beneficiary/service/account/login</a:t>
            </a:r>
            <a:endParaRPr lang="en-US" sz="2200" dirty="0"/>
          </a:p>
          <a:p>
            <a:pPr marL="114300" indent="0">
              <a:buNone/>
            </a:pPr>
            <a:endParaRPr lang="en-US" sz="2200" dirty="0"/>
          </a:p>
          <a:p>
            <a:pPr marL="114300" indent="0">
              <a:buNone/>
            </a:pPr>
            <a:r>
              <a:rPr lang="en-US" sz="1700" b="1" dirty="0"/>
              <a:t>Don’t know the region - East or West? </a:t>
            </a:r>
          </a:p>
          <a:p>
            <a:pPr marL="114300" indent="0">
              <a:buNone/>
            </a:pPr>
            <a:r>
              <a:rPr lang="en-US" sz="1700" dirty="0">
                <a:hlinkClick r:id="rId4"/>
              </a:rPr>
              <a:t>https://www.mytricare.com/mtc/</a:t>
            </a:r>
            <a:endParaRPr lang="en-US" sz="1700" dirty="0"/>
          </a:p>
          <a:p>
            <a:pPr marL="914400" lvl="2" indent="0">
              <a:buNone/>
            </a:pPr>
            <a:endParaRPr lang="en-US" dirty="0"/>
          </a:p>
          <a:p>
            <a:endParaRPr lang="en-US" dirty="0"/>
          </a:p>
        </p:txBody>
      </p:sp>
      <p:sp>
        <p:nvSpPr>
          <p:cNvPr id="3" name="Title 2"/>
          <p:cNvSpPr>
            <a:spLocks noGrp="1"/>
          </p:cNvSpPr>
          <p:nvPr>
            <p:ph type="title"/>
          </p:nvPr>
        </p:nvSpPr>
        <p:spPr/>
        <p:txBody>
          <a:bodyPr/>
          <a:lstStyle/>
          <a:p>
            <a:r>
              <a:rPr lang="en-US" dirty="0"/>
              <a:t>Referrals and Authorizations</a:t>
            </a:r>
          </a:p>
        </p:txBody>
      </p:sp>
    </p:spTree>
    <p:extLst>
      <p:ext uri="{BB962C8B-B14F-4D97-AF65-F5344CB8AC3E}">
        <p14:creationId xmlns:p14="http://schemas.microsoft.com/office/powerpoint/2010/main" val="178802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231231"/>
            <a:ext cx="8229600" cy="4525963"/>
          </a:xfrm>
        </p:spPr>
        <p:txBody>
          <a:bodyPr/>
          <a:lstStyle/>
          <a:p>
            <a:r>
              <a:rPr lang="en-US" sz="2400" dirty="0"/>
              <a:t>26 October 2022: MARADMIN 569/22 released to provide guidance for the DHA process for reserve Marines and Officer Candidates approved for LOD benefits.</a:t>
            </a:r>
          </a:p>
          <a:p>
            <a:endParaRPr lang="en-US" sz="2400" dirty="0"/>
          </a:p>
          <a:p>
            <a:r>
              <a:rPr lang="en-US" sz="2400" dirty="0"/>
              <a:t>The unit is responsible for assisting/coordinating the DHA process to obtain pre-authorization for medical treatment for the injured/ill Marine.  </a:t>
            </a:r>
          </a:p>
        </p:txBody>
      </p:sp>
      <p:sp>
        <p:nvSpPr>
          <p:cNvPr id="3" name="Title 2"/>
          <p:cNvSpPr>
            <a:spLocks noGrp="1"/>
          </p:cNvSpPr>
          <p:nvPr>
            <p:ph type="title"/>
          </p:nvPr>
        </p:nvSpPr>
        <p:spPr/>
        <p:txBody>
          <a:bodyPr/>
          <a:lstStyle/>
          <a:p>
            <a:r>
              <a:rPr lang="en-US" dirty="0"/>
              <a:t>MARADMIN 569/22</a:t>
            </a:r>
          </a:p>
        </p:txBody>
      </p:sp>
    </p:spTree>
    <p:extLst>
      <p:ext uri="{BB962C8B-B14F-4D97-AF65-F5344CB8AC3E}">
        <p14:creationId xmlns:p14="http://schemas.microsoft.com/office/powerpoint/2010/main" val="123618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lstStyle/>
          <a:p>
            <a:r>
              <a:rPr lang="en-US" sz="2000" dirty="0">
                <a:latin typeface="Arial" panose="020B0604020202020204" pitchFamily="34" charset="0"/>
                <a:cs typeface="Arial" panose="020B0604020202020204" pitchFamily="34" charset="0"/>
              </a:rPr>
              <a:t>Purpose: </a:t>
            </a:r>
            <a:r>
              <a:rPr lang="en-US" sz="2000" dirty="0"/>
              <a:t>Provide overview brief on Medical Hold (MEDHOLD) and Line of Duty (LOD) Medical Benefits Programs.</a:t>
            </a:r>
          </a:p>
          <a:p>
            <a:endParaRPr lang="en-US" sz="2000" dirty="0">
              <a:latin typeface="Arial" panose="020B0604020202020204" pitchFamily="34" charset="0"/>
              <a:cs typeface="Arial" panose="020B0604020202020204" pitchFamily="34" charset="0"/>
            </a:endParaRPr>
          </a:p>
          <a:p>
            <a:r>
              <a:rPr lang="en-US" sz="2000" dirty="0"/>
              <a:t>Reserve Medical Entitlements Determination (RMED) Overview</a:t>
            </a:r>
          </a:p>
          <a:p>
            <a:r>
              <a:rPr lang="en-US" sz="2000" dirty="0"/>
              <a:t>MEDHOLD vs. LOD vs. TNPQ/NPQ</a:t>
            </a:r>
          </a:p>
          <a:p>
            <a:r>
              <a:rPr lang="en-US" sz="2000" dirty="0"/>
              <a:t>RMED Approval Process via MCMEDS </a:t>
            </a:r>
          </a:p>
          <a:p>
            <a:r>
              <a:rPr lang="en-US" sz="2000" dirty="0"/>
              <a:t>Common Issues</a:t>
            </a:r>
          </a:p>
          <a:p>
            <a:r>
              <a:rPr lang="en-US" sz="2000" dirty="0"/>
              <a:t>Request for Action</a:t>
            </a:r>
          </a:p>
          <a:p>
            <a:r>
              <a:rPr lang="en-US" sz="2000" dirty="0"/>
              <a:t>Questions</a:t>
            </a:r>
          </a:p>
        </p:txBody>
      </p:sp>
      <p:sp>
        <p:nvSpPr>
          <p:cNvPr id="5" name="Title 4"/>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8902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Dental Pre-authorization</a:t>
            </a:r>
          </a:p>
        </p:txBody>
      </p:sp>
      <p:graphicFrame>
        <p:nvGraphicFramePr>
          <p:cNvPr id="6" name="Diagram 5"/>
          <p:cNvGraphicFramePr/>
          <p:nvPr/>
        </p:nvGraphicFramePr>
        <p:xfrm>
          <a:off x="457200" y="10668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259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9710"/>
            <a:ext cx="8229600" cy="4896453"/>
          </a:xfrm>
        </p:spPr>
        <p:txBody>
          <a:bodyPr/>
          <a:lstStyle/>
          <a:p>
            <a:pPr marL="0" indent="0" algn="ctr">
              <a:buNone/>
            </a:pPr>
            <a:r>
              <a:rPr lang="en-US" altLang="en-US" sz="2000" i="1" dirty="0">
                <a:latin typeface="Arial" panose="020B0604020202020204" pitchFamily="34" charset="0"/>
                <a:cs typeface="Arial" panose="020B0604020202020204" pitchFamily="34" charset="0"/>
              </a:rPr>
              <a:t>(</a:t>
            </a:r>
            <a:r>
              <a:rPr lang="en-US" altLang="en-US" sz="2000" i="1" dirty="0">
                <a:solidFill>
                  <a:srgbClr val="FF0000"/>
                </a:solidFill>
                <a:latin typeface="Arial" panose="020B0604020202020204" pitchFamily="34" charset="0"/>
                <a:cs typeface="Arial" panose="020B0604020202020204" pitchFamily="34" charset="0"/>
              </a:rPr>
              <a:t>Not </a:t>
            </a:r>
            <a:r>
              <a:rPr lang="en-US" altLang="en-US" sz="2000" i="1" dirty="0">
                <a:solidFill>
                  <a:srgbClr val="FF0000"/>
                </a:solidFill>
              </a:rPr>
              <a:t>a</a:t>
            </a:r>
            <a:r>
              <a:rPr lang="en-US" altLang="en-US" sz="2000" i="1" dirty="0">
                <a:solidFill>
                  <a:srgbClr val="FF0000"/>
                </a:solidFill>
                <a:latin typeface="Arial" panose="020B0604020202020204" pitchFamily="34" charset="0"/>
                <a:cs typeface="Arial" panose="020B0604020202020204" pitchFamily="34" charset="0"/>
              </a:rPr>
              <a:t>utomatic, must be requested</a:t>
            </a:r>
            <a:r>
              <a:rPr lang="en-US" altLang="en-US" sz="2000" i="1" dirty="0">
                <a:latin typeface="Arial" panose="020B0604020202020204" pitchFamily="34" charset="0"/>
                <a:cs typeface="Arial" panose="020B0604020202020204" pitchFamily="34" charset="0"/>
              </a:rPr>
              <a:t>)</a:t>
            </a:r>
            <a:br>
              <a:rPr lang="en-US" altLang="en-US" sz="2000" i="1"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endParaRPr lang="en-US" b="1" dirty="0"/>
          </a:p>
        </p:txBody>
      </p:sp>
      <p:sp>
        <p:nvSpPr>
          <p:cNvPr id="3" name="Title 2"/>
          <p:cNvSpPr>
            <a:spLocks noGrp="1"/>
          </p:cNvSpPr>
          <p:nvPr>
            <p:ph type="title"/>
          </p:nvPr>
        </p:nvSpPr>
        <p:spPr/>
        <p:txBody>
          <a:bodyPr/>
          <a:lstStyle/>
          <a:p>
            <a:endParaRPr lang="en-US" dirty="0">
              <a:solidFill>
                <a:srgbClr val="FF0000"/>
              </a:solidFill>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533400" y="1981200"/>
            <a:ext cx="3048000" cy="2971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5" name="Content Placeholder 5"/>
          <p:cNvSpPr txBox="1">
            <a:spLocks/>
          </p:cNvSpPr>
          <p:nvPr/>
        </p:nvSpPr>
        <p:spPr bwMode="auto">
          <a:xfrm>
            <a:off x="4713606" y="1825841"/>
            <a:ext cx="428879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Title 37 Sec 204(h)</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Member must attend HOME SITE drill and HOME SITE AT unless restricted by a military medical officer.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Member may not be mobilized.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Member is entitled to a reimbursement of lost civilian income, no greater than full pay and allowances.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 name="Content Placeholder 3"/>
          <p:cNvSpPr txBox="1">
            <a:spLocks/>
          </p:cNvSpPr>
          <p:nvPr/>
        </p:nvSpPr>
        <p:spPr bwMode="auto">
          <a:xfrm>
            <a:off x="275948" y="1828800"/>
            <a:ext cx="425640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pitchFamily="34" charset="-128"/>
                <a:cs typeface="+mn-cs"/>
              </a:rPr>
              <a:t>Title 37 Sec 204(g)</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Under this law, the member cannot attend drills or be ordered to active duty.</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Member may not be mobilized.</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Incapacitation pay equals pay and allowances of member’s grade and TIS, minus any civilian income earned during the requested period.</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204(g) pay is authorized by RMED when member is placed in a convalescent leave status following surgery, inpatient status or Sick In Quarters.</a:t>
            </a:r>
          </a:p>
        </p:txBody>
      </p:sp>
      <p:sp>
        <p:nvSpPr>
          <p:cNvPr id="7" name="Title 2"/>
          <p:cNvSpPr txBox="1">
            <a:spLocks/>
          </p:cNvSpPr>
          <p:nvPr/>
        </p:nvSpPr>
        <p:spPr>
          <a:xfrm>
            <a:off x="231231" y="372330"/>
            <a:ext cx="9144000" cy="587242"/>
          </a:xfrm>
          <a:prstGeom prst="rect">
            <a:avLst/>
          </a:prstGeom>
          <a:ln>
            <a:solidFill>
              <a:srgbClr val="FFFFFF">
                <a:alpha val="0"/>
              </a:srgbClr>
            </a:solidFill>
          </a:ln>
        </p:spPr>
        <p:txBody>
          <a:bodyPr anchor="ctr"/>
          <a:lstStyle>
            <a:lvl1pPr algn="ctr" defTabSz="457200" rtl="0" eaLnBrk="1" fontAlgn="base" hangingPunct="1">
              <a:spcBef>
                <a:spcPct val="0"/>
              </a:spcBef>
              <a:spcAft>
                <a:spcPct val="0"/>
              </a:spcAft>
              <a:defRPr sz="2600" b="1" kern="1200">
                <a:solidFill>
                  <a:srgbClr val="FFFFFF"/>
                </a:solidFill>
                <a:latin typeface="Verdana"/>
                <a:ea typeface="ＭＳ Ｐゴシック" charset="0"/>
                <a:cs typeface="Verdana"/>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Verdana"/>
                <a:ea typeface="ＭＳ Ｐゴシック" charset="0"/>
              </a:rPr>
              <a:t>INCAP Pay</a:t>
            </a:r>
          </a:p>
        </p:txBody>
      </p:sp>
    </p:spTree>
    <p:extLst>
      <p:ext uri="{BB962C8B-B14F-4D97-AF65-F5344CB8AC3E}">
        <p14:creationId xmlns:p14="http://schemas.microsoft.com/office/powerpoint/2010/main" val="3992188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2315" y="393356"/>
            <a:ext cx="8261685" cy="587242"/>
          </a:xfrm>
        </p:spPr>
        <p:txBody>
          <a:bodyPr/>
          <a:lstStyle/>
          <a:p>
            <a:r>
              <a:rPr lang="en-US" dirty="0"/>
              <a:t>Line of Duty (LOD) Extension Requests</a:t>
            </a:r>
          </a:p>
        </p:txBody>
      </p:sp>
      <p:sp>
        <p:nvSpPr>
          <p:cNvPr id="4" name="Content Placeholder 3"/>
          <p:cNvSpPr txBox="1">
            <a:spLocks/>
          </p:cNvSpPr>
          <p:nvPr/>
        </p:nvSpPr>
        <p:spPr bwMode="auto">
          <a:xfrm>
            <a:off x="381000" y="1638231"/>
            <a:ext cx="4219375" cy="393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effectLst/>
                <a:uLnTx/>
                <a:uFillTx/>
                <a:latin typeface="Arial"/>
                <a:ea typeface="ＭＳ Ｐゴシック" pitchFamily="34" charset="-128"/>
                <a:cs typeface="+mn-cs"/>
              </a:rPr>
              <a:t>Extension for Medical       Benefits Only (see folder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effectLst/>
                <a:uLnTx/>
                <a:uFillTx/>
                <a:latin typeface="Arial"/>
                <a:ea typeface="ＭＳ Ｐゴシック" pitchFamily="34" charset="-128"/>
                <a:cs typeface="+mn-cs"/>
              </a:rPr>
              <a:t>in forms tab in MCMEDS)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ＭＳ Ｐゴシック" pitchFamily="34" charset="-128"/>
                <a:cs typeface="+mn-cs"/>
              </a:rPr>
              <a:t>RMED approval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1200" cap="none" spc="0" normalizeH="0" baseline="0" noProof="0" dirty="0">
                <a:ln>
                  <a:noFill/>
                </a:ln>
                <a:effectLst/>
                <a:uLnTx/>
                <a:uFillTx/>
                <a:latin typeface="Calibri"/>
                <a:ea typeface="ＭＳ Ｐゴシック" pitchFamily="34" charset="-128"/>
                <a:cs typeface="+mn-cs"/>
              </a:rPr>
              <a:t>LOD Extension of Medical Benefits Only Form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1200" cap="none" spc="0" normalizeH="0" baseline="0" noProof="0" dirty="0">
                <a:ln>
                  <a:noFill/>
                </a:ln>
                <a:effectLst/>
                <a:uLnTx/>
                <a:uFillTx/>
                <a:latin typeface="Calibri"/>
                <a:ea typeface="ＭＳ Ｐゴシック" pitchFamily="34" charset="-128"/>
                <a:cs typeface="+mn-cs"/>
              </a:rPr>
              <a:t>LOD Physician Evaluation Form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1200" cap="none" spc="0" normalizeH="0" baseline="0" noProof="0" dirty="0">
                <a:ln>
                  <a:noFill/>
                </a:ln>
                <a:effectLst/>
                <a:uLnTx/>
                <a:uFillTx/>
                <a:latin typeface="Calibri"/>
                <a:ea typeface="ＭＳ Ｐゴシック" pitchFamily="34" charset="-128"/>
                <a:cs typeface="+mn-cs"/>
              </a:rPr>
              <a:t>Update to prognosis and expected RTFD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1" i="0" u="sng" strike="noStrike" kern="1200" cap="none" spc="0" normalizeH="0" baseline="0" noProof="0" dirty="0">
                <a:ln>
                  <a:noFill/>
                </a:ln>
                <a:effectLst/>
                <a:uLnTx/>
                <a:uFillTx/>
                <a:latin typeface="Calibri"/>
                <a:ea typeface="ＭＳ Ｐゴシック" pitchFamily="34" charset="-128"/>
                <a:cs typeface="+mn-cs"/>
              </a:rPr>
              <a:t>Latency comments (from member and unit commander)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MTF eval at 2nd extension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5" name="Content Placeholder 5"/>
          <p:cNvSpPr txBox="1">
            <a:spLocks/>
          </p:cNvSpPr>
          <p:nvPr/>
        </p:nvSpPr>
        <p:spPr bwMode="auto">
          <a:xfrm>
            <a:off x="4479524" y="1638231"/>
            <a:ext cx="457217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ＭＳ Ｐゴシック" pitchFamily="34" charset="-128"/>
                <a:cs typeface="Arial" panose="020B0604020202020204" pitchFamily="34" charset="0"/>
              </a:rPr>
              <a:t>Extension for Medical &amp; Pay Benefits or Pay Benefits Only (see folder in forms tab in MCMEDS)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panose="020B0604020202020204" pitchFamily="34" charset="0"/>
                <a:ea typeface="ＭＳ Ｐゴシック" pitchFamily="34" charset="-128"/>
                <a:cs typeface="Arial" panose="020B0604020202020204" pitchFamily="34" charset="0"/>
              </a:rPr>
              <a:t>DASN approval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effectLst/>
                <a:uLnTx/>
                <a:uFillTx/>
                <a:latin typeface="Calibri"/>
                <a:ea typeface="ＭＳ Ｐゴシック" pitchFamily="34" charset="-128"/>
                <a:cs typeface="+mn-cs"/>
              </a:rPr>
              <a:t>LOD Benefits Extension Form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effectLst/>
                <a:uLnTx/>
                <a:uFillTx/>
                <a:latin typeface="Calibri"/>
                <a:ea typeface="ＭＳ Ｐゴシック" pitchFamily="34" charset="-128"/>
                <a:cs typeface="+mn-cs"/>
              </a:rPr>
              <a:t>LOD Physician Evaluation Form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effectLst/>
                <a:uLnTx/>
                <a:uFillTx/>
                <a:latin typeface="Calibri"/>
                <a:ea typeface="ＭＳ Ｐゴシック" pitchFamily="34" charset="-128"/>
                <a:cs typeface="+mn-cs"/>
              </a:rPr>
              <a:t>Update to prognosis and expected RTFD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effectLst/>
                <a:uLnTx/>
                <a:uFillTx/>
                <a:latin typeface="Calibri"/>
                <a:ea typeface="ＭＳ Ｐゴシック" pitchFamily="34" charset="-128"/>
                <a:cs typeface="+mn-cs"/>
              </a:rPr>
              <a:t>Clear limitations from condition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effectLst/>
                <a:uLnTx/>
                <a:uFillTx/>
                <a:latin typeface="Calibri"/>
                <a:ea typeface="ＭＳ Ｐゴシック" pitchFamily="34" charset="-128"/>
                <a:cs typeface="+mn-cs"/>
              </a:rPr>
              <a:t>Employer letter (Use Template in folder in MCMEDS)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600" b="1" i="0" u="sng" strike="noStrike" kern="1200" cap="none" spc="0" normalizeH="0" baseline="0" noProof="0" dirty="0">
                <a:ln>
                  <a:noFill/>
                </a:ln>
                <a:effectLst/>
                <a:uLnTx/>
                <a:uFillTx/>
                <a:latin typeface="Calibri"/>
                <a:ea typeface="ＭＳ Ｐゴシック" pitchFamily="34" charset="-128"/>
                <a:cs typeface="+mn-cs"/>
              </a:rPr>
              <a:t>Latency comments (from member and unit commander)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MTF eval at 2nd extension</a:t>
            </a:r>
          </a:p>
        </p:txBody>
      </p:sp>
    </p:spTree>
    <p:extLst>
      <p:ext uri="{BB962C8B-B14F-4D97-AF65-F5344CB8AC3E}">
        <p14:creationId xmlns:p14="http://schemas.microsoft.com/office/powerpoint/2010/main" val="66064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6" name="Title 5"/>
          <p:cNvSpPr>
            <a:spLocks noGrp="1"/>
          </p:cNvSpPr>
          <p:nvPr>
            <p:ph type="title"/>
          </p:nvPr>
        </p:nvSpPr>
        <p:spPr/>
        <p:txBody>
          <a:bodyPr/>
          <a:lstStyle/>
          <a:p>
            <a:r>
              <a:rPr lang="en-US" dirty="0"/>
              <a:t>MARINE NET CLASSES </a:t>
            </a:r>
          </a:p>
        </p:txBody>
      </p:sp>
      <p:pic>
        <p:nvPicPr>
          <p:cNvPr id="7" name="Content Placeholder 6"/>
          <p:cNvPicPr>
            <a:picLocks noGrp="1" noChangeAspect="1"/>
          </p:cNvPicPr>
          <p:nvPr>
            <p:ph sz="half" idx="4294967295"/>
          </p:nvPr>
        </p:nvPicPr>
        <p:blipFill>
          <a:blip r:embed="rId2"/>
          <a:stretch>
            <a:fillRect/>
          </a:stretch>
        </p:blipFill>
        <p:spPr>
          <a:xfrm>
            <a:off x="0" y="2174875"/>
            <a:ext cx="7315200" cy="3540125"/>
          </a:xfrm>
          <a:prstGeom prst="rect">
            <a:avLst/>
          </a:prstGeom>
        </p:spPr>
      </p:pic>
      <p:sp>
        <p:nvSpPr>
          <p:cNvPr id="8" name="Rectangle 7"/>
          <p:cNvSpPr/>
          <p:nvPr/>
        </p:nvSpPr>
        <p:spPr>
          <a:xfrm>
            <a:off x="457200" y="1143000"/>
            <a:ext cx="86868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https://portal.marinenet.usmc.mil/content/mnet-portal/en/catalog.html?from=aem&amp;sterms=mcmeds&amp;sort=2</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3949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Leadership Engagement</a:t>
            </a:r>
          </a:p>
          <a:p>
            <a:endParaRPr lang="en-US" dirty="0"/>
          </a:p>
          <a:p>
            <a:r>
              <a:rPr lang="en-US" dirty="0"/>
              <a:t>Lack of system for tracking cases</a:t>
            </a:r>
          </a:p>
          <a:p>
            <a:endParaRPr lang="en-US" dirty="0"/>
          </a:p>
          <a:p>
            <a:r>
              <a:rPr lang="en-US" dirty="0"/>
              <a:t>Lack of non-compliance counselings</a:t>
            </a:r>
          </a:p>
          <a:p>
            <a:endParaRPr lang="en-US" dirty="0"/>
          </a:p>
          <a:p>
            <a:r>
              <a:rPr lang="en-US" dirty="0"/>
              <a:t>If it isn’t straight forward - explain it</a:t>
            </a:r>
          </a:p>
          <a:p>
            <a:endParaRPr lang="en-US" dirty="0"/>
          </a:p>
          <a:p>
            <a:r>
              <a:rPr lang="en-US" dirty="0"/>
              <a:t>LOD Benefits vs LODI </a:t>
            </a:r>
          </a:p>
          <a:p>
            <a:endParaRPr lang="en-US" dirty="0"/>
          </a:p>
        </p:txBody>
      </p:sp>
      <p:sp>
        <p:nvSpPr>
          <p:cNvPr id="3" name="Title 2"/>
          <p:cNvSpPr>
            <a:spLocks noGrp="1"/>
          </p:cNvSpPr>
          <p:nvPr>
            <p:ph type="title"/>
          </p:nvPr>
        </p:nvSpPr>
        <p:spPr/>
        <p:txBody>
          <a:bodyPr/>
          <a:lstStyle/>
          <a:p>
            <a:r>
              <a:rPr lang="en-US" dirty="0"/>
              <a:t>Common Issues</a:t>
            </a:r>
          </a:p>
        </p:txBody>
      </p:sp>
    </p:spTree>
    <p:extLst>
      <p:ext uri="{BB962C8B-B14F-4D97-AF65-F5344CB8AC3E}">
        <p14:creationId xmlns:p14="http://schemas.microsoft.com/office/powerpoint/2010/main" val="363894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2716" y="1423738"/>
            <a:ext cx="8566484" cy="4525963"/>
          </a:xfrm>
          <a:ln>
            <a:noFill/>
          </a:ln>
        </p:spPr>
        <p:txBody>
          <a:bodyPr/>
          <a:lstStyle/>
          <a:p>
            <a:pPr marL="457200" lvl="0" indent="-457200">
              <a:buFont typeface="+mj-lt"/>
              <a:buAutoNum type="arabicParenR"/>
            </a:pPr>
            <a:r>
              <a:rPr lang="en-US" sz="2600" dirty="0"/>
              <a:t>Ensure appropriate personnel are assigned within MCMEDS as Case Administrators and Case Reviewers.</a:t>
            </a:r>
          </a:p>
          <a:p>
            <a:pPr marL="457200" lvl="0" indent="-457200">
              <a:buFont typeface="+mj-lt"/>
              <a:buAutoNum type="arabicParenR"/>
            </a:pPr>
            <a:r>
              <a:rPr lang="en-US" sz="2600" dirty="0"/>
              <a:t>Ensure current and accurate contact information listed in MCMEDS.</a:t>
            </a:r>
          </a:p>
          <a:p>
            <a:pPr marL="457200" lvl="0" indent="-457200">
              <a:buFont typeface="+mj-lt"/>
              <a:buAutoNum type="arabicParenR"/>
            </a:pPr>
            <a:r>
              <a:rPr lang="en-US" sz="2600" dirty="0">
                <a:ea typeface="Verdana" panose="020B0604030504040204" pitchFamily="34" charset="0"/>
              </a:rPr>
              <a:t>Ensure process in place for appropriate review of all MEDHOLD/LOD cases prior to submission to RMED.</a:t>
            </a:r>
          </a:p>
          <a:p>
            <a:pPr marL="457200" lvl="0" indent="-457200">
              <a:buFont typeface="+mj-lt"/>
              <a:buAutoNum type="arabicParenR"/>
            </a:pPr>
            <a:r>
              <a:rPr lang="en-US" sz="2600" dirty="0">
                <a:ea typeface="Verdana" panose="020B0604030504040204" pitchFamily="34" charset="0"/>
              </a:rPr>
              <a:t>Ensure each unit creates a tracker for all LOD, TNPQ/NPQ, MEDHOLD cases within your command.</a:t>
            </a:r>
          </a:p>
          <a:p>
            <a:pPr marL="457200" lvl="0" indent="-457200">
              <a:buFont typeface="+mj-lt"/>
              <a:buAutoNum type="arabicParenR"/>
            </a:pPr>
            <a:r>
              <a:rPr lang="en-US" sz="2600" dirty="0">
                <a:ea typeface="Verdana" panose="020B0604030504040204" pitchFamily="34" charset="0"/>
              </a:rPr>
              <a:t>When in doubt….call RMED.</a:t>
            </a:r>
          </a:p>
        </p:txBody>
      </p:sp>
      <p:sp>
        <p:nvSpPr>
          <p:cNvPr id="5" name="Title 4"/>
          <p:cNvSpPr>
            <a:spLocks noGrp="1"/>
          </p:cNvSpPr>
          <p:nvPr>
            <p:ph type="title"/>
          </p:nvPr>
        </p:nvSpPr>
        <p:spPr/>
        <p:txBody>
          <a:bodyPr/>
          <a:lstStyle/>
          <a:p>
            <a:r>
              <a:rPr lang="en-US" dirty="0"/>
              <a:t>Request for Action</a:t>
            </a:r>
          </a:p>
        </p:txBody>
      </p:sp>
    </p:spTree>
    <p:extLst>
      <p:ext uri="{BB962C8B-B14F-4D97-AF65-F5344CB8AC3E}">
        <p14:creationId xmlns:p14="http://schemas.microsoft.com/office/powerpoint/2010/main" val="1789656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dirty="0">
                <a:cs typeface="Times New Roman" panose="02020603050405020304" pitchFamily="18" charset="0"/>
              </a:rPr>
              <a:t>RMED authorizes benefits for and provides support to RC Marines who are wounded, ill or injured in the line of duty. </a:t>
            </a:r>
          </a:p>
          <a:p>
            <a:endParaRPr lang="en-US" sz="2600" dirty="0">
              <a:cs typeface="Times New Roman" panose="02020603050405020304" pitchFamily="18" charset="0"/>
            </a:endParaRPr>
          </a:p>
          <a:p>
            <a:r>
              <a:rPr lang="en-US" sz="2600" dirty="0">
                <a:cs typeface="Times New Roman" panose="02020603050405020304" pitchFamily="18" charset="0"/>
              </a:rPr>
              <a:t>MCMEDS is the program of record for managing Medical Hold and LOD requests/cases.</a:t>
            </a:r>
          </a:p>
          <a:p>
            <a:endParaRPr lang="en-US" sz="2600" dirty="0">
              <a:cs typeface="Times New Roman" panose="02020603050405020304" pitchFamily="18" charset="0"/>
            </a:endParaRPr>
          </a:p>
          <a:p>
            <a:r>
              <a:rPr lang="en-US" sz="2600" dirty="0">
                <a:cs typeface="Times New Roman" panose="02020603050405020304" pitchFamily="18" charset="0"/>
              </a:rPr>
              <a:t>Units play a vital role in ensuring RC Marines have access to the care required for injuries and illnesses incurred in a military duty status. </a:t>
            </a:r>
          </a:p>
          <a:p>
            <a:pPr marL="0" indent="0">
              <a:buNone/>
            </a:pPr>
            <a:endParaRPr lang="en-US" sz="2400" dirty="0"/>
          </a:p>
        </p:txBody>
      </p:sp>
      <p:sp>
        <p:nvSpPr>
          <p:cNvPr id="3" name="Title 2"/>
          <p:cNvSpPr>
            <a:spLocks noGrp="1"/>
          </p:cNvSpPr>
          <p:nvPr>
            <p:ph type="title"/>
          </p:nvPr>
        </p:nvSpPr>
        <p:spPr/>
        <p:txBody>
          <a:bodyPr/>
          <a:lstStyle/>
          <a:p>
            <a:r>
              <a:rPr lang="en-US" dirty="0">
                <a:cs typeface="Times New Roman" panose="02020603050405020304" pitchFamily="18" charset="0"/>
              </a:rPr>
              <a:t>Conclusion</a:t>
            </a:r>
          </a:p>
        </p:txBody>
      </p:sp>
    </p:spTree>
    <p:extLst>
      <p:ext uri="{BB962C8B-B14F-4D97-AF65-F5344CB8AC3E}">
        <p14:creationId xmlns:p14="http://schemas.microsoft.com/office/powerpoint/2010/main" val="275877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idx="1"/>
          </p:nvPr>
        </p:nvSpPr>
        <p:spPr>
          <a:xfrm>
            <a:off x="457200" y="1577591"/>
            <a:ext cx="8229600" cy="4548572"/>
          </a:xfrm>
          <a:prstGeom prst="rect">
            <a:avLst/>
          </a:prstGeom>
          <a:noFill/>
        </p:spPr>
        <p:txBody>
          <a:bodyPr>
            <a:normAutofit fontScale="85000" lnSpcReduction="20000"/>
          </a:bodyPr>
          <a:lstStyle/>
          <a:p>
            <a:pPr algn="ctr">
              <a:lnSpc>
                <a:spcPct val="80000"/>
              </a:lnSpc>
              <a:buFontTx/>
              <a:buNone/>
            </a:pPr>
            <a:endParaRPr lang="en-US" sz="2400" b="1" dirty="0">
              <a:ea typeface="Verdana" panose="020B0604030504040204" pitchFamily="34" charset="0"/>
            </a:endParaRPr>
          </a:p>
          <a:p>
            <a:pPr algn="ctr">
              <a:lnSpc>
                <a:spcPct val="80000"/>
              </a:lnSpc>
              <a:buFontTx/>
              <a:buNone/>
            </a:pPr>
            <a:r>
              <a:rPr lang="en-US" sz="2400" b="1" dirty="0">
                <a:ea typeface="Verdana" panose="020B0604030504040204" pitchFamily="34" charset="0"/>
              </a:rPr>
              <a:t>Mark T. Brokaw, RMED Program Manager</a:t>
            </a:r>
          </a:p>
          <a:p>
            <a:pPr algn="ctr">
              <a:lnSpc>
                <a:spcPct val="80000"/>
              </a:lnSpc>
              <a:buFontTx/>
              <a:buNone/>
            </a:pPr>
            <a:r>
              <a:rPr lang="en-US" sz="2400" b="1" dirty="0">
                <a:ea typeface="Verdana" panose="020B0604030504040204" pitchFamily="34" charset="0"/>
              </a:rPr>
              <a:t>    (703) 432-1868</a:t>
            </a:r>
          </a:p>
          <a:p>
            <a:pPr algn="ctr">
              <a:lnSpc>
                <a:spcPct val="80000"/>
              </a:lnSpc>
              <a:buFontTx/>
              <a:buNone/>
            </a:pPr>
            <a:endParaRPr lang="en-US" sz="2400" b="1" dirty="0">
              <a:ea typeface="Verdana" panose="020B0604030504040204" pitchFamily="34" charset="0"/>
            </a:endParaRPr>
          </a:p>
          <a:p>
            <a:pPr algn="ctr">
              <a:lnSpc>
                <a:spcPct val="80000"/>
              </a:lnSpc>
              <a:buFontTx/>
              <a:buNone/>
            </a:pPr>
            <a:r>
              <a:rPr lang="en-US" sz="2400" b="1" dirty="0">
                <a:ea typeface="Verdana" panose="020B0604030504040204" pitchFamily="34" charset="0"/>
              </a:rPr>
              <a:t>LCDR Paul Seales, RMED Senior Medical Officer</a:t>
            </a:r>
          </a:p>
          <a:p>
            <a:pPr algn="ctr">
              <a:lnSpc>
                <a:spcPct val="80000"/>
              </a:lnSpc>
              <a:buFontTx/>
              <a:buNone/>
            </a:pPr>
            <a:r>
              <a:rPr lang="en-US" sz="2400" b="1" dirty="0">
                <a:ea typeface="Verdana" panose="020B0604030504040204" pitchFamily="34" charset="0"/>
              </a:rPr>
              <a:t>    (703) 432-1880</a:t>
            </a:r>
          </a:p>
          <a:p>
            <a:pPr algn="ctr">
              <a:lnSpc>
                <a:spcPct val="80000"/>
              </a:lnSpc>
              <a:buFontTx/>
              <a:buNone/>
            </a:pPr>
            <a:endParaRPr lang="en-US" sz="2400" b="1" dirty="0">
              <a:ea typeface="Verdana" panose="020B0604030504040204" pitchFamily="34" charset="0"/>
            </a:endParaRPr>
          </a:p>
          <a:p>
            <a:pPr algn="ctr">
              <a:lnSpc>
                <a:spcPct val="80000"/>
              </a:lnSpc>
              <a:buFontTx/>
              <a:buNone/>
            </a:pPr>
            <a:r>
              <a:rPr lang="en-US" sz="2400" b="1" dirty="0">
                <a:ea typeface="Verdana" panose="020B0604030504040204" pitchFamily="34" charset="0"/>
              </a:rPr>
              <a:t>MSgt Christopher Hoffner, RMED SNCOIC</a:t>
            </a:r>
          </a:p>
          <a:p>
            <a:pPr algn="ctr">
              <a:lnSpc>
                <a:spcPct val="80000"/>
              </a:lnSpc>
              <a:buFontTx/>
              <a:buNone/>
            </a:pPr>
            <a:r>
              <a:rPr lang="en-US" sz="2400" b="1" dirty="0">
                <a:ea typeface="Verdana" panose="020B0604030504040204" pitchFamily="34" charset="0"/>
              </a:rPr>
              <a:t>    (703) 432-1873</a:t>
            </a:r>
          </a:p>
          <a:p>
            <a:pPr algn="ctr">
              <a:lnSpc>
                <a:spcPct val="80000"/>
              </a:lnSpc>
              <a:buFontTx/>
              <a:buNone/>
            </a:pPr>
            <a:endParaRPr lang="en-US" sz="2400" b="1" dirty="0">
              <a:ea typeface="Verdana" panose="020B0604030504040204" pitchFamily="34" charset="0"/>
            </a:endParaRPr>
          </a:p>
          <a:p>
            <a:pPr algn="ctr">
              <a:lnSpc>
                <a:spcPct val="80000"/>
              </a:lnSpc>
              <a:buFontTx/>
              <a:buNone/>
            </a:pPr>
            <a:r>
              <a:rPr lang="en-US" sz="2400" b="1" dirty="0">
                <a:ea typeface="Verdana" panose="020B0604030504040204" pitchFamily="34" charset="0"/>
              </a:rPr>
              <a:t>GySgt Levan Powell, RMED Admin Chief</a:t>
            </a:r>
          </a:p>
          <a:p>
            <a:pPr algn="ctr">
              <a:lnSpc>
                <a:spcPct val="80000"/>
              </a:lnSpc>
              <a:buFontTx/>
              <a:buNone/>
            </a:pPr>
            <a:r>
              <a:rPr lang="en-US" sz="2400" b="1" dirty="0">
                <a:ea typeface="Verdana" panose="020B0604030504040204" pitchFamily="34" charset="0"/>
              </a:rPr>
              <a:t>    (703) 432-2688</a:t>
            </a:r>
          </a:p>
          <a:p>
            <a:pPr algn="ctr">
              <a:lnSpc>
                <a:spcPct val="80000"/>
              </a:lnSpc>
              <a:buFontTx/>
              <a:buNone/>
            </a:pPr>
            <a:endParaRPr lang="en-US" sz="2400" b="1" dirty="0">
              <a:ea typeface="Verdana" panose="020B0604030504040204" pitchFamily="34" charset="0"/>
            </a:endParaRPr>
          </a:p>
          <a:p>
            <a:pPr algn="ctr">
              <a:lnSpc>
                <a:spcPct val="80000"/>
              </a:lnSpc>
              <a:buFontTx/>
              <a:buNone/>
            </a:pPr>
            <a:r>
              <a:rPr lang="en-US" sz="2400" b="1" dirty="0">
                <a:ea typeface="Verdana" panose="020B0604030504040204" pitchFamily="34" charset="0"/>
              </a:rPr>
              <a:t>LtCol Nate Braden, Reserve Integration Officer</a:t>
            </a:r>
          </a:p>
          <a:p>
            <a:pPr algn="ctr">
              <a:lnSpc>
                <a:spcPct val="80000"/>
              </a:lnSpc>
              <a:buFontTx/>
              <a:buNone/>
            </a:pPr>
            <a:r>
              <a:rPr lang="en-US" sz="2400" b="1" dirty="0">
                <a:ea typeface="Verdana" panose="020B0604030504040204" pitchFamily="34" charset="0"/>
              </a:rPr>
              <a:t>    (703) 432-1868</a:t>
            </a:r>
          </a:p>
          <a:p>
            <a:pPr algn="ctr">
              <a:lnSpc>
                <a:spcPct val="80000"/>
              </a:lnSpc>
              <a:buFontTx/>
              <a:buNone/>
            </a:pPr>
            <a:endParaRPr lang="en-US" sz="2400" b="1" dirty="0">
              <a:ea typeface="Verdana" panose="020B0604030504040204" pitchFamily="34" charset="0"/>
            </a:endParaRPr>
          </a:p>
          <a:p>
            <a:pPr algn="ctr">
              <a:lnSpc>
                <a:spcPct val="80000"/>
              </a:lnSpc>
              <a:buFontTx/>
              <a:buNone/>
            </a:pPr>
            <a:r>
              <a:rPr lang="en-US" sz="2400" b="1" dirty="0">
                <a:solidFill>
                  <a:srgbClr val="0070C0"/>
                </a:solidFill>
                <a:ea typeface="Verdana" panose="020B0604030504040204" pitchFamily="34" charset="0"/>
              </a:rPr>
              <a:t>WWR_RMED@usmc.mil</a:t>
            </a:r>
          </a:p>
          <a:p>
            <a:pPr algn="ctr">
              <a:lnSpc>
                <a:spcPct val="80000"/>
              </a:lnSpc>
              <a:buFontTx/>
              <a:buNone/>
            </a:pPr>
            <a:endParaRPr lang="en-US" sz="2400" b="1" dirty="0">
              <a:latin typeface="Verdana" panose="020B0604030504040204" pitchFamily="34" charset="0"/>
              <a:ea typeface="Verdana" panose="020B0604030504040204" pitchFamily="34" charset="0"/>
            </a:endParaRPr>
          </a:p>
          <a:p>
            <a:pPr algn="ctr">
              <a:lnSpc>
                <a:spcPct val="80000"/>
              </a:lnSpc>
              <a:buFontTx/>
              <a:buNone/>
            </a:pPr>
            <a:endParaRPr lang="en-US" b="1" dirty="0"/>
          </a:p>
          <a:p>
            <a:pPr algn="ctr">
              <a:lnSpc>
                <a:spcPct val="80000"/>
              </a:lnSpc>
              <a:buFontTx/>
              <a:buNone/>
            </a:pPr>
            <a:endParaRPr lang="en-US" sz="2800" b="1" dirty="0"/>
          </a:p>
          <a:p>
            <a:pPr algn="ctr">
              <a:lnSpc>
                <a:spcPct val="80000"/>
              </a:lnSpc>
              <a:buFontTx/>
              <a:buNone/>
            </a:pPr>
            <a:endParaRPr lang="en-US" sz="2800" b="1" dirty="0"/>
          </a:p>
          <a:p>
            <a:pPr>
              <a:lnSpc>
                <a:spcPct val="80000"/>
              </a:lnSpc>
            </a:pPr>
            <a:endParaRPr lang="en-US" sz="2800" b="1" i="1" dirty="0"/>
          </a:p>
          <a:p>
            <a:pPr algn="ctr">
              <a:lnSpc>
                <a:spcPct val="80000"/>
              </a:lnSpc>
              <a:buFontTx/>
              <a:buNone/>
            </a:pPr>
            <a:endParaRPr lang="en-US" dirty="0"/>
          </a:p>
        </p:txBody>
      </p:sp>
      <p:sp>
        <p:nvSpPr>
          <p:cNvPr id="61442" name="Rectangle 2"/>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Lst>
        </p:spPr>
        <p:txBody>
          <a:bodyPr>
            <a:noAutofit/>
          </a:bodyPr>
          <a:lstStyle/>
          <a:p>
            <a:pPr algn="ctr"/>
            <a:r>
              <a:rPr lang="en-US" dirty="0">
                <a:solidFill>
                  <a:schemeClr val="bg1"/>
                </a:solidFill>
                <a:effectLst/>
              </a:rPr>
              <a:t>Points of Contact</a:t>
            </a:r>
          </a:p>
        </p:txBody>
      </p:sp>
    </p:spTree>
    <p:extLst>
      <p:ext uri="{BB962C8B-B14F-4D97-AF65-F5344CB8AC3E}">
        <p14:creationId xmlns:p14="http://schemas.microsoft.com/office/powerpoint/2010/main" val="739073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txBox="1">
            <a:spLocks/>
          </p:cNvSpPr>
          <p:nvPr/>
        </p:nvSpPr>
        <p:spPr>
          <a:xfrm>
            <a:off x="1" y="384737"/>
            <a:ext cx="9144000" cy="579689"/>
          </a:xfrm>
          <a:prstGeom prst="rect">
            <a:avLst/>
          </a:prstGeom>
        </p:spPr>
        <p:txBody>
          <a:bodyPr anchor="ct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p:cNvGrpSpPr/>
          <p:nvPr/>
        </p:nvGrpSpPr>
        <p:grpSpPr>
          <a:xfrm>
            <a:off x="1796872" y="4655750"/>
            <a:ext cx="5550258" cy="803332"/>
            <a:chOff x="1796872" y="2960299"/>
            <a:chExt cx="5550258" cy="1514329"/>
          </a:xfrm>
        </p:grpSpPr>
        <p:sp>
          <p:nvSpPr>
            <p:cNvPr id="17" name="Rounded Rectangle 16"/>
            <p:cNvSpPr/>
            <p:nvPr/>
          </p:nvSpPr>
          <p:spPr bwMode="auto">
            <a:xfrm>
              <a:off x="1796872" y="2960299"/>
              <a:ext cx="5550258" cy="1514329"/>
            </a:xfrm>
            <a:prstGeom prst="roundRect">
              <a:avLst/>
            </a:prstGeom>
            <a:solidFill>
              <a:srgbClr val="F2F2F2">
                <a:alpha val="80000"/>
              </a:srgbClr>
            </a:solidFill>
            <a:ln w="12700">
              <a:noFill/>
              <a:round/>
              <a:headEnd/>
              <a:tailEnd/>
            </a:ln>
          </p:spPr>
          <p:txBody>
            <a:bodyPr rtlCol="0" anchor="ctr"/>
            <a:lstStyle/>
            <a:p>
              <a:pPr algn="ctr"/>
              <a:endParaRPr lang="en-US" dirty="0"/>
            </a:p>
          </p:txBody>
        </p:sp>
        <p:sp>
          <p:nvSpPr>
            <p:cNvPr id="18" name="TextBox 17"/>
            <p:cNvSpPr txBox="1"/>
            <p:nvPr/>
          </p:nvSpPr>
          <p:spPr>
            <a:xfrm>
              <a:off x="1796872" y="3117300"/>
              <a:ext cx="5550258" cy="1218373"/>
            </a:xfrm>
            <a:prstGeom prst="rect">
              <a:avLst/>
            </a:prstGeom>
            <a:noFill/>
          </p:spPr>
          <p:txBody>
            <a:bodyPr wrap="square" rtlCol="0">
              <a:spAutoFit/>
            </a:bodyPr>
            <a:lstStyle/>
            <a:p>
              <a:pPr algn="ctr"/>
              <a:r>
                <a:rPr lang="en-US" sz="3600" b="1" dirty="0">
                  <a:solidFill>
                    <a:srgbClr val="041E42"/>
                  </a:solidFill>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1318597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2000" dirty="0"/>
          </a:p>
          <a:p>
            <a:endParaRPr lang="en-US" dirty="0"/>
          </a:p>
          <a:p>
            <a:pPr marL="0" indent="0">
              <a:buNone/>
            </a:pPr>
            <a:r>
              <a:rPr lang="en-US" sz="2300" b="1" dirty="0"/>
              <a:t> </a:t>
            </a:r>
          </a:p>
          <a:p>
            <a:endParaRPr lang="en-US" sz="2300" b="1" dirty="0"/>
          </a:p>
          <a:p>
            <a:pPr marL="0" indent="0">
              <a:buNone/>
            </a:pPr>
            <a:endParaRPr lang="en-US" sz="2300" b="1" dirty="0"/>
          </a:p>
          <a:p>
            <a:endParaRPr lang="en-US" sz="2300" b="1" dirty="0"/>
          </a:p>
          <a:p>
            <a:pPr marL="0" indent="0">
              <a:buNone/>
            </a:pPr>
            <a:endParaRPr lang="en-US" sz="2000" dirty="0"/>
          </a:p>
          <a:p>
            <a:pPr marL="0" indent="0">
              <a:buNone/>
            </a:pPr>
            <a:endParaRPr lang="en-US" dirty="0"/>
          </a:p>
        </p:txBody>
      </p:sp>
      <p:sp>
        <p:nvSpPr>
          <p:cNvPr id="3" name="Title 2"/>
          <p:cNvSpPr>
            <a:spLocks noGrp="1"/>
          </p:cNvSpPr>
          <p:nvPr>
            <p:ph type="title"/>
          </p:nvPr>
        </p:nvSpPr>
        <p:spPr/>
        <p:txBody>
          <a:bodyPr/>
          <a:lstStyle/>
          <a:p>
            <a:r>
              <a:rPr lang="en-US" dirty="0"/>
              <a:t>MTF or Non-MTF</a:t>
            </a:r>
          </a:p>
        </p:txBody>
      </p:sp>
      <p:graphicFrame>
        <p:nvGraphicFramePr>
          <p:cNvPr id="4" name="Diagram 3"/>
          <p:cNvGraphicFramePr/>
          <p:nvPr>
            <p:extLst>
              <p:ext uri="{D42A27DB-BD31-4B8C-83A1-F6EECF244321}">
                <p14:modId xmlns:p14="http://schemas.microsoft.com/office/powerpoint/2010/main" val="1531779348"/>
              </p:ext>
            </p:extLst>
          </p:nvPr>
        </p:nvGraphicFramePr>
        <p:xfrm>
          <a:off x="457200" y="10668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502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lstStyle/>
          <a:p>
            <a:r>
              <a:rPr lang="en-US" sz="2000" dirty="0">
                <a:cs typeface="Times New Roman" panose="02020603050405020304" pitchFamily="18" charset="0"/>
              </a:rPr>
              <a:t>Understand the role of RMED in the determination of medical/pay benefits for ill or injured Reserve Marines.</a:t>
            </a:r>
          </a:p>
          <a:p>
            <a:endParaRPr lang="en-US" sz="2000" dirty="0">
              <a:cs typeface="Times New Roman" panose="02020603050405020304" pitchFamily="18" charset="0"/>
            </a:endParaRPr>
          </a:p>
          <a:p>
            <a:r>
              <a:rPr lang="en-US" sz="2000" dirty="0">
                <a:cs typeface="Times New Roman" panose="02020603050405020304" pitchFamily="18" charset="0"/>
              </a:rPr>
              <a:t>Identify Marine Corps Medical Entitlements Data System (MCMEDS) as the program of record for MEDHOLD &amp; LOD. </a:t>
            </a:r>
          </a:p>
          <a:p>
            <a:endParaRPr lang="en-US" sz="2000" dirty="0">
              <a:cs typeface="Times New Roman" panose="02020603050405020304" pitchFamily="18" charset="0"/>
            </a:endParaRPr>
          </a:p>
          <a:p>
            <a:r>
              <a:rPr lang="en-US" sz="2000" dirty="0">
                <a:cs typeface="Times New Roman" panose="02020603050405020304" pitchFamily="18" charset="0"/>
              </a:rPr>
              <a:t>Appropriately assign Reserve Marines to MEDHOLD vs LOD vs TNPQ based on their duty status at the time of injury/illness. </a:t>
            </a:r>
          </a:p>
          <a:p>
            <a:endParaRPr lang="en-US" sz="2000" dirty="0">
              <a:cs typeface="Times New Roman" panose="02020603050405020304" pitchFamily="18" charset="0"/>
            </a:endParaRPr>
          </a:p>
          <a:p>
            <a:r>
              <a:rPr lang="en-US" sz="2000" dirty="0">
                <a:cs typeface="Times New Roman" panose="02020603050405020304" pitchFamily="18" charset="0"/>
              </a:rPr>
              <a:t>Define what constitutes a duty status and being in the line of duty with regard to an injury or illness.</a:t>
            </a:r>
          </a:p>
          <a:p>
            <a:endParaRPr lang="en-US" sz="12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dirty="0"/>
              <a:t>Key Objectives</a:t>
            </a:r>
          </a:p>
        </p:txBody>
      </p:sp>
    </p:spTree>
    <p:extLst>
      <p:ext uri="{BB962C8B-B14F-4D97-AF65-F5344CB8AC3E}">
        <p14:creationId xmlns:p14="http://schemas.microsoft.com/office/powerpoint/2010/main" val="1089044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273629"/>
            <a:ext cx="8229600" cy="5116285"/>
          </a:xfrm>
          <a:ln>
            <a:noFill/>
          </a:ln>
        </p:spPr>
        <p:txBody>
          <a:bodyPr/>
          <a:lstStyle/>
          <a:p>
            <a:r>
              <a:rPr lang="en-US" sz="1800" dirty="0"/>
              <a:t>2020: WWR desired to improve the Marine Corps’ policy of executing Medical Hold orders at the Gaining Force Command through the consolidation of all Medical Hold Marines.</a:t>
            </a:r>
          </a:p>
          <a:p>
            <a:endParaRPr lang="en-US" sz="1800" dirty="0"/>
          </a:p>
          <a:p>
            <a:r>
              <a:rPr lang="en-US" sz="1800" dirty="0"/>
              <a:t>2020: Business Case Analysis concluded consolidated Medical Hold would reduce the overall number of Medical Hold cases, reduce the average length of Medical Hold Cases, and improve the outcomes of medical care for RC Marines through increased access to MTF care and medical case management.</a:t>
            </a:r>
          </a:p>
          <a:p>
            <a:endParaRPr lang="en-US" sz="1800" dirty="0"/>
          </a:p>
          <a:p>
            <a:r>
              <a:rPr lang="en-US" sz="1800" dirty="0"/>
              <a:t>2021: WWR began implementing Medical Hold consolidation at WWBn-East, CLNC.</a:t>
            </a:r>
          </a:p>
          <a:p>
            <a:endParaRPr lang="en-US" sz="1800"/>
          </a:p>
          <a:p>
            <a:r>
              <a:rPr lang="en-US" sz="1800"/>
              <a:t>5 </a:t>
            </a:r>
            <a:r>
              <a:rPr lang="en-US" sz="1800" dirty="0"/>
              <a:t>May 2022: MARADMIN 233/22 released to announce the consolidation of SMCR, IMA, and IRR Marines retained on active duty for medical hold orders</a:t>
            </a:r>
          </a:p>
          <a:p>
            <a:endParaRPr lang="en-US" sz="2000" dirty="0"/>
          </a:p>
          <a:p>
            <a:endParaRPr lang="en-US" sz="2000" dirty="0"/>
          </a:p>
          <a:p>
            <a:endParaRPr lang="en-US" sz="2000" dirty="0"/>
          </a:p>
        </p:txBody>
      </p:sp>
      <p:sp>
        <p:nvSpPr>
          <p:cNvPr id="5" name="Title 4"/>
          <p:cNvSpPr>
            <a:spLocks noGrp="1"/>
          </p:cNvSpPr>
          <p:nvPr>
            <p:ph type="title"/>
          </p:nvPr>
        </p:nvSpPr>
        <p:spPr/>
        <p:txBody>
          <a:bodyPr/>
          <a:lstStyle/>
          <a:p>
            <a:r>
              <a:rPr lang="en-US" dirty="0"/>
              <a:t>Medical Hold Consolidation</a:t>
            </a:r>
          </a:p>
        </p:txBody>
      </p:sp>
    </p:spTree>
    <p:extLst>
      <p:ext uri="{BB962C8B-B14F-4D97-AF65-F5344CB8AC3E}">
        <p14:creationId xmlns:p14="http://schemas.microsoft.com/office/powerpoint/2010/main" val="360015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1" y="1188221"/>
            <a:ext cx="8229600" cy="4525963"/>
          </a:xfrm>
          <a:ln>
            <a:noFill/>
          </a:ln>
        </p:spPr>
        <p:txBody>
          <a:bodyPr/>
          <a:lstStyle/>
          <a:p>
            <a:r>
              <a:rPr lang="en-US" sz="1400" dirty="0"/>
              <a:t>AO Level Review (1</a:t>
            </a:r>
            <a:r>
              <a:rPr lang="en-US" sz="1400" baseline="30000" dirty="0"/>
              <a:t>st</a:t>
            </a:r>
            <a:r>
              <a:rPr lang="en-US" sz="1400" dirty="0"/>
              <a:t> Round): Jun-Aug 21</a:t>
            </a:r>
          </a:p>
          <a:p>
            <a:pPr lvl="1"/>
            <a:r>
              <a:rPr lang="en-US" sz="1400" dirty="0"/>
              <a:t>Substantial number of comments via Track Changes</a:t>
            </a:r>
          </a:p>
          <a:p>
            <a:pPr marL="457200" lvl="1" indent="0">
              <a:buNone/>
            </a:pPr>
            <a:endParaRPr lang="en-US" sz="1400" dirty="0"/>
          </a:p>
          <a:p>
            <a:r>
              <a:rPr lang="en-US" sz="1400" dirty="0"/>
              <a:t>AO Level Review (2</a:t>
            </a:r>
            <a:r>
              <a:rPr lang="en-US" sz="1400" baseline="30000" dirty="0"/>
              <a:t>nd</a:t>
            </a:r>
            <a:r>
              <a:rPr lang="en-US" sz="1400" dirty="0"/>
              <a:t> Round): Aug-Sep 21</a:t>
            </a:r>
          </a:p>
          <a:p>
            <a:pPr lvl="1"/>
            <a:r>
              <a:rPr lang="en-US" sz="1400" dirty="0"/>
              <a:t>43 comments (C-0; M-2; S-20; A-21)</a:t>
            </a:r>
          </a:p>
          <a:p>
            <a:pPr marL="457200" lvl="1" indent="0">
              <a:buNone/>
            </a:pPr>
            <a:endParaRPr lang="en-US" sz="1400" dirty="0"/>
          </a:p>
          <a:p>
            <a:r>
              <a:rPr lang="en-US" sz="1400" dirty="0"/>
              <a:t>O6/GS-15 Level Review: Sep-Oct 21</a:t>
            </a:r>
          </a:p>
          <a:p>
            <a:pPr lvl="1"/>
            <a:r>
              <a:rPr lang="en-US" sz="1400" dirty="0"/>
              <a:t>16 comments (C-0; M-5; S-4; A-7)</a:t>
            </a:r>
          </a:p>
          <a:p>
            <a:pPr marL="457200" lvl="1" indent="0">
              <a:buNone/>
            </a:pPr>
            <a:endParaRPr lang="en-US" sz="1400" dirty="0"/>
          </a:p>
          <a:p>
            <a:r>
              <a:rPr lang="en-US" sz="1400" dirty="0"/>
              <a:t>GO/FO/SES Level Review: Nov-Dec 21</a:t>
            </a:r>
          </a:p>
          <a:p>
            <a:endParaRPr lang="en-US" sz="1400" dirty="0"/>
          </a:p>
          <a:p>
            <a:r>
              <a:rPr lang="en-US" sz="1400" dirty="0"/>
              <a:t>Draft order was submitted to DC, M&amp;RA Directive Control Point on 24 August 2022 for submission in the Administrative Reference Database (ARDB).</a:t>
            </a:r>
          </a:p>
          <a:p>
            <a:endParaRPr lang="en-US" sz="2000" dirty="0">
              <a:latin typeface="Arial" panose="020B0604020202020204" pitchFamily="34" charset="0"/>
              <a:cs typeface="Arial" panose="020B0604020202020204" pitchFamily="34" charset="0"/>
            </a:endParaRPr>
          </a:p>
          <a:p>
            <a:pPr marL="0" indent="0">
              <a:buNone/>
            </a:pPr>
            <a:r>
              <a:rPr lang="en-US" sz="1400" dirty="0"/>
              <a:t>C – Critical (Contentious issue that will cause non-concurrence with publication)</a:t>
            </a:r>
          </a:p>
          <a:p>
            <a:pPr marL="0" indent="0">
              <a:buNone/>
            </a:pPr>
            <a:r>
              <a:rPr lang="en-US" sz="1400" dirty="0"/>
              <a:t>M – Major (Incorrect material that may cause non-concurrence with publication)</a:t>
            </a:r>
          </a:p>
          <a:p>
            <a:pPr marL="0" indent="0">
              <a:buNone/>
            </a:pPr>
            <a:r>
              <a:rPr lang="en-US" sz="1400" dirty="0"/>
              <a:t>S – Substantive (Factually incorrect material)</a:t>
            </a:r>
          </a:p>
          <a:p>
            <a:pPr marL="0" indent="0">
              <a:buNone/>
            </a:pPr>
            <a:r>
              <a:rPr lang="en-US" sz="1400" dirty="0"/>
              <a:t>A – Administrative (grammar, punctuation, style, etc.)</a:t>
            </a:r>
          </a:p>
          <a:p>
            <a:endParaRPr lang="en-US" sz="20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dirty="0"/>
              <a:t>MCO 1770.3</a:t>
            </a:r>
          </a:p>
        </p:txBody>
      </p:sp>
    </p:spTree>
    <p:extLst>
      <p:ext uri="{BB962C8B-B14F-4D97-AF65-F5344CB8AC3E}">
        <p14:creationId xmlns:p14="http://schemas.microsoft.com/office/powerpoint/2010/main" val="276419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000" dirty="0">
                <a:cs typeface="Times New Roman" panose="02020603050405020304" pitchFamily="18" charset="0"/>
              </a:rPr>
              <a:t>10 U.S.C. Sect 1074 Chapter 55</a:t>
            </a:r>
          </a:p>
          <a:p>
            <a:pPr lvl="1"/>
            <a:r>
              <a:rPr lang="en-US" sz="2000" dirty="0">
                <a:cs typeface="Times New Roman" panose="02020603050405020304" pitchFamily="18" charset="0"/>
              </a:rPr>
              <a:t>37 U.S.C. Sect 204</a:t>
            </a:r>
          </a:p>
          <a:p>
            <a:pPr lvl="1"/>
            <a:r>
              <a:rPr lang="en-US" sz="2000" dirty="0">
                <a:cs typeface="Times New Roman" panose="02020603050405020304" pitchFamily="18" charset="0"/>
              </a:rPr>
              <a:t>DoD Instruction 1241.01</a:t>
            </a:r>
          </a:p>
          <a:p>
            <a:pPr lvl="1"/>
            <a:r>
              <a:rPr lang="en-US" sz="2000" b="1" u="sng" dirty="0">
                <a:cs typeface="Times New Roman" panose="02020603050405020304" pitchFamily="18" charset="0"/>
              </a:rPr>
              <a:t>SECNAVINST 1770.5 </a:t>
            </a:r>
          </a:p>
          <a:p>
            <a:pPr lvl="1">
              <a:buFontTx/>
              <a:buChar char="-"/>
            </a:pPr>
            <a:r>
              <a:rPr lang="en-US" sz="2000" dirty="0">
                <a:cs typeface="Times New Roman" panose="02020603050405020304" pitchFamily="18" charset="0"/>
              </a:rPr>
              <a:t>MANMED, NAVMED P-117 (Chap 18)</a:t>
            </a:r>
          </a:p>
          <a:p>
            <a:pPr lvl="1"/>
            <a:r>
              <a:rPr lang="en-US" sz="2000" dirty="0">
                <a:cs typeface="Times New Roman" panose="02020603050405020304" pitchFamily="18" charset="0"/>
              </a:rPr>
              <a:t>MCO 1900.16 CH2 </a:t>
            </a:r>
          </a:p>
          <a:p>
            <a:pPr lvl="1"/>
            <a:r>
              <a:rPr lang="en-US" sz="2000" dirty="0">
                <a:cs typeface="Times New Roman" panose="02020603050405020304" pitchFamily="18" charset="0"/>
              </a:rPr>
              <a:t>MCO 6320.2F </a:t>
            </a:r>
          </a:p>
          <a:p>
            <a:pPr lvl="1"/>
            <a:r>
              <a:rPr lang="en-US" sz="2000" dirty="0">
                <a:cs typeface="Times New Roman" panose="02020603050405020304" pitchFamily="18" charset="0"/>
              </a:rPr>
              <a:t>MCO 3000.19B </a:t>
            </a:r>
          </a:p>
          <a:p>
            <a:pPr lvl="1"/>
            <a:r>
              <a:rPr lang="en-US" sz="2000" dirty="0">
                <a:cs typeface="Times New Roman" panose="02020603050405020304" pitchFamily="18" charset="0"/>
              </a:rPr>
              <a:t>MCO 1001R.1L (MCRAMM)</a:t>
            </a:r>
          </a:p>
          <a:p>
            <a:pPr lvl="1"/>
            <a:r>
              <a:rPr lang="en-US" sz="2000" b="1" u="sng" dirty="0">
                <a:cs typeface="Times New Roman" panose="02020603050405020304" pitchFamily="18" charset="0"/>
              </a:rPr>
              <a:t>MCO 1770.3 – Under Revision</a:t>
            </a:r>
          </a:p>
          <a:p>
            <a:pPr lvl="1"/>
            <a:r>
              <a:rPr lang="en-US" sz="2000" dirty="0">
                <a:cs typeface="Times New Roman" panose="02020603050405020304" pitchFamily="18" charset="0"/>
              </a:rPr>
              <a:t>MCMEDS Submission Guide</a:t>
            </a:r>
          </a:p>
          <a:p>
            <a:pPr lvl="1"/>
            <a:r>
              <a:rPr lang="en-US" sz="2000" dirty="0">
                <a:cs typeface="Times New Roman" panose="02020603050405020304" pitchFamily="18" charset="0"/>
              </a:rPr>
              <a:t>MCMEDS User Manuel</a:t>
            </a:r>
          </a:p>
          <a:p>
            <a:endParaRPr lang="en-US" dirty="0"/>
          </a:p>
        </p:txBody>
      </p:sp>
      <p:sp>
        <p:nvSpPr>
          <p:cNvPr id="3" name="Title 2"/>
          <p:cNvSpPr>
            <a:spLocks noGrp="1"/>
          </p:cNvSpPr>
          <p:nvPr>
            <p:ph type="title"/>
          </p:nvPr>
        </p:nvSpPr>
        <p:spPr/>
        <p:txBody>
          <a:bodyPr/>
          <a:lstStyle/>
          <a:p>
            <a:r>
              <a:rPr lang="en-US" dirty="0"/>
              <a:t>RMED References</a:t>
            </a:r>
          </a:p>
        </p:txBody>
      </p:sp>
    </p:spTree>
    <p:extLst>
      <p:ext uri="{BB962C8B-B14F-4D97-AF65-F5344CB8AC3E}">
        <p14:creationId xmlns:p14="http://schemas.microsoft.com/office/powerpoint/2010/main" val="266048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cs typeface="Times New Roman" panose="02020603050405020304" pitchFamily="18" charset="0"/>
              </a:rPr>
              <a:t>Reserve Medical Entitlements Determination (RMED) is the </a:t>
            </a:r>
            <a:r>
              <a:rPr lang="en-US" sz="2000" b="1" u="sng" dirty="0">
                <a:cs typeface="Times New Roman" panose="02020603050405020304" pitchFamily="18" charset="0"/>
              </a:rPr>
              <a:t>Benefits Issuing Authority (BIA) </a:t>
            </a:r>
            <a:r>
              <a:rPr lang="en-US" sz="2000" dirty="0">
                <a:cs typeface="Times New Roman" panose="02020603050405020304" pitchFamily="18" charset="0"/>
              </a:rPr>
              <a:t>that has the delegated authority from Secretary of the Navy (SECNAV) to Chief of Naval Operations (CNO) and Commandant of the Marine Corps (CMC) to </a:t>
            </a:r>
            <a:r>
              <a:rPr lang="en-US" sz="2000" b="1" u="sng" dirty="0">
                <a:cs typeface="Times New Roman" panose="02020603050405020304" pitchFamily="18" charset="0"/>
              </a:rPr>
              <a:t>grant approval of medical and pay entitlement benefits related to Reserve Marines who are injured or become ill in the line of duty </a:t>
            </a:r>
            <a:r>
              <a:rPr lang="en-US" sz="2000" dirty="0">
                <a:cs typeface="Times New Roman" panose="02020603050405020304" pitchFamily="18" charset="0"/>
              </a:rPr>
              <a:t>and to administer the MEDHOLD/LOD Benefits Programs. </a:t>
            </a:r>
          </a:p>
          <a:p>
            <a:endParaRPr lang="en-US" sz="2000" dirty="0">
              <a:cs typeface="Times New Roman" panose="02020603050405020304" pitchFamily="18" charset="0"/>
            </a:endParaRPr>
          </a:p>
          <a:p>
            <a:r>
              <a:rPr lang="en-US" sz="2000" dirty="0">
                <a:cs typeface="Times New Roman" panose="02020603050405020304" pitchFamily="18" charset="0"/>
              </a:rPr>
              <a:t>As part of the Marine Corps’ Wounded Warrior Regiment, RMED also provides support services to Wounded, Ill or Injured Reserve Marines throughout the spectrum of their care process. </a:t>
            </a:r>
            <a:endParaRPr lang="en-US" sz="2000" dirty="0"/>
          </a:p>
          <a:p>
            <a:endParaRPr lang="en-US" dirty="0"/>
          </a:p>
        </p:txBody>
      </p:sp>
      <p:sp>
        <p:nvSpPr>
          <p:cNvPr id="3" name="Title 2"/>
          <p:cNvSpPr>
            <a:spLocks noGrp="1"/>
          </p:cNvSpPr>
          <p:nvPr>
            <p:ph type="title"/>
          </p:nvPr>
        </p:nvSpPr>
        <p:spPr/>
        <p:txBody>
          <a:bodyPr/>
          <a:lstStyle/>
          <a:p>
            <a:r>
              <a:rPr lang="en-US" dirty="0"/>
              <a:t>RMED Mission</a:t>
            </a:r>
          </a:p>
        </p:txBody>
      </p:sp>
    </p:spTree>
    <p:extLst>
      <p:ext uri="{BB962C8B-B14F-4D97-AF65-F5344CB8AC3E}">
        <p14:creationId xmlns:p14="http://schemas.microsoft.com/office/powerpoint/2010/main" val="39974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48503"/>
            <a:ext cx="8229600" cy="4525963"/>
          </a:xfrm>
        </p:spPr>
        <p:txBody>
          <a:bodyPr/>
          <a:lstStyle/>
          <a:p>
            <a:pPr marL="0" indent="0">
              <a:buNone/>
            </a:pPr>
            <a:r>
              <a:rPr lang="en-US" sz="2000" b="1" dirty="0">
                <a:ea typeface="Verdana" panose="020B0604030504040204" pitchFamily="34" charset="0"/>
              </a:rPr>
              <a:t>MEDHOLD </a:t>
            </a:r>
            <a:r>
              <a:rPr lang="en-US" sz="2000" dirty="0">
                <a:ea typeface="Verdana" panose="020B0604030504040204" pitchFamily="34" charset="0"/>
              </a:rPr>
              <a:t>- continuation on orders</a:t>
            </a:r>
          </a:p>
          <a:p>
            <a:pPr lvl="1">
              <a:buFont typeface="Wingdings" panose="05000000000000000000" pitchFamily="2" charset="2"/>
              <a:buChar char="Ø"/>
            </a:pPr>
            <a:r>
              <a:rPr lang="en-US" sz="2000" dirty="0">
                <a:ea typeface="Verdana" panose="020B0604030504040204" pitchFamily="34" charset="0"/>
              </a:rPr>
              <a:t>  31+ day orders.</a:t>
            </a:r>
          </a:p>
          <a:p>
            <a:pPr lvl="1">
              <a:buFont typeface="Wingdings" panose="05000000000000000000" pitchFamily="2" charset="2"/>
              <a:buChar char="Ø"/>
            </a:pPr>
            <a:r>
              <a:rPr lang="en-US" sz="2000" dirty="0">
                <a:ea typeface="Verdana" panose="020B0604030504040204" pitchFamily="34" charset="0"/>
              </a:rPr>
              <a:t>  </a:t>
            </a:r>
            <a:r>
              <a:rPr lang="en-US" sz="2000" u="sng" dirty="0">
                <a:ea typeface="Verdana" panose="020B0604030504040204" pitchFamily="34" charset="0"/>
              </a:rPr>
              <a:t>HOSPITALIZED</a:t>
            </a:r>
            <a:endParaRPr lang="en-US" sz="2000" dirty="0">
              <a:ea typeface="Verdana" panose="020B0604030504040204" pitchFamily="34" charset="0"/>
            </a:endParaRPr>
          </a:p>
          <a:p>
            <a:pPr lvl="1">
              <a:buFont typeface="Wingdings" panose="05000000000000000000" pitchFamily="2" charset="2"/>
              <a:buChar char="Ø"/>
            </a:pPr>
            <a:r>
              <a:rPr lang="en-US" sz="2000" dirty="0">
                <a:ea typeface="Verdana" panose="020B0604030504040204" pitchFamily="34" charset="0"/>
              </a:rPr>
              <a:t>  Poly-trauma/Other special cases</a:t>
            </a:r>
          </a:p>
          <a:p>
            <a:pPr marL="457200" lvl="1" indent="0">
              <a:buNone/>
            </a:pPr>
            <a:endParaRPr lang="en-US" sz="2000" dirty="0"/>
          </a:p>
          <a:p>
            <a:pPr marL="57150" lvl="0" indent="0" defTabSz="914400" fontAlgn="auto">
              <a:spcAft>
                <a:spcPts val="0"/>
              </a:spcAft>
              <a:buNone/>
              <a:defRPr/>
            </a:pPr>
            <a:r>
              <a:rPr lang="en-US" sz="2000" b="1" dirty="0">
                <a:solidFill>
                  <a:prstClr val="black"/>
                </a:solidFill>
                <a:ea typeface="Verdana" panose="020B0604030504040204" pitchFamily="34" charset="0"/>
              </a:rPr>
              <a:t>LOD</a:t>
            </a:r>
            <a:r>
              <a:rPr lang="en-US" sz="2000" dirty="0">
                <a:solidFill>
                  <a:prstClr val="black"/>
                </a:solidFill>
                <a:ea typeface="Verdana" panose="020B0604030504040204" pitchFamily="34" charset="0"/>
              </a:rPr>
              <a:t> - Tricare based insurance for the specific injury</a:t>
            </a:r>
          </a:p>
          <a:p>
            <a:pPr marL="857250" lvl="1" indent="-342900" defTabSz="914400" fontAlgn="auto">
              <a:spcAft>
                <a:spcPts val="0"/>
              </a:spcAft>
              <a:buFont typeface="Wingdings" panose="05000000000000000000" pitchFamily="2" charset="2"/>
              <a:buChar char="Ø"/>
              <a:defRPr/>
            </a:pPr>
            <a:r>
              <a:rPr lang="en-US" sz="2000" dirty="0">
                <a:solidFill>
                  <a:prstClr val="black"/>
                </a:solidFill>
                <a:ea typeface="Verdana" panose="020B0604030504040204" pitchFamily="34" charset="0"/>
              </a:rPr>
              <a:t>Injured during Drill, AT, or orders for less than 30 days.</a:t>
            </a:r>
          </a:p>
          <a:p>
            <a:pPr marL="857250" lvl="1" indent="-342900" defTabSz="914400" fontAlgn="auto">
              <a:spcAft>
                <a:spcPts val="0"/>
              </a:spcAft>
              <a:buFont typeface="Wingdings" panose="05000000000000000000" pitchFamily="2" charset="2"/>
              <a:buChar char="Ø"/>
              <a:defRPr/>
            </a:pPr>
            <a:r>
              <a:rPr lang="en-US" sz="2000" dirty="0">
                <a:solidFill>
                  <a:prstClr val="black"/>
                </a:solidFill>
                <a:ea typeface="Verdana" panose="020B0604030504040204" pitchFamily="34" charset="0"/>
              </a:rPr>
              <a:t>Elect to come off orders if orders 31+ days.</a:t>
            </a:r>
          </a:p>
          <a:p>
            <a:pPr marL="857250" lvl="1" indent="-342900" defTabSz="914400" fontAlgn="auto">
              <a:spcAft>
                <a:spcPts val="0"/>
              </a:spcAft>
              <a:buFont typeface="Wingdings" panose="05000000000000000000" pitchFamily="2" charset="2"/>
              <a:buChar char="Ø"/>
              <a:defRPr/>
            </a:pPr>
            <a:r>
              <a:rPr lang="en-US" sz="2000" dirty="0">
                <a:solidFill>
                  <a:prstClr val="black"/>
                </a:solidFill>
                <a:ea typeface="Verdana" panose="020B0604030504040204" pitchFamily="34" charset="0"/>
              </a:rPr>
              <a:t>May request pay benefits if qualified (Incapacitation Pay).</a:t>
            </a:r>
          </a:p>
          <a:p>
            <a:pPr marL="514350" lvl="1" indent="0" defTabSz="914400" fontAlgn="auto">
              <a:spcAft>
                <a:spcPts val="0"/>
              </a:spcAft>
              <a:buNone/>
              <a:defRPr/>
            </a:pPr>
            <a:endParaRPr lang="en-US" sz="2000" dirty="0">
              <a:solidFill>
                <a:prstClr val="black"/>
              </a:solidFill>
              <a:ea typeface="Verdana" panose="020B0604030504040204" pitchFamily="34" charset="0"/>
            </a:endParaRPr>
          </a:p>
          <a:p>
            <a:pPr marL="0" lvl="0" indent="0" defTabSz="914400" fontAlgn="auto">
              <a:spcAft>
                <a:spcPts val="0"/>
              </a:spcAft>
              <a:buNone/>
              <a:defRPr/>
            </a:pPr>
            <a:r>
              <a:rPr lang="en-US" sz="2000" b="1" dirty="0">
                <a:solidFill>
                  <a:prstClr val="black"/>
                </a:solidFill>
                <a:ea typeface="Verdana" panose="020B0604030504040204" pitchFamily="34" charset="0"/>
              </a:rPr>
              <a:t>Temporary Not Physically Qualified (TNPQ)/Not Physically Qualified (NPQ)</a:t>
            </a:r>
          </a:p>
          <a:p>
            <a:pPr lvl="1" defTabSz="914400" fontAlgn="auto">
              <a:spcAft>
                <a:spcPts val="0"/>
              </a:spcAft>
              <a:buFont typeface="Wingdings" panose="05000000000000000000" pitchFamily="2" charset="2"/>
              <a:buChar char="Ø"/>
              <a:defRPr/>
            </a:pPr>
            <a:r>
              <a:rPr lang="en-US" sz="2000" dirty="0">
                <a:solidFill>
                  <a:prstClr val="black"/>
                </a:solidFill>
                <a:ea typeface="Verdana" panose="020B0604030504040204" pitchFamily="34" charset="0"/>
              </a:rPr>
              <a:t> Injured while </a:t>
            </a:r>
            <a:r>
              <a:rPr lang="en-US" sz="2000" u="sng" dirty="0">
                <a:solidFill>
                  <a:prstClr val="black"/>
                </a:solidFill>
                <a:ea typeface="Verdana" panose="020B0604030504040204" pitchFamily="34" charset="0"/>
              </a:rPr>
              <a:t>NOT</a:t>
            </a:r>
            <a:r>
              <a:rPr lang="en-US" sz="2000" dirty="0">
                <a:solidFill>
                  <a:prstClr val="black"/>
                </a:solidFill>
                <a:ea typeface="Verdana" panose="020B0604030504040204" pitchFamily="34" charset="0"/>
              </a:rPr>
              <a:t> in a duty status.</a:t>
            </a:r>
          </a:p>
          <a:p>
            <a:pPr lvl="1" defTabSz="914400" fontAlgn="auto">
              <a:spcAft>
                <a:spcPts val="0"/>
              </a:spcAft>
              <a:buFont typeface="Wingdings" panose="05000000000000000000" pitchFamily="2" charset="2"/>
              <a:buChar char="Ø"/>
              <a:defRPr/>
            </a:pPr>
            <a:r>
              <a:rPr lang="en-US" sz="2000" dirty="0">
                <a:solidFill>
                  <a:prstClr val="black"/>
                </a:solidFill>
                <a:ea typeface="Verdana" panose="020B0604030504040204" pitchFamily="34" charset="0"/>
              </a:rPr>
              <a:t> Managed by MARFORRES only.</a:t>
            </a:r>
          </a:p>
          <a:p>
            <a:pPr marL="0" indent="0">
              <a:buNone/>
            </a:pPr>
            <a:endParaRPr lang="en-US" dirty="0"/>
          </a:p>
        </p:txBody>
      </p:sp>
      <p:sp>
        <p:nvSpPr>
          <p:cNvPr id="3" name="Title 2"/>
          <p:cNvSpPr>
            <a:spLocks noGrp="1"/>
          </p:cNvSpPr>
          <p:nvPr>
            <p:ph type="title"/>
          </p:nvPr>
        </p:nvSpPr>
        <p:spPr/>
        <p:txBody>
          <a:bodyPr/>
          <a:lstStyle/>
          <a:p>
            <a:r>
              <a:rPr lang="en-US" dirty="0"/>
              <a:t>MEDHOLD vs. LOD vs. TNPQ/NPQ</a:t>
            </a:r>
          </a:p>
        </p:txBody>
      </p:sp>
    </p:spTree>
    <p:extLst>
      <p:ext uri="{BB962C8B-B14F-4D97-AF65-F5344CB8AC3E}">
        <p14:creationId xmlns:p14="http://schemas.microsoft.com/office/powerpoint/2010/main" val="174554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Process 23"/>
          <p:cNvSpPr/>
          <p:nvPr/>
        </p:nvSpPr>
        <p:spPr>
          <a:xfrm>
            <a:off x="2362200" y="5565433"/>
            <a:ext cx="4800600" cy="60445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Process 21"/>
          <p:cNvSpPr/>
          <p:nvPr/>
        </p:nvSpPr>
        <p:spPr>
          <a:xfrm>
            <a:off x="2362200" y="4523541"/>
            <a:ext cx="4800600" cy="58469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Process 20"/>
          <p:cNvSpPr/>
          <p:nvPr/>
        </p:nvSpPr>
        <p:spPr>
          <a:xfrm>
            <a:off x="2362200" y="3407614"/>
            <a:ext cx="4800600" cy="65872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Process 19"/>
          <p:cNvSpPr/>
          <p:nvPr/>
        </p:nvSpPr>
        <p:spPr>
          <a:xfrm>
            <a:off x="2362200" y="2417014"/>
            <a:ext cx="4800600" cy="533400"/>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Process 18"/>
          <p:cNvSpPr/>
          <p:nvPr/>
        </p:nvSpPr>
        <p:spPr>
          <a:xfrm>
            <a:off x="2362200" y="1291783"/>
            <a:ext cx="4800600" cy="587137"/>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457200" y="1437798"/>
            <a:ext cx="8229600" cy="4688365"/>
          </a:xfrm>
        </p:spPr>
        <p:txBody>
          <a:bodyPr>
            <a:noAutofit/>
          </a:bodyPr>
          <a:lstStyle/>
          <a:p>
            <a:pPr marL="0" indent="0" algn="ctr">
              <a:buNone/>
            </a:pPr>
            <a:r>
              <a:rPr lang="en-US" sz="2000" dirty="0">
                <a:latin typeface="Times New Roman" panose="02020603050405020304" pitchFamily="18" charset="0"/>
                <a:cs typeface="Times New Roman" panose="02020603050405020304" pitchFamily="18" charset="0"/>
              </a:rPr>
              <a:t>Case Administrator</a:t>
            </a:r>
          </a:p>
        </p:txBody>
      </p:sp>
      <p:sp>
        <p:nvSpPr>
          <p:cNvPr id="3" name="Title 2"/>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MCMEDS Approval Process</a:t>
            </a:r>
          </a:p>
        </p:txBody>
      </p:sp>
      <p:sp>
        <p:nvSpPr>
          <p:cNvPr id="6" name="Content Placeholder 1"/>
          <p:cNvSpPr txBox="1">
            <a:spLocks/>
          </p:cNvSpPr>
          <p:nvPr/>
        </p:nvSpPr>
        <p:spPr>
          <a:xfrm>
            <a:off x="2659380" y="2417014"/>
            <a:ext cx="43434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Case Reviewer</a:t>
            </a:r>
          </a:p>
        </p:txBody>
      </p:sp>
      <p:sp>
        <p:nvSpPr>
          <p:cNvPr id="7" name="Content Placeholder 1"/>
          <p:cNvSpPr txBox="1">
            <a:spLocks/>
          </p:cNvSpPr>
          <p:nvPr/>
        </p:nvSpPr>
        <p:spPr>
          <a:xfrm>
            <a:off x="1303105" y="3522157"/>
            <a:ext cx="7055950" cy="913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Medical Review Team (MRT)</a:t>
            </a:r>
          </a:p>
        </p:txBody>
      </p:sp>
      <p:sp>
        <p:nvSpPr>
          <p:cNvPr id="8" name="Content Placeholder 1"/>
          <p:cNvSpPr txBox="1">
            <a:spLocks/>
          </p:cNvSpPr>
          <p:nvPr/>
        </p:nvSpPr>
        <p:spPr>
          <a:xfrm>
            <a:off x="678180" y="4635483"/>
            <a:ext cx="8305800" cy="6105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Administrative Review Team (ART)</a:t>
            </a:r>
          </a:p>
        </p:txBody>
      </p:sp>
      <p:sp>
        <p:nvSpPr>
          <p:cNvPr id="9" name="Content Placeholder 1"/>
          <p:cNvSpPr txBox="1">
            <a:spLocks/>
          </p:cNvSpPr>
          <p:nvPr/>
        </p:nvSpPr>
        <p:spPr>
          <a:xfrm>
            <a:off x="2497649" y="5631678"/>
            <a:ext cx="4495800" cy="6044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Case Approver</a:t>
            </a:r>
          </a:p>
        </p:txBody>
      </p:sp>
      <p:cxnSp>
        <p:nvCxnSpPr>
          <p:cNvPr id="13" name="Straight Arrow Connector 12"/>
          <p:cNvCxnSpPr/>
          <p:nvPr/>
        </p:nvCxnSpPr>
        <p:spPr>
          <a:xfrm>
            <a:off x="4741350" y="1878920"/>
            <a:ext cx="0" cy="5380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4755812" y="2950414"/>
            <a:ext cx="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4762500" y="4066341"/>
            <a:ext cx="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4788936" y="5108233"/>
            <a:ext cx="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Left Brace 3"/>
          <p:cNvSpPr/>
          <p:nvPr/>
        </p:nvSpPr>
        <p:spPr>
          <a:xfrm>
            <a:off x="1981200" y="1291783"/>
            <a:ext cx="381000" cy="165863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 name="TextBox 4"/>
          <p:cNvSpPr txBox="1"/>
          <p:nvPr/>
        </p:nvSpPr>
        <p:spPr>
          <a:xfrm>
            <a:off x="220981" y="1878920"/>
            <a:ext cx="1903289" cy="461665"/>
          </a:xfrm>
          <a:prstGeom prst="rect">
            <a:avLst/>
          </a:prstGeom>
          <a:noFill/>
        </p:spPr>
        <p:txBody>
          <a:bodyPr wrap="square" rtlCol="0">
            <a:spAutoFit/>
          </a:bodyPr>
          <a:lstStyle/>
          <a:p>
            <a:r>
              <a:rPr lang="en-US" sz="2400" dirty="0">
                <a:latin typeface="Times New Roman" panose="02020603050405020304" pitchFamily="18" charset="0"/>
                <a:ea typeface="Verdana" panose="020B0604030504040204" pitchFamily="34" charset="0"/>
                <a:cs typeface="Times New Roman" panose="02020603050405020304" pitchFamily="18" charset="0"/>
              </a:rPr>
              <a:t>Unit Level</a:t>
            </a:r>
          </a:p>
        </p:txBody>
      </p:sp>
      <p:sp>
        <p:nvSpPr>
          <p:cNvPr id="10" name="Left Brace 9"/>
          <p:cNvSpPr/>
          <p:nvPr/>
        </p:nvSpPr>
        <p:spPr>
          <a:xfrm>
            <a:off x="1981200" y="3407614"/>
            <a:ext cx="381000" cy="276227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1" name="TextBox 10"/>
          <p:cNvSpPr txBox="1"/>
          <p:nvPr/>
        </p:nvSpPr>
        <p:spPr>
          <a:xfrm>
            <a:off x="0" y="4622442"/>
            <a:ext cx="2497648" cy="461665"/>
          </a:xfrm>
          <a:prstGeom prst="rect">
            <a:avLst/>
          </a:prstGeom>
          <a:noFill/>
        </p:spPr>
        <p:txBody>
          <a:bodyPr wrap="square" rtlCol="0">
            <a:spAutoFit/>
          </a:bodyPr>
          <a:lstStyle/>
          <a:p>
            <a:r>
              <a:rPr lang="en-US" sz="2400" dirty="0">
                <a:latin typeface="Times New Roman" panose="02020603050405020304" pitchFamily="18" charset="0"/>
                <a:ea typeface="Verdana" panose="020B0604030504040204" pitchFamily="34" charset="0"/>
                <a:cs typeface="Times New Roman" panose="02020603050405020304" pitchFamily="18" charset="0"/>
              </a:rPr>
              <a:t>RMED Level</a:t>
            </a:r>
          </a:p>
        </p:txBody>
      </p:sp>
    </p:spTree>
    <p:extLst>
      <p:ext uri="{BB962C8B-B14F-4D97-AF65-F5344CB8AC3E}">
        <p14:creationId xmlns:p14="http://schemas.microsoft.com/office/powerpoint/2010/main" val="319864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6092"/>
            <a:ext cx="8229600" cy="4860071"/>
          </a:xfrm>
        </p:spPr>
        <p:txBody>
          <a:bodyPr>
            <a:normAutofit/>
          </a:bodyPr>
          <a:lstStyle/>
          <a:p>
            <a:r>
              <a:rPr lang="en-US" sz="2400" b="1" dirty="0">
                <a:cs typeface="Times New Roman" panose="02020603050405020304" pitchFamily="18" charset="0"/>
              </a:rPr>
              <a:t>Case Administrator:</a:t>
            </a:r>
          </a:p>
          <a:p>
            <a:pPr lvl="1"/>
            <a:r>
              <a:rPr lang="en-US" sz="2400" dirty="0">
                <a:cs typeface="Times New Roman" panose="02020603050405020304" pitchFamily="18" charset="0"/>
              </a:rPr>
              <a:t>LIMDU Coordinator</a:t>
            </a:r>
          </a:p>
          <a:p>
            <a:pPr lvl="1"/>
            <a:r>
              <a:rPr lang="en-US" sz="2400" dirty="0">
                <a:cs typeface="Times New Roman" panose="02020603050405020304" pitchFamily="18" charset="0"/>
              </a:rPr>
              <a:t>Medical Department Rep</a:t>
            </a:r>
          </a:p>
          <a:p>
            <a:pPr lvl="1"/>
            <a:r>
              <a:rPr lang="en-US" sz="2400" dirty="0">
                <a:cs typeface="Times New Roman" panose="02020603050405020304" pitchFamily="18" charset="0"/>
              </a:rPr>
              <a:t>Administrative Marine</a:t>
            </a:r>
          </a:p>
          <a:p>
            <a:r>
              <a:rPr lang="en-US" sz="2400" b="1" dirty="0">
                <a:cs typeface="Times New Roman" panose="02020603050405020304" pitchFamily="18" charset="0"/>
              </a:rPr>
              <a:t>Case Reviewer:</a:t>
            </a:r>
          </a:p>
          <a:p>
            <a:pPr lvl="1"/>
            <a:r>
              <a:rPr lang="en-US" sz="2400" dirty="0">
                <a:cs typeface="Times New Roman" panose="02020603050405020304" pitchFamily="18" charset="0"/>
              </a:rPr>
              <a:t>E6 or higher: should be Senior Administrator or OpSponsor.</a:t>
            </a:r>
          </a:p>
          <a:p>
            <a:r>
              <a:rPr lang="en-US" sz="2400" b="1" dirty="0">
                <a:cs typeface="Times New Roman" panose="02020603050405020304" pitchFamily="18" charset="0"/>
              </a:rPr>
              <a:t>Access to MCMEDS:</a:t>
            </a:r>
          </a:p>
          <a:p>
            <a:pPr lvl="1"/>
            <a:r>
              <a:rPr lang="en-US" sz="2400" dirty="0">
                <a:cs typeface="Times New Roman" panose="02020603050405020304" pitchFamily="18" charset="0"/>
              </a:rPr>
              <a:t>I&amp;I/IMA: Unit’s Drill Manager representative</a:t>
            </a:r>
          </a:p>
          <a:p>
            <a:pPr lvl="1"/>
            <a:r>
              <a:rPr lang="en-US" sz="2400" dirty="0">
                <a:cs typeface="Times New Roman" panose="02020603050405020304" pitchFamily="18" charset="0"/>
              </a:rPr>
              <a:t>OSO/Active Duty: RMED </a:t>
            </a:r>
          </a:p>
        </p:txBody>
      </p:sp>
      <p:sp>
        <p:nvSpPr>
          <p:cNvPr id="3" name="Title 2"/>
          <p:cNvSpPr>
            <a:spLocks noGrp="1"/>
          </p:cNvSpPr>
          <p:nvPr>
            <p:ph type="title"/>
          </p:nvPr>
        </p:nvSpPr>
        <p:spPr/>
        <p:txBody>
          <a:bodyPr>
            <a:normAutofit/>
          </a:bodyPr>
          <a:lstStyle/>
          <a:p>
            <a:r>
              <a:rPr lang="en-US" sz="2800" dirty="0">
                <a:cs typeface="Times New Roman" panose="02020603050405020304" pitchFamily="18" charset="0"/>
              </a:rPr>
              <a:t>MCMEDS Roles and Access</a:t>
            </a:r>
          </a:p>
        </p:txBody>
      </p:sp>
    </p:spTree>
    <p:extLst>
      <p:ext uri="{BB962C8B-B14F-4D97-AF65-F5344CB8AC3E}">
        <p14:creationId xmlns:p14="http://schemas.microsoft.com/office/powerpoint/2010/main" val="241443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199" y="1376624"/>
            <a:ext cx="8485833" cy="4679203"/>
          </a:xfrm>
        </p:spPr>
        <p:txBody>
          <a:bodyPr>
            <a:normAutofit/>
          </a:bodyPr>
          <a:lstStyle/>
          <a:p>
            <a:r>
              <a:rPr lang="en-US" sz="2000" dirty="0">
                <a:ea typeface="Verdana" panose="020B0604030504040204" pitchFamily="34" charset="0"/>
              </a:rPr>
              <a:t>Identify Marine needing MEDHOLD or LOD</a:t>
            </a:r>
          </a:p>
          <a:p>
            <a:r>
              <a:rPr lang="en-US" sz="2000" dirty="0">
                <a:ea typeface="Verdana" panose="020B0604030504040204" pitchFamily="34" charset="0"/>
              </a:rPr>
              <a:t>Manage and Track Cases</a:t>
            </a:r>
          </a:p>
          <a:p>
            <a:r>
              <a:rPr lang="en-US" sz="2000" dirty="0">
                <a:ea typeface="Verdana" panose="020B0604030504040204" pitchFamily="34" charset="0"/>
              </a:rPr>
              <a:t>Collect supporting Documents</a:t>
            </a:r>
          </a:p>
          <a:p>
            <a:r>
              <a:rPr lang="en-US" sz="2000" dirty="0">
                <a:ea typeface="Verdana" panose="020B0604030504040204" pitchFamily="34" charset="0"/>
              </a:rPr>
              <a:t>Process administrative documents as needed</a:t>
            </a:r>
          </a:p>
          <a:p>
            <a:r>
              <a:rPr lang="en-US" sz="2000" dirty="0">
                <a:ea typeface="Verdana" panose="020B0604030504040204" pitchFamily="34" charset="0"/>
              </a:rPr>
              <a:t>Manage MCMEDS:</a:t>
            </a:r>
          </a:p>
          <a:p>
            <a:pPr lvl="1"/>
            <a:r>
              <a:rPr lang="en-US" sz="2000" dirty="0">
                <a:ea typeface="Verdana" panose="020B0604030504040204" pitchFamily="34" charset="0"/>
              </a:rPr>
              <a:t>Submit initial requests within 30 days of injury</a:t>
            </a:r>
          </a:p>
          <a:p>
            <a:pPr lvl="1"/>
            <a:r>
              <a:rPr lang="en-US" sz="2000" dirty="0">
                <a:ea typeface="Verdana" panose="020B0604030504040204" pitchFamily="34" charset="0"/>
              </a:rPr>
              <a:t>Prepare DHA Pre-auth forms for &gt; 50 miles from MTF</a:t>
            </a:r>
          </a:p>
          <a:p>
            <a:pPr lvl="1"/>
            <a:r>
              <a:rPr lang="en-US" sz="2000" dirty="0">
                <a:ea typeface="Verdana" panose="020B0604030504040204" pitchFamily="34" charset="0"/>
              </a:rPr>
              <a:t>Monthly medical updates</a:t>
            </a:r>
          </a:p>
          <a:p>
            <a:pPr lvl="1"/>
            <a:r>
              <a:rPr lang="en-US" sz="2000" dirty="0">
                <a:ea typeface="Verdana" panose="020B0604030504040204" pitchFamily="34" charset="0"/>
              </a:rPr>
              <a:t>Extension requests</a:t>
            </a:r>
          </a:p>
          <a:p>
            <a:pPr lvl="1"/>
            <a:r>
              <a:rPr lang="en-US" sz="2000" dirty="0">
                <a:ea typeface="Verdana" panose="020B0604030504040204" pitchFamily="34" charset="0"/>
              </a:rPr>
              <a:t>INCAP pay requests</a:t>
            </a:r>
          </a:p>
          <a:p>
            <a:pPr lvl="1"/>
            <a:r>
              <a:rPr lang="en-US" sz="2000" dirty="0">
                <a:ea typeface="Verdana" panose="020B0604030504040204" pitchFamily="34" charset="0"/>
              </a:rPr>
              <a:t>Case closures</a:t>
            </a:r>
          </a:p>
          <a:p>
            <a:endParaRPr lang="en-US" sz="2000" dirty="0">
              <a:ea typeface="Verdana" panose="020B0604030504040204" pitchFamily="34" charset="0"/>
            </a:endParaRPr>
          </a:p>
        </p:txBody>
      </p:sp>
      <p:sp>
        <p:nvSpPr>
          <p:cNvPr id="3" name="Title 2"/>
          <p:cNvSpPr>
            <a:spLocks noGrp="1"/>
          </p:cNvSpPr>
          <p:nvPr>
            <p:ph type="title"/>
          </p:nvPr>
        </p:nvSpPr>
        <p:spPr/>
        <p:txBody>
          <a:bodyPr/>
          <a:lstStyle/>
          <a:p>
            <a:r>
              <a:rPr lang="en-US" dirty="0">
                <a:cs typeface="Times New Roman" panose="02020603050405020304" pitchFamily="18" charset="0"/>
              </a:rPr>
              <a:t>Case Administrator Roles</a:t>
            </a:r>
          </a:p>
        </p:txBody>
      </p:sp>
    </p:spTree>
    <p:extLst>
      <p:ext uri="{BB962C8B-B14F-4D97-AF65-F5344CB8AC3E}">
        <p14:creationId xmlns:p14="http://schemas.microsoft.com/office/powerpoint/2010/main" val="3515433201"/>
      </p:ext>
    </p:extLst>
  </p:cSld>
  <p:clrMapOvr>
    <a:masterClrMapping/>
  </p:clrMapOvr>
</p:sld>
</file>

<file path=ppt/theme/theme1.xml><?xml version="1.0" encoding="utf-8"?>
<a:theme xmlns:a="http://schemas.openxmlformats.org/drawingml/2006/main" name="WWR Brie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WWR Brie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8b23bf0-14a6-4515-af86-e78cc3fc1768" xsi:nil="true"/>
    <lcf76f155ced4ddcb4097134ff3c332f xmlns="0f774eea-d462-45fc-a2a7-b75e705b9c9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B416541D4B5D4F8CE99F9E17EC40F0" ma:contentTypeVersion="14" ma:contentTypeDescription="Create a new document." ma:contentTypeScope="" ma:versionID="42621889411bd451ed696eee60943840">
  <xsd:schema xmlns:xsd="http://www.w3.org/2001/XMLSchema" xmlns:xs="http://www.w3.org/2001/XMLSchema" xmlns:p="http://schemas.microsoft.com/office/2006/metadata/properties" xmlns:ns1="http://schemas.microsoft.com/sharepoint/v3" xmlns:ns2="0f774eea-d462-45fc-a2a7-b75e705b9c90" xmlns:ns3="c8b23bf0-14a6-4515-af86-e78cc3fc1768" targetNamespace="http://schemas.microsoft.com/office/2006/metadata/properties" ma:root="true" ma:fieldsID="5f4a196ce3505b73461fd992fd1db798" ns1:_="" ns2:_="" ns3:_="">
    <xsd:import namespace="http://schemas.microsoft.com/sharepoint/v3"/>
    <xsd:import namespace="0f774eea-d462-45fc-a2a7-b75e705b9c90"/>
    <xsd:import namespace="c8b23bf0-14a6-4515-af86-e78cc3fc17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774eea-d462-45fc-a2a7-b75e705b9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b23bf0-14a6-4515-af86-e78cc3fc176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2dc79f0-6936-4b84-a2e8-3fb122b45442}" ma:internalName="TaxCatchAll" ma:showField="CatchAllData" ma:web="c8b23bf0-14a6-4515-af86-e78cc3fc17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90E6D6-752D-47EE-BBF9-EC97E0569297}">
  <ds:schemaRefs>
    <ds:schemaRef ds:uri="8cd9b1f5-1343-4a66-9b07-0fe9e078e3c1"/>
    <ds:schemaRef ds:uri="http://schemas.microsoft.com/sharepoint/v3"/>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36d69b51-b2f8-40bc-a829-32d338023665"/>
    <ds:schemaRef ds:uri="http://purl.org/dc/dcmitype/"/>
  </ds:schemaRefs>
</ds:datastoreItem>
</file>

<file path=customXml/itemProps2.xml><?xml version="1.0" encoding="utf-8"?>
<ds:datastoreItem xmlns:ds="http://schemas.openxmlformats.org/officeDocument/2006/customXml" ds:itemID="{FB5A54C5-9115-49C7-B0F8-A8A4058F3EF8}">
  <ds:schemaRefs>
    <ds:schemaRef ds:uri="http://schemas.microsoft.com/sharepoint/v3/contenttype/forms"/>
  </ds:schemaRefs>
</ds:datastoreItem>
</file>

<file path=customXml/itemProps3.xml><?xml version="1.0" encoding="utf-8"?>
<ds:datastoreItem xmlns:ds="http://schemas.openxmlformats.org/officeDocument/2006/customXml" ds:itemID="{67B0A3BA-994B-4FD0-AB44-49E389DC2977}"/>
</file>

<file path=docProps/app.xml><?xml version="1.0" encoding="utf-8"?>
<Properties xmlns="http://schemas.openxmlformats.org/officeDocument/2006/extended-properties" xmlns:vt="http://schemas.openxmlformats.org/officeDocument/2006/docPropsVTypes">
  <Template>WWR Brief Template</Template>
  <TotalTime>20181</TotalTime>
  <Words>2764</Words>
  <Application>Microsoft Office PowerPoint</Application>
  <PresentationFormat>On-screen Show (4:3)</PresentationFormat>
  <Paragraphs>352</Paragraphs>
  <Slides>31</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Narrow</vt:lpstr>
      <vt:lpstr>Calibri</vt:lpstr>
      <vt:lpstr>Impact</vt:lpstr>
      <vt:lpstr>Times New Roman</vt:lpstr>
      <vt:lpstr>Verdana</vt:lpstr>
      <vt:lpstr>Wingdings</vt:lpstr>
      <vt:lpstr>WWR Brief Template</vt:lpstr>
      <vt:lpstr>1_WWR Brief Template</vt:lpstr>
      <vt:lpstr>PowerPoint Presentation</vt:lpstr>
      <vt:lpstr>Agenda</vt:lpstr>
      <vt:lpstr>Key Objectives</vt:lpstr>
      <vt:lpstr>RMED References</vt:lpstr>
      <vt:lpstr>RMED Mission</vt:lpstr>
      <vt:lpstr>MEDHOLD vs. LOD vs. TNPQ/NPQ</vt:lpstr>
      <vt:lpstr>MCMEDS Approval Process</vt:lpstr>
      <vt:lpstr>MCMEDS Roles and Access</vt:lpstr>
      <vt:lpstr>Case Administrator Roles</vt:lpstr>
      <vt:lpstr>Case Reviewer Roles</vt:lpstr>
      <vt:lpstr>Getting Started</vt:lpstr>
      <vt:lpstr>Line of Duty Benefits</vt:lpstr>
      <vt:lpstr>Medical Hold Benefits</vt:lpstr>
      <vt:lpstr>TNPQ/NPQ</vt:lpstr>
      <vt:lpstr>           The long road to LOD if &lt; 50 Miles to MTF</vt:lpstr>
      <vt:lpstr>          The even longer road to LOD if &gt; 50 Miles to MTF</vt:lpstr>
      <vt:lpstr>        Defense Health Agency – Great Lakes</vt:lpstr>
      <vt:lpstr>Referrals and Authorizations</vt:lpstr>
      <vt:lpstr>MARADMIN 569/22</vt:lpstr>
      <vt:lpstr>Dental Pre-authorization</vt:lpstr>
      <vt:lpstr>PowerPoint Presentation</vt:lpstr>
      <vt:lpstr>Line of Duty (LOD) Extension Requests</vt:lpstr>
      <vt:lpstr>MARINE NET CLASSES </vt:lpstr>
      <vt:lpstr>Common Issues</vt:lpstr>
      <vt:lpstr>Request for Action</vt:lpstr>
      <vt:lpstr>Conclusion</vt:lpstr>
      <vt:lpstr>Points of Contact</vt:lpstr>
      <vt:lpstr>PowerPoint Presentation</vt:lpstr>
      <vt:lpstr>MTF or Non-MTF</vt:lpstr>
      <vt:lpstr>Medical Hold Consolidation</vt:lpstr>
      <vt:lpstr>MCO 1770.3</vt:lpstr>
    </vt:vector>
  </TitlesOfParts>
  <Manager/>
  <Company>NMCI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Gylte CTR Kelly B</dc:creator>
  <cp:keywords/>
  <dc:description/>
  <cp:lastModifiedBy>Braden LtCol Nathan J</cp:lastModifiedBy>
  <cp:revision>755</cp:revision>
  <cp:lastPrinted>2020-09-10T11:56:41Z</cp:lastPrinted>
  <dcterms:created xsi:type="dcterms:W3CDTF">2017-05-19T01:58:26Z</dcterms:created>
  <dcterms:modified xsi:type="dcterms:W3CDTF">2024-05-01T17:59:51Z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0x01010048B416541D4B5D4F8CE99F9E17EC40F0</vt:lpwstr>
  </property>
  <property fmtid="{D5CDD505-2E9C-101B-9397-08002B2CF9AE}" pid="3" name="MediaServiceImageTags">
    <vt:lpwstr/>
  </property>
</Properties>
</file>