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4"/>
    <p:sldMasterId id="2147484411" r:id="rId5"/>
  </p:sldMasterIdLst>
  <p:notesMasterIdLst>
    <p:notesMasterId r:id="rId25"/>
  </p:notesMasterIdLst>
  <p:handoutMasterIdLst>
    <p:handoutMasterId r:id="rId26"/>
  </p:handoutMasterIdLst>
  <p:sldIdLst>
    <p:sldId id="258" r:id="rId6"/>
    <p:sldId id="1040" r:id="rId7"/>
    <p:sldId id="1042" r:id="rId8"/>
    <p:sldId id="1059" r:id="rId9"/>
    <p:sldId id="1039" r:id="rId10"/>
    <p:sldId id="1043" r:id="rId11"/>
    <p:sldId id="1045" r:id="rId12"/>
    <p:sldId id="1046" r:id="rId13"/>
    <p:sldId id="1051" r:id="rId14"/>
    <p:sldId id="1050" r:id="rId15"/>
    <p:sldId id="1049" r:id="rId16"/>
    <p:sldId id="1057" r:id="rId17"/>
    <p:sldId id="1053" r:id="rId18"/>
    <p:sldId id="1055" r:id="rId19"/>
    <p:sldId id="1056" r:id="rId20"/>
    <p:sldId id="1061" r:id="rId21"/>
    <p:sldId id="1054" r:id="rId22"/>
    <p:sldId id="1044" r:id="rId23"/>
    <p:sldId id="1058" r:id="rId24"/>
  </p:sldIdLst>
  <p:sldSz cx="9144000" cy="6858000" type="screen4x3"/>
  <p:notesSz cx="6934200" cy="9220200"/>
  <p:defaultTextStyle>
    <a:defPPr>
      <a:defRPr lang="en-US"/>
    </a:defPPr>
    <a:lvl1pPr algn="l" rtl="0" fontAlgn="b">
      <a:spcBef>
        <a:spcPct val="0"/>
      </a:spcBef>
      <a:spcAft>
        <a:spcPct val="0"/>
      </a:spcAft>
      <a:defRPr sz="1400" b="1" kern="1200">
        <a:solidFill>
          <a:schemeClr val="tx1"/>
        </a:solidFill>
        <a:latin typeface="Arial" charset="0"/>
        <a:ea typeface="+mn-ea"/>
        <a:cs typeface="Arial" charset="0"/>
      </a:defRPr>
    </a:lvl1pPr>
    <a:lvl2pPr marL="457200" algn="l" rtl="0" fontAlgn="b">
      <a:spcBef>
        <a:spcPct val="0"/>
      </a:spcBef>
      <a:spcAft>
        <a:spcPct val="0"/>
      </a:spcAft>
      <a:defRPr sz="1400" b="1" kern="1200">
        <a:solidFill>
          <a:schemeClr val="tx1"/>
        </a:solidFill>
        <a:latin typeface="Arial" charset="0"/>
        <a:ea typeface="+mn-ea"/>
        <a:cs typeface="Arial" charset="0"/>
      </a:defRPr>
    </a:lvl2pPr>
    <a:lvl3pPr marL="914400" algn="l" rtl="0" fontAlgn="b">
      <a:spcBef>
        <a:spcPct val="0"/>
      </a:spcBef>
      <a:spcAft>
        <a:spcPct val="0"/>
      </a:spcAft>
      <a:defRPr sz="1400" b="1" kern="1200">
        <a:solidFill>
          <a:schemeClr val="tx1"/>
        </a:solidFill>
        <a:latin typeface="Arial" charset="0"/>
        <a:ea typeface="+mn-ea"/>
        <a:cs typeface="Arial" charset="0"/>
      </a:defRPr>
    </a:lvl3pPr>
    <a:lvl4pPr marL="1371600" algn="l" rtl="0" fontAlgn="b">
      <a:spcBef>
        <a:spcPct val="0"/>
      </a:spcBef>
      <a:spcAft>
        <a:spcPct val="0"/>
      </a:spcAft>
      <a:defRPr sz="1400" b="1" kern="1200">
        <a:solidFill>
          <a:schemeClr val="tx1"/>
        </a:solidFill>
        <a:latin typeface="Arial" charset="0"/>
        <a:ea typeface="+mn-ea"/>
        <a:cs typeface="Arial" charset="0"/>
      </a:defRPr>
    </a:lvl4pPr>
    <a:lvl5pPr marL="1828800" algn="l" rtl="0" fontAlgn="b">
      <a:spcBef>
        <a:spcPct val="0"/>
      </a:spcBef>
      <a:spcAft>
        <a:spcPct val="0"/>
      </a:spcAft>
      <a:defRPr sz="1400" b="1" kern="1200">
        <a:solidFill>
          <a:schemeClr val="tx1"/>
        </a:solidFill>
        <a:latin typeface="Arial" charset="0"/>
        <a:ea typeface="+mn-ea"/>
        <a:cs typeface="Arial" charset="0"/>
      </a:defRPr>
    </a:lvl5pPr>
    <a:lvl6pPr marL="2286000" algn="l" defTabSz="914400" rtl="0" eaLnBrk="1" latinLnBrk="0" hangingPunct="1">
      <a:defRPr sz="1400" b="1" kern="1200">
        <a:solidFill>
          <a:schemeClr val="tx1"/>
        </a:solidFill>
        <a:latin typeface="Arial" charset="0"/>
        <a:ea typeface="+mn-ea"/>
        <a:cs typeface="Arial" charset="0"/>
      </a:defRPr>
    </a:lvl6pPr>
    <a:lvl7pPr marL="2743200" algn="l" defTabSz="914400" rtl="0" eaLnBrk="1" latinLnBrk="0" hangingPunct="1">
      <a:defRPr sz="1400" b="1" kern="1200">
        <a:solidFill>
          <a:schemeClr val="tx1"/>
        </a:solidFill>
        <a:latin typeface="Arial" charset="0"/>
        <a:ea typeface="+mn-ea"/>
        <a:cs typeface="Arial" charset="0"/>
      </a:defRPr>
    </a:lvl7pPr>
    <a:lvl8pPr marL="3200400" algn="l" defTabSz="914400" rtl="0" eaLnBrk="1" latinLnBrk="0" hangingPunct="1">
      <a:defRPr sz="1400" b="1" kern="1200">
        <a:solidFill>
          <a:schemeClr val="tx1"/>
        </a:solidFill>
        <a:latin typeface="Arial" charset="0"/>
        <a:ea typeface="+mn-ea"/>
        <a:cs typeface="Arial" charset="0"/>
      </a:defRPr>
    </a:lvl8pPr>
    <a:lvl9pPr marL="3657600" algn="l" defTabSz="914400" rtl="0" eaLnBrk="1" latinLnBrk="0" hangingPunct="1">
      <a:defRPr sz="1400" b="1"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4">
          <p15:clr>
            <a:srgbClr val="A4A3A4"/>
          </p15:clr>
        </p15:guide>
        <p15:guide id="2" pos="218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90B16F"/>
    <a:srgbClr val="00FF00"/>
    <a:srgbClr val="3366FF"/>
    <a:srgbClr val="003399"/>
    <a:srgbClr val="CCFFFF"/>
    <a:srgbClr val="FF6699"/>
    <a:srgbClr val="FF99FF"/>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3508A0-E9BE-4F73-A660-E0B9B3C8DBB1}" v="4" dt="2024-05-03T17:35:01.4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1522" y="48"/>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2904"/>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ophy Capt Joshua M" userId="5897a3ce-e2b1-408a-87a4-50b355ed82d1" providerId="ADAL" clId="{96016C21-3CD3-4349-AD73-30F5DE7FCA29}"/>
    <pc:docChg chg="addSld delSld modSld">
      <pc:chgData name="Brophy Capt Joshua M" userId="5897a3ce-e2b1-408a-87a4-50b355ed82d1" providerId="ADAL" clId="{96016C21-3CD3-4349-AD73-30F5DE7FCA29}" dt="2023-05-03T15:33:43.120" v="4" actId="47"/>
      <pc:docMkLst>
        <pc:docMk/>
      </pc:docMkLst>
      <pc:sldChg chg="modSp mod">
        <pc:chgData name="Brophy Capt Joshua M" userId="5897a3ce-e2b1-408a-87a4-50b355ed82d1" providerId="ADAL" clId="{96016C21-3CD3-4349-AD73-30F5DE7FCA29}" dt="2023-05-03T15:32:22.397" v="1" actId="207"/>
        <pc:sldMkLst>
          <pc:docMk/>
          <pc:sldMk cId="0" sldId="258"/>
        </pc:sldMkLst>
        <pc:spChg chg="mod">
          <ac:chgData name="Brophy Capt Joshua M" userId="5897a3ce-e2b1-408a-87a4-50b355ed82d1" providerId="ADAL" clId="{96016C21-3CD3-4349-AD73-30F5DE7FCA29}" dt="2023-05-03T15:32:17.971" v="0" actId="207"/>
          <ac:spMkLst>
            <pc:docMk/>
            <pc:sldMk cId="0" sldId="258"/>
            <ac:spMk id="3" creationId="{00000000-0000-0000-0000-000000000000}"/>
          </ac:spMkLst>
        </pc:spChg>
        <pc:spChg chg="mod">
          <ac:chgData name="Brophy Capt Joshua M" userId="5897a3ce-e2b1-408a-87a4-50b355ed82d1" providerId="ADAL" clId="{96016C21-3CD3-4349-AD73-30F5DE7FCA29}" dt="2023-05-03T15:32:22.397" v="1" actId="207"/>
          <ac:spMkLst>
            <pc:docMk/>
            <pc:sldMk cId="0" sldId="258"/>
            <ac:spMk id="10242" creationId="{00000000-0000-0000-0000-000000000000}"/>
          </ac:spMkLst>
        </pc:spChg>
      </pc:sldChg>
      <pc:sldChg chg="del">
        <pc:chgData name="Brophy Capt Joshua M" userId="5897a3ce-e2b1-408a-87a4-50b355ed82d1" providerId="ADAL" clId="{96016C21-3CD3-4349-AD73-30F5DE7FCA29}" dt="2023-05-03T15:33:33.714" v="2" actId="2696"/>
        <pc:sldMkLst>
          <pc:docMk/>
          <pc:sldMk cId="522082669" sldId="1047"/>
        </pc:sldMkLst>
      </pc:sldChg>
      <pc:sldChg chg="new del">
        <pc:chgData name="Brophy Capt Joshua M" userId="5897a3ce-e2b1-408a-87a4-50b355ed82d1" providerId="ADAL" clId="{96016C21-3CD3-4349-AD73-30F5DE7FCA29}" dt="2023-05-03T15:33:43.120" v="4" actId="47"/>
        <pc:sldMkLst>
          <pc:docMk/>
          <pc:sldMk cId="793165927" sldId="1062"/>
        </pc:sldMkLst>
      </pc:sldChg>
    </pc:docChg>
  </pc:docChgLst>
  <pc:docChgLst>
    <pc:chgData name="Wright SSgt Jaquil L" userId="23f3ebd2-3df0-4fa1-8eca-eccf0f083b26" providerId="ADAL" clId="{D43508A0-E9BE-4F73-A660-E0B9B3C8DBB1}"/>
    <pc:docChg chg="undo custSel addSld delSld modSld">
      <pc:chgData name="Wright SSgt Jaquil L" userId="23f3ebd2-3df0-4fa1-8eca-eccf0f083b26" providerId="ADAL" clId="{D43508A0-E9BE-4F73-A660-E0B9B3C8DBB1}" dt="2024-05-07T13:00:23.328" v="17" actId="5793"/>
      <pc:docMkLst>
        <pc:docMk/>
      </pc:docMkLst>
      <pc:sldChg chg="modSp mod">
        <pc:chgData name="Wright SSgt Jaquil L" userId="23f3ebd2-3df0-4fa1-8eca-eccf0f083b26" providerId="ADAL" clId="{D43508A0-E9BE-4F73-A660-E0B9B3C8DBB1}" dt="2024-05-07T13:00:23.328" v="17" actId="5793"/>
        <pc:sldMkLst>
          <pc:docMk/>
          <pc:sldMk cId="3326546073" sldId="1044"/>
        </pc:sldMkLst>
        <pc:spChg chg="mod">
          <ac:chgData name="Wright SSgt Jaquil L" userId="23f3ebd2-3df0-4fa1-8eca-eccf0f083b26" providerId="ADAL" clId="{D43508A0-E9BE-4F73-A660-E0B9B3C8DBB1}" dt="2024-05-07T13:00:23.328" v="17" actId="5793"/>
          <ac:spMkLst>
            <pc:docMk/>
            <pc:sldMk cId="3326546073" sldId="1044"/>
            <ac:spMk id="5" creationId="{00000000-0000-0000-0000-000000000000}"/>
          </ac:spMkLst>
        </pc:spChg>
      </pc:sldChg>
      <pc:sldChg chg="modSp mod">
        <pc:chgData name="Wright SSgt Jaquil L" userId="23f3ebd2-3df0-4fa1-8eca-eccf0f083b26" providerId="ADAL" clId="{D43508A0-E9BE-4F73-A660-E0B9B3C8DBB1}" dt="2024-05-06T22:52:40.817" v="1" actId="13926"/>
        <pc:sldMkLst>
          <pc:docMk/>
          <pc:sldMk cId="3774912350" sldId="1045"/>
        </pc:sldMkLst>
        <pc:spChg chg="mod">
          <ac:chgData name="Wright SSgt Jaquil L" userId="23f3ebd2-3df0-4fa1-8eca-eccf0f083b26" providerId="ADAL" clId="{D43508A0-E9BE-4F73-A660-E0B9B3C8DBB1}" dt="2024-05-06T22:52:40.817" v="1" actId="13926"/>
          <ac:spMkLst>
            <pc:docMk/>
            <pc:sldMk cId="3774912350" sldId="1045"/>
            <ac:spMk id="5" creationId="{00000000-0000-0000-0000-000000000000}"/>
          </ac:spMkLst>
        </pc:spChg>
      </pc:sldChg>
      <pc:sldChg chg="modSp mod">
        <pc:chgData name="Wright SSgt Jaquil L" userId="23f3ebd2-3df0-4fa1-8eca-eccf0f083b26" providerId="ADAL" clId="{D43508A0-E9BE-4F73-A660-E0B9B3C8DBB1}" dt="2024-05-06T22:54:02.444" v="3" actId="13926"/>
        <pc:sldMkLst>
          <pc:docMk/>
          <pc:sldMk cId="203729009" sldId="1046"/>
        </pc:sldMkLst>
        <pc:spChg chg="mod">
          <ac:chgData name="Wright SSgt Jaquil L" userId="23f3ebd2-3df0-4fa1-8eca-eccf0f083b26" providerId="ADAL" clId="{D43508A0-E9BE-4F73-A660-E0B9B3C8DBB1}" dt="2024-05-06T22:54:02.444" v="3" actId="13926"/>
          <ac:spMkLst>
            <pc:docMk/>
            <pc:sldMk cId="203729009" sldId="1046"/>
            <ac:spMk id="5" creationId="{00000000-0000-0000-0000-000000000000}"/>
          </ac:spMkLst>
        </pc:spChg>
      </pc:sldChg>
      <pc:sldChg chg="modSp mod">
        <pc:chgData name="Wright SSgt Jaquil L" userId="23f3ebd2-3df0-4fa1-8eca-eccf0f083b26" providerId="ADAL" clId="{D43508A0-E9BE-4F73-A660-E0B9B3C8DBB1}" dt="2024-05-07T12:52:32.137" v="7" actId="13926"/>
        <pc:sldMkLst>
          <pc:docMk/>
          <pc:sldMk cId="3891313979" sldId="1050"/>
        </pc:sldMkLst>
        <pc:spChg chg="mod">
          <ac:chgData name="Wright SSgt Jaquil L" userId="23f3ebd2-3df0-4fa1-8eca-eccf0f083b26" providerId="ADAL" clId="{D43508A0-E9BE-4F73-A660-E0B9B3C8DBB1}" dt="2024-05-07T12:52:32.137" v="7" actId="13926"/>
          <ac:spMkLst>
            <pc:docMk/>
            <pc:sldMk cId="3891313979" sldId="1050"/>
            <ac:spMk id="5" creationId="{00000000-0000-0000-0000-000000000000}"/>
          </ac:spMkLst>
        </pc:spChg>
      </pc:sldChg>
      <pc:sldChg chg="modSp mod">
        <pc:chgData name="Wright SSgt Jaquil L" userId="23f3ebd2-3df0-4fa1-8eca-eccf0f083b26" providerId="ADAL" clId="{D43508A0-E9BE-4F73-A660-E0B9B3C8DBB1}" dt="2024-05-06T22:55:01.307" v="4" actId="13926"/>
        <pc:sldMkLst>
          <pc:docMk/>
          <pc:sldMk cId="3329576256" sldId="1051"/>
        </pc:sldMkLst>
        <pc:spChg chg="mod">
          <ac:chgData name="Wright SSgt Jaquil L" userId="23f3ebd2-3df0-4fa1-8eca-eccf0f083b26" providerId="ADAL" clId="{D43508A0-E9BE-4F73-A660-E0B9B3C8DBB1}" dt="2024-05-06T22:55:01.307" v="4" actId="13926"/>
          <ac:spMkLst>
            <pc:docMk/>
            <pc:sldMk cId="3329576256" sldId="1051"/>
            <ac:spMk id="6" creationId="{00000000-0000-0000-0000-000000000000}"/>
          </ac:spMkLst>
        </pc:spChg>
      </pc:sldChg>
      <pc:sldChg chg="modSp mod">
        <pc:chgData name="Wright SSgt Jaquil L" userId="23f3ebd2-3df0-4fa1-8eca-eccf0f083b26" providerId="ADAL" clId="{D43508A0-E9BE-4F73-A660-E0B9B3C8DBB1}" dt="2024-05-07T12:57:23.927" v="13" actId="20577"/>
        <pc:sldMkLst>
          <pc:docMk/>
          <pc:sldMk cId="8863939" sldId="1053"/>
        </pc:sldMkLst>
        <pc:spChg chg="mod">
          <ac:chgData name="Wright SSgt Jaquil L" userId="23f3ebd2-3df0-4fa1-8eca-eccf0f083b26" providerId="ADAL" clId="{D43508A0-E9BE-4F73-A660-E0B9B3C8DBB1}" dt="2024-05-07T12:57:23.927" v="13" actId="20577"/>
          <ac:spMkLst>
            <pc:docMk/>
            <pc:sldMk cId="8863939" sldId="1053"/>
            <ac:spMk id="5" creationId="{00000000-0000-0000-0000-000000000000}"/>
          </ac:spMkLst>
        </pc:spChg>
      </pc:sldChg>
      <pc:sldChg chg="new del">
        <pc:chgData name="Wright SSgt Jaquil L" userId="23f3ebd2-3df0-4fa1-8eca-eccf0f083b26" providerId="ADAL" clId="{D43508A0-E9BE-4F73-A660-E0B9B3C8DBB1}" dt="2024-05-07T12:39:06.034" v="6" actId="680"/>
        <pc:sldMkLst>
          <pc:docMk/>
          <pc:sldMk cId="2461720556" sldId="1062"/>
        </pc:sldMkLst>
      </pc:sldChg>
    </pc:docChg>
  </pc:docChgLst>
  <pc:docChgLst>
    <pc:chgData name="Mckay MSgt Joshua C" userId="908ab527-89b2-4b31-8610-2a319754dd90" providerId="ADAL" clId="{596A2D24-FDD6-439D-9EEA-52ACD282A801}"/>
    <pc:docChg chg="modSld">
      <pc:chgData name="Mckay MSgt Joshua C" userId="908ab527-89b2-4b31-8610-2a319754dd90" providerId="ADAL" clId="{596A2D24-FDD6-439D-9EEA-52ACD282A801}" dt="2024-05-03T17:39:32.285" v="6" actId="6549"/>
      <pc:docMkLst>
        <pc:docMk/>
      </pc:docMkLst>
      <pc:sldChg chg="modSp mod">
        <pc:chgData name="Mckay MSgt Joshua C" userId="908ab527-89b2-4b31-8610-2a319754dd90" providerId="ADAL" clId="{596A2D24-FDD6-439D-9EEA-52ACD282A801}" dt="2024-05-03T17:35:03.593" v="3" actId="20577"/>
        <pc:sldMkLst>
          <pc:docMk/>
          <pc:sldMk cId="3326546073" sldId="1044"/>
        </pc:sldMkLst>
        <pc:spChg chg="mod">
          <ac:chgData name="Mckay MSgt Joshua C" userId="908ab527-89b2-4b31-8610-2a319754dd90" providerId="ADAL" clId="{596A2D24-FDD6-439D-9EEA-52ACD282A801}" dt="2024-05-03T17:35:03.593" v="3" actId="20577"/>
          <ac:spMkLst>
            <pc:docMk/>
            <pc:sldMk cId="3326546073" sldId="1044"/>
            <ac:spMk id="5" creationId="{00000000-0000-0000-0000-000000000000}"/>
          </ac:spMkLst>
        </pc:spChg>
      </pc:sldChg>
      <pc:sldChg chg="modSp mod">
        <pc:chgData name="Mckay MSgt Joshua C" userId="908ab527-89b2-4b31-8610-2a319754dd90" providerId="ADAL" clId="{596A2D24-FDD6-439D-9EEA-52ACD282A801}" dt="2024-05-03T17:39:32.285" v="6" actId="6549"/>
        <pc:sldMkLst>
          <pc:docMk/>
          <pc:sldMk cId="203729009" sldId="1046"/>
        </pc:sldMkLst>
        <pc:spChg chg="mod">
          <ac:chgData name="Mckay MSgt Joshua C" userId="908ab527-89b2-4b31-8610-2a319754dd90" providerId="ADAL" clId="{596A2D24-FDD6-439D-9EEA-52ACD282A801}" dt="2024-05-03T17:39:32.285" v="6" actId="6549"/>
          <ac:spMkLst>
            <pc:docMk/>
            <pc:sldMk cId="203729009" sldId="1046"/>
            <ac:spMk id="5"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5458" name="Rectangle 2"/>
          <p:cNvSpPr>
            <a:spLocks noGrp="1" noChangeArrowheads="1"/>
          </p:cNvSpPr>
          <p:nvPr>
            <p:ph type="hdr" sz="quarter"/>
          </p:nvPr>
        </p:nvSpPr>
        <p:spPr bwMode="auto">
          <a:xfrm>
            <a:off x="0" y="0"/>
            <a:ext cx="3004716" cy="460696"/>
          </a:xfrm>
          <a:prstGeom prst="rect">
            <a:avLst/>
          </a:prstGeom>
          <a:noFill/>
          <a:ln w="9525">
            <a:noFill/>
            <a:miter lim="800000"/>
            <a:headEnd/>
            <a:tailEnd/>
          </a:ln>
          <a:effectLst/>
        </p:spPr>
        <p:txBody>
          <a:bodyPr vert="horz" wrap="square" lIns="92277" tIns="46139" rIns="92277" bIns="46139" numCol="1" anchor="t" anchorCtr="0" compatLnSpc="1">
            <a:prstTxWarp prst="textNoShape">
              <a:avLst/>
            </a:prstTxWarp>
          </a:bodyPr>
          <a:lstStyle>
            <a:lvl1pPr defTabSz="923552" fontAlgn="base">
              <a:defRPr sz="1200" b="0">
                <a:latin typeface="Arial" charset="0"/>
                <a:cs typeface="Arial" charset="0"/>
              </a:defRPr>
            </a:lvl1pPr>
          </a:lstStyle>
          <a:p>
            <a:pPr>
              <a:defRPr/>
            </a:pPr>
            <a:endParaRPr lang="en-US"/>
          </a:p>
        </p:txBody>
      </p:sp>
      <p:sp>
        <p:nvSpPr>
          <p:cNvPr id="275459" name="Rectangle 3"/>
          <p:cNvSpPr>
            <a:spLocks noGrp="1" noChangeArrowheads="1"/>
          </p:cNvSpPr>
          <p:nvPr>
            <p:ph type="dt" sz="quarter" idx="1"/>
          </p:nvPr>
        </p:nvSpPr>
        <p:spPr bwMode="auto">
          <a:xfrm>
            <a:off x="3927917" y="0"/>
            <a:ext cx="3004716" cy="460696"/>
          </a:xfrm>
          <a:prstGeom prst="rect">
            <a:avLst/>
          </a:prstGeom>
          <a:noFill/>
          <a:ln w="9525">
            <a:noFill/>
            <a:miter lim="800000"/>
            <a:headEnd/>
            <a:tailEnd/>
          </a:ln>
          <a:effectLst/>
        </p:spPr>
        <p:txBody>
          <a:bodyPr vert="horz" wrap="square" lIns="92277" tIns="46139" rIns="92277" bIns="46139" numCol="1" anchor="t" anchorCtr="0" compatLnSpc="1">
            <a:prstTxWarp prst="textNoShape">
              <a:avLst/>
            </a:prstTxWarp>
          </a:bodyPr>
          <a:lstStyle>
            <a:lvl1pPr algn="r" defTabSz="923552" fontAlgn="base">
              <a:defRPr sz="1200" b="0">
                <a:latin typeface="Arial" charset="0"/>
                <a:cs typeface="Arial" charset="0"/>
              </a:defRPr>
            </a:lvl1pPr>
          </a:lstStyle>
          <a:p>
            <a:pPr>
              <a:defRPr/>
            </a:pPr>
            <a:endParaRPr lang="en-US"/>
          </a:p>
        </p:txBody>
      </p:sp>
      <p:sp>
        <p:nvSpPr>
          <p:cNvPr id="275460" name="Rectangle 4"/>
          <p:cNvSpPr>
            <a:spLocks noGrp="1" noChangeArrowheads="1"/>
          </p:cNvSpPr>
          <p:nvPr>
            <p:ph type="ftr" sz="quarter" idx="2"/>
          </p:nvPr>
        </p:nvSpPr>
        <p:spPr bwMode="auto">
          <a:xfrm>
            <a:off x="0" y="8757932"/>
            <a:ext cx="3004716" cy="460696"/>
          </a:xfrm>
          <a:prstGeom prst="rect">
            <a:avLst/>
          </a:prstGeom>
          <a:noFill/>
          <a:ln w="9525">
            <a:noFill/>
            <a:miter lim="800000"/>
            <a:headEnd/>
            <a:tailEnd/>
          </a:ln>
          <a:effectLst/>
        </p:spPr>
        <p:txBody>
          <a:bodyPr vert="horz" wrap="square" lIns="92277" tIns="46139" rIns="92277" bIns="46139" numCol="1" anchor="b" anchorCtr="0" compatLnSpc="1">
            <a:prstTxWarp prst="textNoShape">
              <a:avLst/>
            </a:prstTxWarp>
          </a:bodyPr>
          <a:lstStyle>
            <a:lvl1pPr defTabSz="923552" fontAlgn="base">
              <a:defRPr sz="1200" b="0">
                <a:latin typeface="Arial" charset="0"/>
                <a:cs typeface="Arial" charset="0"/>
              </a:defRPr>
            </a:lvl1pPr>
          </a:lstStyle>
          <a:p>
            <a:pPr>
              <a:defRPr/>
            </a:pPr>
            <a:endParaRPr lang="en-US"/>
          </a:p>
        </p:txBody>
      </p:sp>
      <p:sp>
        <p:nvSpPr>
          <p:cNvPr id="275461" name="Rectangle 5"/>
          <p:cNvSpPr>
            <a:spLocks noGrp="1" noChangeArrowheads="1"/>
          </p:cNvSpPr>
          <p:nvPr>
            <p:ph type="sldNum" sz="quarter" idx="3"/>
          </p:nvPr>
        </p:nvSpPr>
        <p:spPr bwMode="auto">
          <a:xfrm>
            <a:off x="3927917" y="8757932"/>
            <a:ext cx="3004716" cy="460696"/>
          </a:xfrm>
          <a:prstGeom prst="rect">
            <a:avLst/>
          </a:prstGeom>
          <a:noFill/>
          <a:ln w="9525">
            <a:noFill/>
            <a:miter lim="800000"/>
            <a:headEnd/>
            <a:tailEnd/>
          </a:ln>
          <a:effectLst/>
        </p:spPr>
        <p:txBody>
          <a:bodyPr vert="horz" wrap="square" lIns="92277" tIns="46139" rIns="92277" bIns="46139" numCol="1" anchor="b" anchorCtr="0" compatLnSpc="1">
            <a:prstTxWarp prst="textNoShape">
              <a:avLst/>
            </a:prstTxWarp>
          </a:bodyPr>
          <a:lstStyle>
            <a:lvl1pPr algn="r" defTabSz="923552" fontAlgn="base">
              <a:defRPr sz="1200" b="0">
                <a:latin typeface="Arial" charset="0"/>
                <a:cs typeface="Arial" charset="0"/>
              </a:defRPr>
            </a:lvl1pPr>
          </a:lstStyle>
          <a:p>
            <a:pPr>
              <a:defRPr/>
            </a:pPr>
            <a:fld id="{30CA66CD-F37E-4E8C-B3D8-AB9A1F6E6F2F}" type="slidenum">
              <a:rPr lang="en-US"/>
              <a:pPr>
                <a:defRPr/>
              </a:pPr>
              <a:t>‹#›</a:t>
            </a:fld>
            <a:endParaRPr lang="en-US"/>
          </a:p>
        </p:txBody>
      </p:sp>
    </p:spTree>
    <p:extLst>
      <p:ext uri="{BB962C8B-B14F-4D97-AF65-F5344CB8AC3E}">
        <p14:creationId xmlns:p14="http://schemas.microsoft.com/office/powerpoint/2010/main" val="526590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04716" cy="460696"/>
          </a:xfrm>
          <a:prstGeom prst="rect">
            <a:avLst/>
          </a:prstGeom>
          <a:noFill/>
          <a:ln w="9525">
            <a:noFill/>
            <a:miter lim="800000"/>
            <a:headEnd/>
            <a:tailEnd/>
          </a:ln>
          <a:effectLst/>
        </p:spPr>
        <p:txBody>
          <a:bodyPr vert="horz" wrap="square" lIns="92277" tIns="46139" rIns="92277" bIns="46139" numCol="1" anchor="t" anchorCtr="0" compatLnSpc="1">
            <a:prstTxWarp prst="textNoShape">
              <a:avLst/>
            </a:prstTxWarp>
          </a:bodyPr>
          <a:lstStyle>
            <a:lvl1pPr defTabSz="923552" fontAlgn="base">
              <a:defRPr sz="1200" b="0">
                <a:latin typeface="Arial" charset="0"/>
                <a:cs typeface="Arial" charset="0"/>
              </a:defRPr>
            </a:lvl1pPr>
          </a:lstStyle>
          <a:p>
            <a:pPr>
              <a:defRPr/>
            </a:pPr>
            <a:endParaRPr lang="en-US"/>
          </a:p>
        </p:txBody>
      </p:sp>
      <p:sp>
        <p:nvSpPr>
          <p:cNvPr id="7171" name="Rectangle 3"/>
          <p:cNvSpPr>
            <a:spLocks noGrp="1" noChangeArrowheads="1"/>
          </p:cNvSpPr>
          <p:nvPr>
            <p:ph type="dt" idx="1"/>
          </p:nvPr>
        </p:nvSpPr>
        <p:spPr bwMode="auto">
          <a:xfrm>
            <a:off x="3927917" y="0"/>
            <a:ext cx="3004716" cy="460696"/>
          </a:xfrm>
          <a:prstGeom prst="rect">
            <a:avLst/>
          </a:prstGeom>
          <a:noFill/>
          <a:ln w="9525">
            <a:noFill/>
            <a:miter lim="800000"/>
            <a:headEnd/>
            <a:tailEnd/>
          </a:ln>
          <a:effectLst/>
        </p:spPr>
        <p:txBody>
          <a:bodyPr vert="horz" wrap="square" lIns="92277" tIns="46139" rIns="92277" bIns="46139" numCol="1" anchor="t" anchorCtr="0" compatLnSpc="1">
            <a:prstTxWarp prst="textNoShape">
              <a:avLst/>
            </a:prstTxWarp>
          </a:bodyPr>
          <a:lstStyle>
            <a:lvl1pPr algn="r" defTabSz="923552" fontAlgn="base">
              <a:defRPr sz="1200" b="0">
                <a:latin typeface="Arial" charset="0"/>
                <a:cs typeface="Arial" charset="0"/>
              </a:defRPr>
            </a:lvl1pPr>
          </a:lstStyle>
          <a:p>
            <a:pPr>
              <a:defRPr/>
            </a:pPr>
            <a:endParaRPr lang="en-US"/>
          </a:p>
        </p:txBody>
      </p:sp>
      <p:sp>
        <p:nvSpPr>
          <p:cNvPr id="18436" name="Rectangle 4"/>
          <p:cNvSpPr>
            <a:spLocks noGrp="1" noRot="1" noChangeAspect="1" noChangeArrowheads="1" noTextEdit="1"/>
          </p:cNvSpPr>
          <p:nvPr>
            <p:ph type="sldImg" idx="2"/>
          </p:nvPr>
        </p:nvSpPr>
        <p:spPr bwMode="auto">
          <a:xfrm>
            <a:off x="1163638" y="692150"/>
            <a:ext cx="4608512" cy="3457575"/>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694361" y="4380539"/>
            <a:ext cx="5545479" cy="4147832"/>
          </a:xfrm>
          <a:prstGeom prst="rect">
            <a:avLst/>
          </a:prstGeom>
          <a:noFill/>
          <a:ln w="9525">
            <a:noFill/>
            <a:miter lim="800000"/>
            <a:headEnd/>
            <a:tailEnd/>
          </a:ln>
          <a:effectLst/>
        </p:spPr>
        <p:txBody>
          <a:bodyPr vert="horz" wrap="square" lIns="92277" tIns="46139" rIns="92277" bIns="4613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p:cNvSpPr>
            <a:spLocks noGrp="1" noChangeArrowheads="1"/>
          </p:cNvSpPr>
          <p:nvPr>
            <p:ph type="ftr" sz="quarter" idx="4"/>
          </p:nvPr>
        </p:nvSpPr>
        <p:spPr bwMode="auto">
          <a:xfrm>
            <a:off x="0" y="8757932"/>
            <a:ext cx="3004716" cy="460696"/>
          </a:xfrm>
          <a:prstGeom prst="rect">
            <a:avLst/>
          </a:prstGeom>
          <a:noFill/>
          <a:ln w="9525">
            <a:noFill/>
            <a:miter lim="800000"/>
            <a:headEnd/>
            <a:tailEnd/>
          </a:ln>
          <a:effectLst/>
        </p:spPr>
        <p:txBody>
          <a:bodyPr vert="horz" wrap="square" lIns="92277" tIns="46139" rIns="92277" bIns="46139" numCol="1" anchor="b" anchorCtr="0" compatLnSpc="1">
            <a:prstTxWarp prst="textNoShape">
              <a:avLst/>
            </a:prstTxWarp>
          </a:bodyPr>
          <a:lstStyle>
            <a:lvl1pPr defTabSz="923552" fontAlgn="base">
              <a:defRPr sz="1200" b="0">
                <a:latin typeface="Arial" charset="0"/>
                <a:cs typeface="Arial" charset="0"/>
              </a:defRPr>
            </a:lvl1pPr>
          </a:lstStyle>
          <a:p>
            <a:pPr>
              <a:defRPr/>
            </a:pPr>
            <a:endParaRPr lang="en-US"/>
          </a:p>
        </p:txBody>
      </p:sp>
      <p:sp>
        <p:nvSpPr>
          <p:cNvPr id="7175" name="Rectangle 7"/>
          <p:cNvSpPr>
            <a:spLocks noGrp="1" noChangeArrowheads="1"/>
          </p:cNvSpPr>
          <p:nvPr>
            <p:ph type="sldNum" sz="quarter" idx="5"/>
          </p:nvPr>
        </p:nvSpPr>
        <p:spPr bwMode="auto">
          <a:xfrm>
            <a:off x="3927917" y="8757932"/>
            <a:ext cx="3004716" cy="460696"/>
          </a:xfrm>
          <a:prstGeom prst="rect">
            <a:avLst/>
          </a:prstGeom>
          <a:noFill/>
          <a:ln w="9525">
            <a:noFill/>
            <a:miter lim="800000"/>
            <a:headEnd/>
            <a:tailEnd/>
          </a:ln>
          <a:effectLst/>
        </p:spPr>
        <p:txBody>
          <a:bodyPr vert="horz" wrap="square" lIns="92277" tIns="46139" rIns="92277" bIns="46139" numCol="1" anchor="b" anchorCtr="0" compatLnSpc="1">
            <a:prstTxWarp prst="textNoShape">
              <a:avLst/>
            </a:prstTxWarp>
          </a:bodyPr>
          <a:lstStyle>
            <a:lvl1pPr algn="r" defTabSz="923552" fontAlgn="base">
              <a:defRPr sz="1200" b="0">
                <a:latin typeface="Arial" charset="0"/>
                <a:cs typeface="Arial" charset="0"/>
              </a:defRPr>
            </a:lvl1pPr>
          </a:lstStyle>
          <a:p>
            <a:pPr>
              <a:defRPr/>
            </a:pPr>
            <a:fld id="{0172BA76-4CF8-4EBB-A545-CCFEDB798C3E}" type="slidenum">
              <a:rPr lang="en-US"/>
              <a:pPr>
                <a:defRPr/>
              </a:pPr>
              <a:t>‹#›</a:t>
            </a:fld>
            <a:endParaRPr lang="en-US"/>
          </a:p>
        </p:txBody>
      </p:sp>
    </p:spTree>
    <p:extLst>
      <p:ext uri="{BB962C8B-B14F-4D97-AF65-F5344CB8AC3E}">
        <p14:creationId xmlns:p14="http://schemas.microsoft.com/office/powerpoint/2010/main" val="497623090"/>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xfrm>
            <a:off x="923202" y="4378967"/>
            <a:ext cx="5271183" cy="455979"/>
          </a:xfrm>
          <a:noFill/>
          <a:ln/>
        </p:spPr>
        <p:txBody>
          <a:bodyPr/>
          <a:lstStyle/>
          <a:p>
            <a:pPr eaLnBrk="1" hangingPunct="1"/>
            <a:endParaRPr lang="en-US"/>
          </a:p>
        </p:txBody>
      </p:sp>
    </p:spTree>
    <p:extLst>
      <p:ext uri="{BB962C8B-B14F-4D97-AF65-F5344CB8AC3E}">
        <p14:creationId xmlns:p14="http://schemas.microsoft.com/office/powerpoint/2010/main" val="1894053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solidFill>
                <a:srgbClr val="FF0000"/>
              </a:solidFill>
            </a:endParaRPr>
          </a:p>
        </p:txBody>
      </p:sp>
    </p:spTree>
    <p:extLst>
      <p:ext uri="{BB962C8B-B14F-4D97-AF65-F5344CB8AC3E}">
        <p14:creationId xmlns:p14="http://schemas.microsoft.com/office/powerpoint/2010/main" val="4236230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aseline="0"/>
          </a:p>
          <a:p>
            <a:endParaRPr lang="en-US" altLang="en-US" baseline="0"/>
          </a:p>
          <a:p>
            <a:endParaRPr lang="en-US" altLang="en-US"/>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31838" indent="-280988">
              <a:spcBef>
                <a:spcPct val="30000"/>
              </a:spcBef>
              <a:defRPr sz="1200">
                <a:solidFill>
                  <a:schemeClr val="tx1"/>
                </a:solidFill>
                <a:latin typeface="Calibri" panose="020F0502020204030204" pitchFamily="34" charset="0"/>
              </a:defRPr>
            </a:lvl2pPr>
            <a:lvl3pPr marL="1128713" indent="-223838">
              <a:spcBef>
                <a:spcPct val="30000"/>
              </a:spcBef>
              <a:defRPr sz="1200">
                <a:solidFill>
                  <a:schemeClr val="tx1"/>
                </a:solidFill>
                <a:latin typeface="Calibri" panose="020F0502020204030204" pitchFamily="34" charset="0"/>
              </a:defRPr>
            </a:lvl3pPr>
            <a:lvl4pPr marL="1581150" indent="-223838">
              <a:spcBef>
                <a:spcPct val="30000"/>
              </a:spcBef>
              <a:defRPr sz="1200">
                <a:solidFill>
                  <a:schemeClr val="tx1"/>
                </a:solidFill>
                <a:latin typeface="Calibri" panose="020F0502020204030204" pitchFamily="34" charset="0"/>
              </a:defRPr>
            </a:lvl4pPr>
            <a:lvl5pPr marL="2032000" indent="-223838">
              <a:spcBef>
                <a:spcPct val="30000"/>
              </a:spcBef>
              <a:defRPr sz="1200">
                <a:solidFill>
                  <a:schemeClr val="tx1"/>
                </a:solidFill>
                <a:latin typeface="Calibri" panose="020F0502020204030204" pitchFamily="34" charset="0"/>
              </a:defRPr>
            </a:lvl5pPr>
            <a:lvl6pPr marL="2489200" indent="-223838" eaLnBrk="0" fontAlgn="base" hangingPunct="0">
              <a:spcBef>
                <a:spcPct val="30000"/>
              </a:spcBef>
              <a:spcAft>
                <a:spcPct val="0"/>
              </a:spcAft>
              <a:defRPr sz="1200">
                <a:solidFill>
                  <a:schemeClr val="tx1"/>
                </a:solidFill>
                <a:latin typeface="Calibri" panose="020F0502020204030204" pitchFamily="34" charset="0"/>
              </a:defRPr>
            </a:lvl6pPr>
            <a:lvl7pPr marL="2946400" indent="-223838" eaLnBrk="0" fontAlgn="base" hangingPunct="0">
              <a:spcBef>
                <a:spcPct val="30000"/>
              </a:spcBef>
              <a:spcAft>
                <a:spcPct val="0"/>
              </a:spcAft>
              <a:defRPr sz="1200">
                <a:solidFill>
                  <a:schemeClr val="tx1"/>
                </a:solidFill>
                <a:latin typeface="Calibri" panose="020F0502020204030204" pitchFamily="34" charset="0"/>
              </a:defRPr>
            </a:lvl7pPr>
            <a:lvl8pPr marL="3403600" indent="-223838" eaLnBrk="0" fontAlgn="base" hangingPunct="0">
              <a:spcBef>
                <a:spcPct val="30000"/>
              </a:spcBef>
              <a:spcAft>
                <a:spcPct val="0"/>
              </a:spcAft>
              <a:defRPr sz="1200">
                <a:solidFill>
                  <a:schemeClr val="tx1"/>
                </a:solidFill>
                <a:latin typeface="Calibri" panose="020F0502020204030204" pitchFamily="34" charset="0"/>
              </a:defRPr>
            </a:lvl8pPr>
            <a:lvl9pPr marL="3860800" indent="-22383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634D028-FF89-4567-9D4C-084DE261A255}" type="slidenum">
              <a:rPr lang="en-US" altLang="en-US" smtClean="0">
                <a:latin typeface="Arial" panose="020B0604020202020204" pitchFamily="34" charset="0"/>
              </a:rPr>
              <a:pPr>
                <a:spcBef>
                  <a:spcPct val="0"/>
                </a:spcBef>
              </a:pPr>
              <a:t>5</a:t>
            </a:fld>
            <a:endParaRPr lang="en-US" altLang="en-US">
              <a:latin typeface="Arial" panose="020B0604020202020204" pitchFamily="34" charset="0"/>
            </a:endParaRPr>
          </a:p>
        </p:txBody>
      </p:sp>
    </p:spTree>
    <p:extLst>
      <p:ext uri="{BB962C8B-B14F-4D97-AF65-F5344CB8AC3E}">
        <p14:creationId xmlns:p14="http://schemas.microsoft.com/office/powerpoint/2010/main" val="1603184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7346168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952167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file:///O:\Graphics\BRIEFS\CSSARS\pics&amp;logos\redbar.JPG" TargetMode="External"/><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O:\Graphics\BRIEFS\CSSARS\pics&amp;logos\redbar.JPG"/>
          <p:cNvPicPr>
            <a:picLocks noChangeAspect="1" noChangeArrowheads="1"/>
          </p:cNvPicPr>
          <p:nvPr/>
        </p:nvPicPr>
        <p:blipFill>
          <a:blip r:embed="rId2" r:link="rId3" cstate="print"/>
          <a:srcRect/>
          <a:stretch>
            <a:fillRect/>
          </a:stretch>
        </p:blipFill>
        <p:spPr bwMode="auto">
          <a:xfrm>
            <a:off x="0" y="0"/>
            <a:ext cx="2692400" cy="6858000"/>
          </a:xfrm>
          <a:prstGeom prst="rect">
            <a:avLst/>
          </a:prstGeom>
          <a:noFill/>
          <a:ln w="9525">
            <a:noFill/>
            <a:miter lim="800000"/>
            <a:headEnd/>
            <a:tailEnd/>
          </a:ln>
        </p:spPr>
      </p:pic>
      <p:sp>
        <p:nvSpPr>
          <p:cNvPr id="1186818" name="Rectangle 2"/>
          <p:cNvSpPr>
            <a:spLocks noGrp="1" noChangeArrowheads="1"/>
          </p:cNvSpPr>
          <p:nvPr>
            <p:ph type="ctrTitle"/>
          </p:nvPr>
        </p:nvSpPr>
        <p:spPr>
          <a:xfrm>
            <a:off x="1828800" y="2286000"/>
            <a:ext cx="6629400" cy="1143000"/>
          </a:xfrm>
          <a:effectLst/>
        </p:spPr>
        <p:txBody>
          <a:bodyPr/>
          <a:lstStyle>
            <a:lvl1pPr>
              <a:defRPr i="1"/>
            </a:lvl1pPr>
          </a:lstStyle>
          <a:p>
            <a:r>
              <a:rPr lang="en-US"/>
              <a:t>CLICK TO EDIT MASTER TITLE STYLE</a:t>
            </a:r>
          </a:p>
        </p:txBody>
      </p:sp>
      <p:sp>
        <p:nvSpPr>
          <p:cNvPr id="1186819" name="Rectangle 3"/>
          <p:cNvSpPr>
            <a:spLocks noGrp="1" noChangeArrowheads="1"/>
          </p:cNvSpPr>
          <p:nvPr>
            <p:ph type="subTitle" idx="1"/>
          </p:nvPr>
        </p:nvSpPr>
        <p:spPr>
          <a:xfrm>
            <a:off x="1828800" y="4343400"/>
            <a:ext cx="6400800" cy="1752600"/>
          </a:xfrm>
        </p:spPr>
        <p:txBody>
          <a:bodyPr/>
          <a:lstStyle>
            <a:lvl1pPr marL="0" indent="0" algn="ctr">
              <a:buFontTx/>
              <a:buNone/>
              <a:defRPr/>
            </a:lvl1pPr>
          </a:lstStyle>
          <a:p>
            <a:r>
              <a:rPr lang="en-US"/>
              <a:t>Click to edit Master subtitle style</a:t>
            </a:r>
          </a:p>
        </p:txBody>
      </p:sp>
      <p:sp>
        <p:nvSpPr>
          <p:cNvPr id="5" name="Date Placeholder 4"/>
          <p:cNvSpPr>
            <a:spLocks noGrp="1" noChangeArrowheads="1"/>
          </p:cNvSpPr>
          <p:nvPr>
            <p:ph type="dt" sz="half" idx="10"/>
          </p:nvPr>
        </p:nvSpPr>
        <p:spPr bwMode="auto">
          <a:xfrm>
            <a:off x="6858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eaLnBrk="0" fontAlgn="base" hangingPunct="0">
              <a:defRPr b="0">
                <a:latin typeface="Arial" charset="0"/>
                <a:cs typeface="Arial" charset="0"/>
              </a:defRPr>
            </a:lvl1pPr>
          </a:lstStyle>
          <a:p>
            <a:pPr>
              <a:defRPr/>
            </a:pPr>
            <a:fld id="{E98D1CCB-2F73-4B5E-AB8C-9EC22EABB01C}" type="datetime1">
              <a:rPr lang="en-US"/>
              <a:pPr>
                <a:defRPr/>
              </a:pPr>
              <a:t>5/6/2024</a:t>
            </a:fld>
            <a:endParaRPr lang="en-US"/>
          </a:p>
        </p:txBody>
      </p:sp>
      <p:sp>
        <p:nvSpPr>
          <p:cNvPr id="6" name="Footer Placeholder 5"/>
          <p:cNvSpPr>
            <a:spLocks noGrp="1" noChangeArrowheads="1"/>
          </p:cNvSpPr>
          <p:nvPr>
            <p:ph type="ftr" sz="quarter" idx="11"/>
          </p:nvPr>
        </p:nvSpPr>
        <p:spPr>
          <a:xfrm>
            <a:off x="3124200" y="6248400"/>
            <a:ext cx="2895600" cy="457200"/>
          </a:xfrm>
          <a:prstGeom prst="rect">
            <a:avLst/>
          </a:prstGeom>
        </p:spPr>
        <p:txBody>
          <a:bodyPr/>
          <a:lstStyle>
            <a:lvl1pPr algn="ctr">
              <a:defRPr sz="1400">
                <a:solidFill>
                  <a:schemeClr val="tx1"/>
                </a:solidFill>
              </a:defRPr>
            </a:lvl1pPr>
          </a:lstStyle>
          <a:p>
            <a:pPr>
              <a:defRPr/>
            </a:pPr>
            <a:endParaRPr lang="en-US"/>
          </a:p>
        </p:txBody>
      </p:sp>
      <p:sp>
        <p:nvSpPr>
          <p:cNvPr id="7" name="Slide Number Placeholder 6"/>
          <p:cNvSpPr>
            <a:spLocks noGrp="1" noChangeArrowheads="1"/>
          </p:cNvSpPr>
          <p:nvPr>
            <p:ph type="sldNum" sz="quarter" idx="12"/>
          </p:nvPr>
        </p:nvSpPr>
        <p:spPr>
          <a:xfrm>
            <a:off x="6553200" y="6248400"/>
            <a:ext cx="1905000" cy="457200"/>
          </a:xfrm>
          <a:prstGeom prst="rect">
            <a:avLst/>
          </a:prstGeom>
        </p:spPr>
        <p:txBody>
          <a:bodyPr/>
          <a:lstStyle>
            <a:lvl1pPr algn="r">
              <a:defRPr/>
            </a:lvl1pPr>
          </a:lstStyle>
          <a:p>
            <a:pPr>
              <a:defRPr/>
            </a:pPr>
            <a:fld id="{AEF8919F-1638-44F8-9377-F0A4BA7813C0}" type="slidenum">
              <a:rPr lang="en-US"/>
              <a:pPr>
                <a:defRPr/>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ftr" sz="quarter" idx="10"/>
          </p:nvPr>
        </p:nvSpPr>
        <p:spPr>
          <a:xfrm>
            <a:off x="6038850" y="6424613"/>
            <a:ext cx="2395538" cy="314325"/>
          </a:xfrm>
          <a:prstGeom prst="rect">
            <a:avLst/>
          </a:prstGeom>
          <a:ln/>
        </p:spPr>
        <p:txBody>
          <a:bodyPr/>
          <a:lstStyle>
            <a:lvl1pPr>
              <a:defRPr/>
            </a:lvl1pPr>
          </a:lstStyle>
          <a:p>
            <a:pPr>
              <a:defRPr/>
            </a:pP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0"/>
            <a:ext cx="1943100"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04800"/>
            <a:ext cx="567690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ftr" sz="quarter" idx="10"/>
          </p:nvPr>
        </p:nvSpPr>
        <p:spPr>
          <a:xfrm>
            <a:off x="6038850" y="6424613"/>
            <a:ext cx="2395538" cy="314325"/>
          </a:xfrm>
          <a:prstGeom prst="rect">
            <a:avLst/>
          </a:prstGeom>
          <a:ln/>
        </p:spPr>
        <p:txBody>
          <a:bodyPr/>
          <a:lstStyle>
            <a:lvl1pPr>
              <a:defRPr/>
            </a:lvl1pPr>
          </a:lstStyle>
          <a:p>
            <a:pPr>
              <a:defRPr/>
            </a:pPr>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6DA9DA-C393-415B-9C61-2BF182EDA6EA}" type="slidenum">
              <a:rPr lang="en-US" altLang="en-US"/>
              <a:pPr>
                <a:defRPr/>
              </a:pPr>
              <a:t>‹#›</a:t>
            </a:fld>
            <a:endParaRPr lang="en-US" altLang="en-US"/>
          </a:p>
        </p:txBody>
      </p:sp>
    </p:spTree>
    <p:extLst>
      <p:ext uri="{BB962C8B-B14F-4D97-AF65-F5344CB8AC3E}">
        <p14:creationId xmlns:p14="http://schemas.microsoft.com/office/powerpoint/2010/main" val="31675318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25301DA-2048-4D50-BD5E-B68386B87A67}" type="datetimeFigureOut">
              <a:rPr lang="en-US" smtClean="0"/>
              <a:t>5/6/2024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EC74C6-5E44-4757-8BAB-FD5633323365}" type="slidenum">
              <a:rPr lang="en-US" smtClean="0"/>
              <a:t>‹#›</a:t>
            </a:fld>
            <a:endParaRPr lang="en-US"/>
          </a:p>
        </p:txBody>
      </p:sp>
    </p:spTree>
    <p:extLst>
      <p:ext uri="{BB962C8B-B14F-4D97-AF65-F5344CB8AC3E}">
        <p14:creationId xmlns:p14="http://schemas.microsoft.com/office/powerpoint/2010/main" val="17786316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25301DA-2048-4D50-BD5E-B68386B87A67}" type="datetimeFigureOut">
              <a:rPr lang="en-US" smtClean="0"/>
              <a:t>5/6/2024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EC74C6-5E44-4757-8BAB-FD5633323365}" type="slidenum">
              <a:rPr lang="en-US" smtClean="0"/>
              <a:t>‹#›</a:t>
            </a:fld>
            <a:endParaRPr lang="en-US"/>
          </a:p>
        </p:txBody>
      </p:sp>
    </p:spTree>
    <p:extLst>
      <p:ext uri="{BB962C8B-B14F-4D97-AF65-F5344CB8AC3E}">
        <p14:creationId xmlns:p14="http://schemas.microsoft.com/office/powerpoint/2010/main" val="40881258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5301DA-2048-4D50-BD5E-B68386B87A67}" type="datetimeFigureOut">
              <a:rPr lang="en-US" smtClean="0"/>
              <a:t>5/6/2024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EC74C6-5E44-4757-8BAB-FD5633323365}" type="slidenum">
              <a:rPr lang="en-US" smtClean="0"/>
              <a:t>‹#›</a:t>
            </a:fld>
            <a:endParaRPr lang="en-US"/>
          </a:p>
        </p:txBody>
      </p:sp>
    </p:spTree>
    <p:extLst>
      <p:ext uri="{BB962C8B-B14F-4D97-AF65-F5344CB8AC3E}">
        <p14:creationId xmlns:p14="http://schemas.microsoft.com/office/powerpoint/2010/main" val="23007772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25301DA-2048-4D50-BD5E-B68386B87A67}" type="datetimeFigureOut">
              <a:rPr lang="en-US" smtClean="0"/>
              <a:t>5/6/2024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EC74C6-5E44-4757-8BAB-FD5633323365}" type="slidenum">
              <a:rPr lang="en-US" smtClean="0"/>
              <a:t>‹#›</a:t>
            </a:fld>
            <a:endParaRPr lang="en-US"/>
          </a:p>
        </p:txBody>
      </p:sp>
    </p:spTree>
    <p:extLst>
      <p:ext uri="{BB962C8B-B14F-4D97-AF65-F5344CB8AC3E}">
        <p14:creationId xmlns:p14="http://schemas.microsoft.com/office/powerpoint/2010/main" val="9864686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25301DA-2048-4D50-BD5E-B68386B87A67}" type="datetimeFigureOut">
              <a:rPr lang="en-US" smtClean="0"/>
              <a:t>5/6/2024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EC74C6-5E44-4757-8BAB-FD5633323365}" type="slidenum">
              <a:rPr lang="en-US" smtClean="0"/>
              <a:t>‹#›</a:t>
            </a:fld>
            <a:endParaRPr lang="en-US"/>
          </a:p>
        </p:txBody>
      </p:sp>
    </p:spTree>
    <p:extLst>
      <p:ext uri="{BB962C8B-B14F-4D97-AF65-F5344CB8AC3E}">
        <p14:creationId xmlns:p14="http://schemas.microsoft.com/office/powerpoint/2010/main" val="12241311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25301DA-2048-4D50-BD5E-B68386B87A67}" type="datetimeFigureOut">
              <a:rPr lang="en-US" smtClean="0"/>
              <a:t>5/6/2024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EC74C6-5E44-4757-8BAB-FD5633323365}" type="slidenum">
              <a:rPr lang="en-US" smtClean="0"/>
              <a:t>‹#›</a:t>
            </a:fld>
            <a:endParaRPr lang="en-US"/>
          </a:p>
        </p:txBody>
      </p:sp>
    </p:spTree>
    <p:extLst>
      <p:ext uri="{BB962C8B-B14F-4D97-AF65-F5344CB8AC3E}">
        <p14:creationId xmlns:p14="http://schemas.microsoft.com/office/powerpoint/2010/main" val="34127901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5301DA-2048-4D50-BD5E-B68386B87A67}" type="datetimeFigureOut">
              <a:rPr lang="en-US" smtClean="0"/>
              <a:t>5/6/2024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EC74C6-5E44-4757-8BAB-FD5633323365}" type="slidenum">
              <a:rPr lang="en-US" smtClean="0"/>
              <a:t>‹#›</a:t>
            </a:fld>
            <a:endParaRPr lang="en-US"/>
          </a:p>
        </p:txBody>
      </p:sp>
    </p:spTree>
    <p:extLst>
      <p:ext uri="{BB962C8B-B14F-4D97-AF65-F5344CB8AC3E}">
        <p14:creationId xmlns:p14="http://schemas.microsoft.com/office/powerpoint/2010/main" val="1652708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a:off x="1514475" y="152400"/>
            <a:ext cx="6391275" cy="685800"/>
          </a:xfrm>
          <a:prstGeom prst="rect">
            <a:avLst/>
          </a:prstGeom>
          <a:noFill/>
          <a:ln w="9525">
            <a:noFill/>
            <a:miter lim="800000"/>
            <a:headEnd/>
            <a:tailEnd/>
          </a:ln>
        </p:spPr>
        <p:txBody>
          <a:bodyPr anchor="ctr"/>
          <a:lstStyle/>
          <a:p>
            <a:pPr algn="ctr" fontAlgn="base">
              <a:defRPr/>
            </a:pPr>
            <a:endParaRPr lang="en-US" sz="3200">
              <a:solidFill>
                <a:srgbClr val="FF0000"/>
              </a:solidFill>
            </a:endParaRPr>
          </a:p>
        </p:txBody>
      </p:sp>
      <p:sp>
        <p:nvSpPr>
          <p:cNvPr id="3" name="Content Placeholder 2"/>
          <p:cNvSpPr>
            <a:spLocks noGrp="1"/>
          </p:cNvSpPr>
          <p:nvPr>
            <p:ph idx="1"/>
          </p:nvPr>
        </p:nvSpPr>
        <p:spPr>
          <a:xfrm>
            <a:off x="824029" y="1981200"/>
            <a:ext cx="77724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sldNum" sz="quarter" idx="11"/>
          </p:nvPr>
        </p:nvSpPr>
        <p:spPr>
          <a:xfrm>
            <a:off x="6958012" y="6496050"/>
            <a:ext cx="2185988" cy="361950"/>
          </a:xfrm>
          <a:prstGeom prst="rect">
            <a:avLst/>
          </a:prstGeom>
        </p:spPr>
        <p:txBody>
          <a:bodyPr/>
          <a:lstStyle>
            <a:lvl1pPr>
              <a:defRPr/>
            </a:lvl1pPr>
          </a:lstStyle>
          <a:p>
            <a:pPr algn="r">
              <a:defRPr/>
            </a:pPr>
            <a:r>
              <a:rPr lang="en-US"/>
              <a:t>Slide </a:t>
            </a:r>
            <a:fld id="{1E0AAD1C-DCD0-47B5-9A1A-D7E4D8876536}" type="slidenum">
              <a:rPr lang="en-US" smtClean="0"/>
              <a:pPr algn="r">
                <a:defRPr/>
              </a:pPr>
              <a:t>‹#›</a:t>
            </a:fld>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5301DA-2048-4D50-BD5E-B68386B87A67}" type="datetimeFigureOut">
              <a:rPr lang="en-US" smtClean="0"/>
              <a:t>5/6/2024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EC74C6-5E44-4757-8BAB-FD5633323365}" type="slidenum">
              <a:rPr lang="en-US" smtClean="0"/>
              <a:t>‹#›</a:t>
            </a:fld>
            <a:endParaRPr lang="en-US"/>
          </a:p>
        </p:txBody>
      </p:sp>
    </p:spTree>
    <p:extLst>
      <p:ext uri="{BB962C8B-B14F-4D97-AF65-F5344CB8AC3E}">
        <p14:creationId xmlns:p14="http://schemas.microsoft.com/office/powerpoint/2010/main" val="9033022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5301DA-2048-4D50-BD5E-B68386B87A67}" type="datetimeFigureOut">
              <a:rPr lang="en-US" smtClean="0"/>
              <a:t>5/6/2024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EC74C6-5E44-4757-8BAB-FD5633323365}" type="slidenum">
              <a:rPr lang="en-US" smtClean="0"/>
              <a:t>‹#›</a:t>
            </a:fld>
            <a:endParaRPr lang="en-US"/>
          </a:p>
        </p:txBody>
      </p:sp>
    </p:spTree>
    <p:extLst>
      <p:ext uri="{BB962C8B-B14F-4D97-AF65-F5344CB8AC3E}">
        <p14:creationId xmlns:p14="http://schemas.microsoft.com/office/powerpoint/2010/main" val="30068134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25301DA-2048-4D50-BD5E-B68386B87A67}" type="datetimeFigureOut">
              <a:rPr lang="en-US" smtClean="0"/>
              <a:t>5/6/2024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EC74C6-5E44-4757-8BAB-FD5633323365}" type="slidenum">
              <a:rPr lang="en-US" smtClean="0"/>
              <a:t>‹#›</a:t>
            </a:fld>
            <a:endParaRPr lang="en-US"/>
          </a:p>
        </p:txBody>
      </p:sp>
    </p:spTree>
    <p:extLst>
      <p:ext uri="{BB962C8B-B14F-4D97-AF65-F5344CB8AC3E}">
        <p14:creationId xmlns:p14="http://schemas.microsoft.com/office/powerpoint/2010/main" val="6643522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25301DA-2048-4D50-BD5E-B68386B87A67}" type="datetimeFigureOut">
              <a:rPr lang="en-US" smtClean="0"/>
              <a:t>5/6/2024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EC74C6-5E44-4757-8BAB-FD5633323365}" type="slidenum">
              <a:rPr lang="en-US" smtClean="0"/>
              <a:t>‹#›</a:t>
            </a:fld>
            <a:endParaRPr lang="en-US"/>
          </a:p>
        </p:txBody>
      </p:sp>
    </p:spTree>
    <p:extLst>
      <p:ext uri="{BB962C8B-B14F-4D97-AF65-F5344CB8AC3E}">
        <p14:creationId xmlns:p14="http://schemas.microsoft.com/office/powerpoint/2010/main" val="2678581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a:off x="1514475" y="152400"/>
            <a:ext cx="6391275" cy="685800"/>
          </a:xfrm>
          <a:prstGeom prst="rect">
            <a:avLst/>
          </a:prstGeom>
          <a:noFill/>
          <a:ln w="9525">
            <a:noFill/>
            <a:miter lim="800000"/>
            <a:headEnd/>
            <a:tailEnd/>
          </a:ln>
        </p:spPr>
        <p:txBody>
          <a:bodyPr anchor="ctr"/>
          <a:lstStyle/>
          <a:p>
            <a:pPr algn="ctr" fontAlgn="base">
              <a:defRPr/>
            </a:pPr>
            <a:r>
              <a:rPr lang="en-US" sz="3200">
                <a:solidFill>
                  <a:srgbClr val="FF0000"/>
                </a:solidFill>
              </a:rPr>
              <a:t>TITLE</a:t>
            </a:r>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Footer Placeholder 4"/>
          <p:cNvSpPr>
            <a:spLocks noGrp="1" noChangeArrowheads="1"/>
          </p:cNvSpPr>
          <p:nvPr>
            <p:ph type="ftr" sz="quarter" idx="10"/>
          </p:nvPr>
        </p:nvSpPr>
        <p:spPr>
          <a:xfrm>
            <a:off x="6038850" y="6424613"/>
            <a:ext cx="2395538" cy="314325"/>
          </a:xfrm>
          <a:prstGeom prst="rect">
            <a:avLst/>
          </a:prstGeom>
        </p:spPr>
        <p:txBody>
          <a:bodyPr/>
          <a:lstStyle>
            <a:lvl1pPr>
              <a:defRPr/>
            </a:lvl1pPr>
          </a:lstStyle>
          <a:p>
            <a:pPr>
              <a:defRPr/>
            </a:pPr>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Rectangle 2"/>
          <p:cNvSpPr>
            <a:spLocks noChangeArrowheads="1"/>
          </p:cNvSpPr>
          <p:nvPr userDrawn="1"/>
        </p:nvSpPr>
        <p:spPr bwMode="auto">
          <a:xfrm>
            <a:off x="1514475" y="152400"/>
            <a:ext cx="6391275" cy="685800"/>
          </a:xfrm>
          <a:prstGeom prst="rect">
            <a:avLst/>
          </a:prstGeom>
          <a:noFill/>
          <a:ln w="9525">
            <a:noFill/>
            <a:miter lim="800000"/>
            <a:headEnd/>
            <a:tailEnd/>
          </a:ln>
        </p:spPr>
        <p:txBody>
          <a:bodyPr anchor="ctr"/>
          <a:lstStyle/>
          <a:p>
            <a:pPr algn="ctr" fontAlgn="base">
              <a:defRPr/>
            </a:pPr>
            <a:r>
              <a:rPr lang="en-US" sz="3200">
                <a:solidFill>
                  <a:srgbClr val="FF0000"/>
                </a:solidFill>
              </a:rPr>
              <a:t>TITLE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noChangeArrowheads="1"/>
          </p:cNvSpPr>
          <p:nvPr>
            <p:ph type="ftr" sz="quarter" idx="10"/>
          </p:nvPr>
        </p:nvSpPr>
        <p:spPr>
          <a:xfrm>
            <a:off x="6038850" y="6424613"/>
            <a:ext cx="2395538" cy="314325"/>
          </a:xfrm>
          <a:prstGeom prst="rect">
            <a:avLst/>
          </a:prstGeom>
        </p:spPr>
        <p:txBody>
          <a:bodyPr/>
          <a:lstStyle>
            <a:lvl1pPr>
              <a:defRPr/>
            </a:lvl1pPr>
          </a:lstStyle>
          <a:p>
            <a:pPr>
              <a:defRPr/>
            </a:pP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ftr" sz="quarter" idx="10"/>
          </p:nvPr>
        </p:nvSpPr>
        <p:spPr>
          <a:xfrm>
            <a:off x="6038850" y="6424613"/>
            <a:ext cx="2395538" cy="314325"/>
          </a:xfrm>
          <a:prstGeom prst="rect">
            <a:avLst/>
          </a:prstGeom>
          <a:ln/>
        </p:spPr>
        <p:txBody>
          <a:bodyPr/>
          <a:lstStyle>
            <a:lvl1pPr>
              <a:defRPr/>
            </a:lvl1pPr>
          </a:lstStyle>
          <a:p>
            <a:pPr>
              <a:defRPr/>
            </a:pP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a:xfrm>
            <a:off x="6038850" y="6424613"/>
            <a:ext cx="2395538" cy="314325"/>
          </a:xfrm>
          <a:prstGeom prst="rect">
            <a:avLst/>
          </a:prstGeom>
          <a:ln/>
        </p:spPr>
        <p:txBody>
          <a:bodyPr/>
          <a:lstStyle>
            <a:lvl1pPr>
              <a:defRPr/>
            </a:lvl1pPr>
          </a:lstStyle>
          <a:p>
            <a:pPr>
              <a:defRPr/>
            </a:pPr>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noChangeArrowheads="1"/>
          </p:cNvSpPr>
          <p:nvPr>
            <p:ph type="ftr" sz="quarter" idx="10"/>
          </p:nvPr>
        </p:nvSpPr>
        <p:spPr>
          <a:xfrm>
            <a:off x="6038850" y="6424613"/>
            <a:ext cx="2395538" cy="314325"/>
          </a:xfrm>
          <a:prstGeom prst="rect">
            <a:avLst/>
          </a:prstGeom>
          <a:ln/>
        </p:spPr>
        <p:txBody>
          <a:bodyPr/>
          <a:lstStyle>
            <a:lvl1pPr>
              <a:defRPr/>
            </a:lvl1pPr>
          </a:lstStyle>
          <a:p>
            <a:pPr>
              <a:defRPr/>
            </a:pPr>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2"/>
          <p:cNvSpPr>
            <a:spLocks noChangeArrowheads="1"/>
          </p:cNvSpPr>
          <p:nvPr userDrawn="1"/>
        </p:nvSpPr>
        <p:spPr bwMode="auto">
          <a:xfrm>
            <a:off x="1514475" y="152400"/>
            <a:ext cx="6391275" cy="685800"/>
          </a:xfrm>
          <a:prstGeom prst="rect">
            <a:avLst/>
          </a:prstGeom>
          <a:noFill/>
          <a:ln w="9525">
            <a:noFill/>
            <a:miter lim="800000"/>
            <a:headEnd/>
            <a:tailEnd/>
          </a:ln>
        </p:spPr>
        <p:txBody>
          <a:bodyPr anchor="ctr"/>
          <a:lstStyle/>
          <a:p>
            <a:pPr algn="ctr" fontAlgn="base">
              <a:defRPr/>
            </a:pPr>
            <a:r>
              <a:rPr lang="en-US" sz="3200">
                <a:solidFill>
                  <a:srgbClr val="FF0000"/>
                </a:solidFill>
              </a:rPr>
              <a:t>TITLE</a:t>
            </a:r>
          </a:p>
        </p:txBody>
      </p:sp>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371599"/>
            <a:ext cx="5486400" cy="33559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noChangeArrowheads="1"/>
          </p:cNvSpPr>
          <p:nvPr>
            <p:ph type="ftr" sz="quarter" idx="10"/>
          </p:nvPr>
        </p:nvSpPr>
        <p:spPr>
          <a:xfrm>
            <a:off x="6038850" y="6424613"/>
            <a:ext cx="2395538" cy="314325"/>
          </a:xfrm>
          <a:prstGeom prst="rect">
            <a:avLst/>
          </a:prstGeom>
        </p:spPr>
        <p:txBody>
          <a:bodyPr/>
          <a:lstStyle>
            <a:lvl1pPr>
              <a:defRPr/>
            </a:lvl1pPr>
          </a:lstStyle>
          <a:p>
            <a:pPr>
              <a:defRPr/>
            </a:pPr>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file:///C:\TEMP\Usmc.GIF" TargetMode="Externa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file:///C:\TEMP\bluebar.JPG"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76400" y="304800"/>
            <a:ext cx="6781800" cy="533400"/>
          </a:xfrm>
          <a:prstGeom prst="rect">
            <a:avLst/>
          </a:prstGeom>
          <a:noFill/>
          <a:ln w="9525">
            <a:noFill/>
            <a:miter lim="800000"/>
            <a:headEnd/>
            <a:tailEnd/>
          </a:ln>
          <a:effectLst>
            <a:outerShdw dist="35921" dir="2700000" algn="ctr" rotWithShape="0">
              <a:schemeClr val="tx1"/>
            </a:outerShdw>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078" name="Picture 6" descr="C:\TEMP\bluebar.JPG"/>
          <p:cNvPicPr>
            <a:picLocks noChangeAspect="1" noChangeArrowheads="1"/>
          </p:cNvPicPr>
          <p:nvPr userDrawn="1"/>
        </p:nvPicPr>
        <p:blipFill>
          <a:blip r:embed="rId14" r:link="rId15" cstate="print"/>
          <a:srcRect/>
          <a:stretch>
            <a:fillRect/>
          </a:stretch>
        </p:blipFill>
        <p:spPr bwMode="auto">
          <a:xfrm>
            <a:off x="0" y="914400"/>
            <a:ext cx="9144000" cy="249238"/>
          </a:xfrm>
          <a:prstGeom prst="rect">
            <a:avLst/>
          </a:prstGeom>
          <a:noFill/>
          <a:ln w="9525">
            <a:noFill/>
            <a:miter lim="800000"/>
            <a:headEnd/>
            <a:tailEnd/>
          </a:ln>
        </p:spPr>
      </p:pic>
      <p:pic>
        <p:nvPicPr>
          <p:cNvPr id="3079" name="Picture 7" descr="C:\TEMP\Usmc.GIF"/>
          <p:cNvPicPr>
            <a:picLocks noChangeAspect="1" noChangeArrowheads="1"/>
          </p:cNvPicPr>
          <p:nvPr userDrawn="1"/>
        </p:nvPicPr>
        <p:blipFill>
          <a:blip r:embed="rId16" r:link="rId17" cstate="print"/>
          <a:srcRect/>
          <a:stretch>
            <a:fillRect/>
          </a:stretch>
        </p:blipFill>
        <p:spPr bwMode="auto">
          <a:xfrm>
            <a:off x="304800" y="381000"/>
            <a:ext cx="1219200" cy="1212850"/>
          </a:xfrm>
          <a:prstGeom prst="rect">
            <a:avLst/>
          </a:prstGeom>
          <a:noFill/>
          <a:ln w="9525">
            <a:noFill/>
            <a:miter lim="800000"/>
            <a:headEnd/>
            <a:tailEnd/>
          </a:ln>
        </p:spPr>
      </p:pic>
      <p:sp>
        <p:nvSpPr>
          <p:cNvPr id="8" name="Rectangle 5"/>
          <p:cNvSpPr>
            <a:spLocks noGrp="1" noChangeArrowheads="1"/>
          </p:cNvSpPr>
          <p:nvPr>
            <p:ph type="sldNum" sz="quarter" idx="4"/>
          </p:nvPr>
        </p:nvSpPr>
        <p:spPr>
          <a:xfrm>
            <a:off x="6958012" y="6496050"/>
            <a:ext cx="2185988" cy="361950"/>
          </a:xfrm>
          <a:prstGeom prst="rect">
            <a:avLst/>
          </a:prstGeom>
        </p:spPr>
        <p:txBody>
          <a:bodyPr/>
          <a:lstStyle>
            <a:lvl1pPr>
              <a:defRPr b="0"/>
            </a:lvl1pPr>
          </a:lstStyle>
          <a:p>
            <a:pPr algn="r">
              <a:defRPr/>
            </a:pPr>
            <a:fld id="{1E0AAD1C-DCD0-47B5-9A1A-D7E4D8876536}" type="slidenum">
              <a:rPr lang="en-US" smtClean="0"/>
              <a:pPr algn="r">
                <a:defRPr/>
              </a:pPr>
              <a:t>‹#›</a:t>
            </a:fld>
            <a:endParaRPr lang="en-US"/>
          </a:p>
        </p:txBody>
      </p:sp>
    </p:spTree>
  </p:cSld>
  <p:clrMap bg1="lt1" tx1="dk1" bg2="lt2" tx2="dk2" accent1="accent1" accent2="accent2" accent3="accent3" accent4="accent4" accent5="accent5" accent6="accent6" hlink="hlink" folHlink="folHlink"/>
  <p:sldLayoutIdLst>
    <p:sldLayoutId id="2147484405" r:id="rId1"/>
    <p:sldLayoutId id="2147484406" r:id="rId2"/>
    <p:sldLayoutId id="2147484407" r:id="rId3"/>
    <p:sldLayoutId id="2147484408" r:id="rId4"/>
    <p:sldLayoutId id="2147484386" r:id="rId5"/>
    <p:sldLayoutId id="2147484387" r:id="rId6"/>
    <p:sldLayoutId id="2147484388" r:id="rId7"/>
    <p:sldLayoutId id="2147484389" r:id="rId8"/>
    <p:sldLayoutId id="2147484409" r:id="rId9"/>
    <p:sldLayoutId id="2147484390" r:id="rId10"/>
    <p:sldLayoutId id="2147484391" r:id="rId11"/>
    <p:sldLayoutId id="2147484423" r:id="rId12"/>
  </p:sldLayoutIdLst>
  <p:transition/>
  <p:hf hdr="0" ftr="0" dt="0"/>
  <p:txStyles>
    <p:titleStyle>
      <a:lvl1pPr algn="ctr" rtl="0" eaLnBrk="0" fontAlgn="base" hangingPunct="0">
        <a:spcBef>
          <a:spcPct val="0"/>
        </a:spcBef>
        <a:spcAft>
          <a:spcPct val="0"/>
        </a:spcAft>
        <a:defRPr sz="3200" b="1">
          <a:solidFill>
            <a:srgbClr val="FF0000"/>
          </a:solidFill>
          <a:latin typeface="+mj-lt"/>
          <a:ea typeface="+mj-ea"/>
          <a:cs typeface="+mj-cs"/>
        </a:defRPr>
      </a:lvl1pPr>
      <a:lvl2pPr algn="ctr" rtl="0" eaLnBrk="0" fontAlgn="base" hangingPunct="0">
        <a:spcBef>
          <a:spcPct val="0"/>
        </a:spcBef>
        <a:spcAft>
          <a:spcPct val="0"/>
        </a:spcAft>
        <a:defRPr sz="3200" b="1">
          <a:solidFill>
            <a:srgbClr val="FF0000"/>
          </a:solidFill>
          <a:latin typeface="Arial" charset="0"/>
          <a:cs typeface="Arial" charset="0"/>
        </a:defRPr>
      </a:lvl2pPr>
      <a:lvl3pPr algn="ctr" rtl="0" eaLnBrk="0" fontAlgn="base" hangingPunct="0">
        <a:spcBef>
          <a:spcPct val="0"/>
        </a:spcBef>
        <a:spcAft>
          <a:spcPct val="0"/>
        </a:spcAft>
        <a:defRPr sz="3200" b="1">
          <a:solidFill>
            <a:srgbClr val="FF0000"/>
          </a:solidFill>
          <a:latin typeface="Arial" charset="0"/>
          <a:cs typeface="Arial" charset="0"/>
        </a:defRPr>
      </a:lvl3pPr>
      <a:lvl4pPr algn="ctr" rtl="0" eaLnBrk="0" fontAlgn="base" hangingPunct="0">
        <a:spcBef>
          <a:spcPct val="0"/>
        </a:spcBef>
        <a:spcAft>
          <a:spcPct val="0"/>
        </a:spcAft>
        <a:defRPr sz="3200" b="1">
          <a:solidFill>
            <a:srgbClr val="FF0000"/>
          </a:solidFill>
          <a:latin typeface="Arial" charset="0"/>
          <a:cs typeface="Arial" charset="0"/>
        </a:defRPr>
      </a:lvl4pPr>
      <a:lvl5pPr algn="ctr" rtl="0" eaLnBrk="0" fontAlgn="base" hangingPunct="0">
        <a:spcBef>
          <a:spcPct val="0"/>
        </a:spcBef>
        <a:spcAft>
          <a:spcPct val="0"/>
        </a:spcAft>
        <a:defRPr sz="3200" b="1">
          <a:solidFill>
            <a:srgbClr val="FF0000"/>
          </a:solidFill>
          <a:latin typeface="Arial" charset="0"/>
          <a:cs typeface="Arial" charset="0"/>
        </a:defRPr>
      </a:lvl5pPr>
      <a:lvl6pPr marL="457200" algn="ctr" rtl="0" fontAlgn="base">
        <a:spcBef>
          <a:spcPct val="0"/>
        </a:spcBef>
        <a:spcAft>
          <a:spcPct val="0"/>
        </a:spcAft>
        <a:defRPr sz="3200" b="1">
          <a:solidFill>
            <a:srgbClr val="FF0000"/>
          </a:solidFill>
          <a:latin typeface="Arial" charset="0"/>
          <a:cs typeface="Arial" charset="0"/>
        </a:defRPr>
      </a:lvl6pPr>
      <a:lvl7pPr marL="914400" algn="ctr" rtl="0" fontAlgn="base">
        <a:spcBef>
          <a:spcPct val="0"/>
        </a:spcBef>
        <a:spcAft>
          <a:spcPct val="0"/>
        </a:spcAft>
        <a:defRPr sz="3200" b="1">
          <a:solidFill>
            <a:srgbClr val="FF0000"/>
          </a:solidFill>
          <a:latin typeface="Arial" charset="0"/>
          <a:cs typeface="Arial" charset="0"/>
        </a:defRPr>
      </a:lvl7pPr>
      <a:lvl8pPr marL="1371600" algn="ctr" rtl="0" fontAlgn="base">
        <a:spcBef>
          <a:spcPct val="0"/>
        </a:spcBef>
        <a:spcAft>
          <a:spcPct val="0"/>
        </a:spcAft>
        <a:defRPr sz="3200" b="1">
          <a:solidFill>
            <a:srgbClr val="FF0000"/>
          </a:solidFill>
          <a:latin typeface="Arial" charset="0"/>
          <a:cs typeface="Arial" charset="0"/>
        </a:defRPr>
      </a:lvl8pPr>
      <a:lvl9pPr marL="1828800" algn="ctr" rtl="0" fontAlgn="base">
        <a:spcBef>
          <a:spcPct val="0"/>
        </a:spcBef>
        <a:spcAft>
          <a:spcPct val="0"/>
        </a:spcAft>
        <a:defRPr sz="3200" b="1">
          <a:solidFill>
            <a:srgbClr val="FF0000"/>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5301DA-2048-4D50-BD5E-B68386B87A67}" type="datetimeFigureOut">
              <a:rPr lang="en-US" smtClean="0"/>
              <a:t>5/6/2024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EC74C6-5E44-4757-8BAB-FD5633323365}" type="slidenum">
              <a:rPr lang="en-US" smtClean="0"/>
              <a:t>‹#›</a:t>
            </a:fld>
            <a:endParaRPr lang="en-US"/>
          </a:p>
        </p:txBody>
      </p:sp>
    </p:spTree>
    <p:extLst>
      <p:ext uri="{BB962C8B-B14F-4D97-AF65-F5344CB8AC3E}">
        <p14:creationId xmlns:p14="http://schemas.microsoft.com/office/powerpoint/2010/main" val="83221726"/>
      </p:ext>
    </p:extLst>
  </p:cSld>
  <p:clrMap bg1="lt1" tx1="dk1" bg2="lt2" tx2="dk2" accent1="accent1" accent2="accent2" accent3="accent3" accent4="accent4" accent5="accent5" accent6="accent6" hlink="hlink" folHlink="folHlink"/>
  <p:sldLayoutIdLst>
    <p:sldLayoutId id="2147484412" r:id="rId1"/>
    <p:sldLayoutId id="2147484413" r:id="rId2"/>
    <p:sldLayoutId id="2147484414" r:id="rId3"/>
    <p:sldLayoutId id="2147484415" r:id="rId4"/>
    <p:sldLayoutId id="2147484416" r:id="rId5"/>
    <p:sldLayoutId id="2147484417" r:id="rId6"/>
    <p:sldLayoutId id="2147484418" r:id="rId7"/>
    <p:sldLayoutId id="2147484419" r:id="rId8"/>
    <p:sldLayoutId id="2147484420" r:id="rId9"/>
    <p:sldLayoutId id="2147484421" r:id="rId10"/>
    <p:sldLayoutId id="214748442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2223294" y="3309091"/>
            <a:ext cx="6783387" cy="3416320"/>
          </a:xfrm>
          <a:prstGeom prst="rect">
            <a:avLst/>
          </a:prstGeom>
          <a:noFill/>
          <a:ln w="9525">
            <a:noFill/>
            <a:miter lim="800000"/>
            <a:headEnd/>
            <a:tailEnd/>
          </a:ln>
        </p:spPr>
        <p:txBody>
          <a:bodyPr>
            <a:spAutoFit/>
          </a:bodyPr>
          <a:lstStyle/>
          <a:p>
            <a:pPr algn="ctr" fontAlgn="base"/>
            <a:r>
              <a:rPr lang="en-US" sz="3600" i="1">
                <a:solidFill>
                  <a:srgbClr val="FF0000"/>
                </a:solidFill>
                <a:latin typeface="Verdana" pitchFamily="34" charset="0"/>
              </a:rPr>
              <a:t>Individual Mobilization Augmentee (IMA) OpSponsor Roles and Responsibilities</a:t>
            </a:r>
            <a:endParaRPr lang="en-US" sz="2400">
              <a:solidFill>
                <a:srgbClr val="FF0000"/>
              </a:solidFill>
              <a:latin typeface="Verdana" pitchFamily="34" charset="0"/>
            </a:endParaRPr>
          </a:p>
          <a:p>
            <a:pPr algn="ctr" fontAlgn="base"/>
            <a:endParaRPr lang="en-US" sz="2400">
              <a:latin typeface="Verdana" pitchFamily="34" charset="0"/>
            </a:endParaRPr>
          </a:p>
          <a:p>
            <a:pPr algn="r" fontAlgn="base"/>
            <a:endParaRPr lang="en-US" sz="2400">
              <a:latin typeface="Verdana" pitchFamily="34" charset="0"/>
            </a:endParaRPr>
          </a:p>
          <a:p>
            <a:pPr algn="r" fontAlgn="base"/>
            <a:endParaRPr lang="en-US" sz="2400">
              <a:latin typeface="Verdana" pitchFamily="34" charset="0"/>
            </a:endParaRPr>
          </a:p>
        </p:txBody>
      </p:sp>
      <p:sp>
        <p:nvSpPr>
          <p:cNvPr id="3" name="Rectangle 5"/>
          <p:cNvSpPr>
            <a:spLocks noGrp="1" noChangeArrowheads="1"/>
          </p:cNvSpPr>
          <p:nvPr>
            <p:ph type="ctrTitle"/>
          </p:nvPr>
        </p:nvSpPr>
        <p:spPr>
          <a:xfrm>
            <a:off x="2136175" y="540029"/>
            <a:ext cx="6957624" cy="1470025"/>
          </a:xfrm>
        </p:spPr>
        <p:txBody>
          <a:bodyPr/>
          <a:lstStyle/>
          <a:p>
            <a:pPr eaLnBrk="1" hangingPunct="1">
              <a:defRPr/>
            </a:pPr>
            <a:r>
              <a:rPr lang="en-US" sz="2800" i="0">
                <a:effectLst>
                  <a:outerShdw blurRad="38100" dist="38100" dir="2700000" algn="tl">
                    <a:srgbClr val="C0C0C0"/>
                  </a:outerShdw>
                </a:effectLst>
              </a:rPr>
              <a:t>HQMC Reserve Affairs (RA)</a:t>
            </a:r>
            <a:br>
              <a:rPr lang="en-US" sz="2800" i="0">
                <a:effectLst>
                  <a:outerShdw blurRad="38100" dist="38100" dir="2700000" algn="tl">
                    <a:srgbClr val="C0C0C0"/>
                  </a:outerShdw>
                </a:effectLst>
              </a:rPr>
            </a:br>
            <a:r>
              <a:rPr lang="en-US" sz="2800" i="0">
                <a:effectLst>
                  <a:outerShdw blurRad="38100" dist="38100" dir="2700000" algn="tl">
                    <a:srgbClr val="C0C0C0"/>
                  </a:outerShdw>
                </a:effectLst>
              </a:rPr>
              <a:t>Reserve Affairs Personnel Management (RAM)</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4462" y="257033"/>
            <a:ext cx="6781800" cy="533400"/>
          </a:xfrm>
        </p:spPr>
        <p:txBody>
          <a:bodyPr/>
          <a:lstStyle/>
          <a:p>
            <a:pPr marL="285750" marR="0" indent="-285750">
              <a:lnSpc>
                <a:spcPct val="107000"/>
              </a:lnSpc>
              <a:spcBef>
                <a:spcPts val="0"/>
              </a:spcBef>
              <a:spcAft>
                <a:spcPts val="0"/>
              </a:spcAft>
            </a:pPr>
            <a:r>
              <a:rPr lang="en-US" sz="2800">
                <a:latin typeface="Helvetica" panose="020B0604020202020204" pitchFamily="34" charset="0"/>
                <a:ea typeface="Calibri" panose="020F0502020204030204" pitchFamily="34" charset="0"/>
                <a:cs typeface="Helvetica" panose="020B0604020202020204" pitchFamily="34" charset="0"/>
              </a:rPr>
              <a:t>Inactive Duty Training (IDT) </a:t>
            </a:r>
          </a:p>
        </p:txBody>
      </p:sp>
      <p:sp>
        <p:nvSpPr>
          <p:cNvPr id="4" name="Slide Number Placeholder 3"/>
          <p:cNvSpPr>
            <a:spLocks noGrp="1"/>
          </p:cNvSpPr>
          <p:nvPr>
            <p:ph type="sldNum" sz="quarter" idx="12"/>
          </p:nvPr>
        </p:nvSpPr>
        <p:spPr/>
        <p:txBody>
          <a:bodyPr/>
          <a:lstStyle/>
          <a:p>
            <a:pPr algn="r">
              <a:defRPr/>
            </a:pPr>
            <a:fld id="{026DA9DA-C393-415B-9C61-2BF182EDA6EA}" type="slidenum">
              <a:rPr lang="en-US" altLang="en-US" sz="1000" smtClean="0"/>
              <a:pPr algn="r">
                <a:defRPr/>
              </a:pPr>
              <a:t>10</a:t>
            </a:fld>
            <a:endParaRPr lang="en-US" altLang="en-US"/>
          </a:p>
        </p:txBody>
      </p:sp>
      <p:sp>
        <p:nvSpPr>
          <p:cNvPr id="5" name="Rectangle 4"/>
          <p:cNvSpPr/>
          <p:nvPr/>
        </p:nvSpPr>
        <p:spPr>
          <a:xfrm>
            <a:off x="918972" y="1607474"/>
            <a:ext cx="7306056" cy="4631717"/>
          </a:xfrm>
          <a:prstGeom prst="rect">
            <a:avLst/>
          </a:prstGeom>
        </p:spPr>
        <p:txBody>
          <a:bodyPr wrap="square">
            <a:spAutoFit/>
          </a:bodyPr>
          <a:lstStyle/>
          <a:p>
            <a:pPr marR="0">
              <a:lnSpc>
                <a:spcPct val="107000"/>
              </a:lnSpc>
              <a:spcBef>
                <a:spcPts val="0"/>
              </a:spcBef>
              <a:spcAft>
                <a:spcPts val="0"/>
              </a:spcAft>
            </a:pPr>
            <a:endParaRPr lang="en-US" u="sng" dirty="0">
              <a:latin typeface="Helvetica" panose="020B0604020202020204" pitchFamily="34" charset="0"/>
              <a:ea typeface="Calibri" panose="020F0502020204030204" pitchFamily="34" charset="0"/>
              <a:cs typeface="Helvetica" panose="020B0604020202020204" pitchFamily="34" charset="0"/>
            </a:endParaRPr>
          </a:p>
          <a:p>
            <a:pPr marL="285750" marR="0" indent="-285750">
              <a:spcBef>
                <a:spcPts val="0"/>
              </a:spcBef>
              <a:spcAft>
                <a:spcPts val="0"/>
              </a:spcAft>
              <a:buFont typeface="Arial" panose="020B0604020202020204" pitchFamily="34" charset="0"/>
              <a:buChar char="•"/>
            </a:pPr>
            <a:r>
              <a:rPr lang="en-US" u="sng" dirty="0">
                <a:latin typeface="Helvetica" panose="020B0604020202020204" pitchFamily="34" charset="0"/>
                <a:ea typeface="Calibri" panose="020F0502020204030204" pitchFamily="34" charset="0"/>
                <a:cs typeface="Helvetica" panose="020B0604020202020204" pitchFamily="34" charset="0"/>
              </a:rPr>
              <a:t>Inactive Duty Training (IDT):</a:t>
            </a:r>
            <a:r>
              <a:rPr lang="en-US" dirty="0">
                <a:latin typeface="Helvetica" panose="020B0604020202020204" pitchFamily="34" charset="0"/>
                <a:ea typeface="Calibri" panose="020F0502020204030204" pitchFamily="34" charset="0"/>
                <a:cs typeface="Helvetica" panose="020B0604020202020204" pitchFamily="34" charset="0"/>
              </a:rPr>
              <a:t> </a:t>
            </a:r>
          </a:p>
          <a:p>
            <a:pPr marR="0">
              <a:spcBef>
                <a:spcPts val="0"/>
              </a:spcBef>
              <a:spcAft>
                <a:spcPts val="0"/>
              </a:spcAft>
            </a:pPr>
            <a:endParaRPr lang="en-US" b="0" dirty="0">
              <a:latin typeface="Helvetica" panose="020B0604020202020204" pitchFamily="34" charset="0"/>
              <a:ea typeface="Calibri" panose="020F0502020204030204" pitchFamily="34" charset="0"/>
              <a:cs typeface="Helvetica" panose="020B0604020202020204" pitchFamily="34" charset="0"/>
            </a:endParaRPr>
          </a:p>
          <a:p>
            <a:pPr marL="742950" lvl="1" indent="-285750">
              <a:spcBef>
                <a:spcPts val="0"/>
              </a:spcBef>
              <a:spcAft>
                <a:spcPts val="0"/>
              </a:spcAft>
              <a:buFont typeface="Arial" panose="020B0604020202020204" pitchFamily="34" charset="0"/>
              <a:buChar char="•"/>
            </a:pPr>
            <a:r>
              <a:rPr lang="en-US" b="0" dirty="0">
                <a:latin typeface="Helvetica" panose="020B0604020202020204" pitchFamily="34" charset="0"/>
                <a:ea typeface="Calibri" panose="020F0502020204030204" pitchFamily="34" charset="0"/>
                <a:cs typeface="Helvetica" panose="020B0604020202020204" pitchFamily="34" charset="0"/>
              </a:rPr>
              <a:t>IDT is performed by members NOT on AD, AT, or ADT</a:t>
            </a:r>
          </a:p>
          <a:p>
            <a:pPr marL="1200150" lvl="2" indent="-285750">
              <a:spcBef>
                <a:spcPts val="0"/>
              </a:spcBef>
              <a:spcAft>
                <a:spcPts val="0"/>
              </a:spcAft>
              <a:buFont typeface="Arial" panose="020B0604020202020204" pitchFamily="34" charset="0"/>
              <a:buChar char="•"/>
            </a:pPr>
            <a:r>
              <a:rPr lang="en-US" b="0" dirty="0">
                <a:latin typeface="Helvetica" panose="020B0604020202020204" pitchFamily="34" charset="0"/>
                <a:ea typeface="Calibri" panose="020F0502020204030204" pitchFamily="34" charset="0"/>
                <a:cs typeface="Helvetica" panose="020B0604020202020204" pitchFamily="34" charset="0"/>
              </a:rPr>
              <a:t>Regularly scheduled IDT (Mainly SMCR)</a:t>
            </a:r>
          </a:p>
          <a:p>
            <a:pPr marL="1200150" lvl="2" indent="-285750">
              <a:spcBef>
                <a:spcPts val="0"/>
              </a:spcBef>
              <a:spcAft>
                <a:spcPts val="0"/>
              </a:spcAft>
              <a:buFont typeface="Arial" panose="020B0604020202020204" pitchFamily="34" charset="0"/>
              <a:buChar char="•"/>
            </a:pPr>
            <a:r>
              <a:rPr lang="en-US" b="0" dirty="0">
                <a:latin typeface="Helvetica" panose="020B0604020202020204" pitchFamily="34" charset="0"/>
                <a:ea typeface="Calibri" panose="020F0502020204030204" pitchFamily="34" charset="0"/>
                <a:cs typeface="Helvetica" panose="020B0604020202020204" pitchFamily="34" charset="0"/>
              </a:rPr>
              <a:t>Additional IDT periods</a:t>
            </a:r>
          </a:p>
          <a:p>
            <a:pPr marL="1200150" lvl="2" indent="-285750">
              <a:spcBef>
                <a:spcPts val="0"/>
              </a:spcBef>
              <a:spcAft>
                <a:spcPts val="0"/>
              </a:spcAft>
              <a:buFont typeface="Arial" panose="020B0604020202020204" pitchFamily="34" charset="0"/>
              <a:buChar char="•"/>
            </a:pPr>
            <a:r>
              <a:rPr lang="en-US" b="0" dirty="0">
                <a:latin typeface="Helvetica" panose="020B0604020202020204" pitchFamily="34" charset="0"/>
                <a:ea typeface="Calibri" panose="020F0502020204030204" pitchFamily="34" charset="0"/>
                <a:cs typeface="Helvetica" panose="020B0604020202020204" pitchFamily="34" charset="0"/>
              </a:rPr>
              <a:t>Voluntary IDT (IMA)</a:t>
            </a:r>
          </a:p>
          <a:p>
            <a:pPr marL="1200150" lvl="2" indent="-285750">
              <a:spcBef>
                <a:spcPts val="0"/>
              </a:spcBef>
              <a:spcAft>
                <a:spcPts val="0"/>
              </a:spcAft>
              <a:buFont typeface="Arial" panose="020B0604020202020204" pitchFamily="34" charset="0"/>
              <a:buChar char="•"/>
            </a:pPr>
            <a:r>
              <a:rPr lang="en-US" b="0" dirty="0">
                <a:latin typeface="Helvetica" panose="020B0604020202020204" pitchFamily="34" charset="0"/>
                <a:cs typeface="Helvetica" panose="020B0604020202020204" pitchFamily="34" charset="0"/>
              </a:rPr>
              <a:t>No IDT travel reimbursement for IMAs</a:t>
            </a:r>
          </a:p>
          <a:p>
            <a:pPr marR="0">
              <a:spcBef>
                <a:spcPts val="0"/>
              </a:spcBef>
              <a:spcAft>
                <a:spcPts val="0"/>
              </a:spcAft>
            </a:pPr>
            <a:r>
              <a:rPr lang="en-US" b="0" dirty="0">
                <a:latin typeface="Helvetica" panose="020B0604020202020204" pitchFamily="34" charset="0"/>
                <a:ea typeface="Calibri" panose="020F0502020204030204" pitchFamily="34" charset="0"/>
                <a:cs typeface="Helvetica" panose="020B0604020202020204" pitchFamily="34" charset="0"/>
              </a:rPr>
              <a:t> </a:t>
            </a:r>
          </a:p>
          <a:p>
            <a:pPr marL="285750" marR="0" indent="-285750">
              <a:spcBef>
                <a:spcPts val="0"/>
              </a:spcBef>
              <a:spcAft>
                <a:spcPts val="0"/>
              </a:spcAft>
              <a:buFont typeface="Arial" panose="020B0604020202020204" pitchFamily="34" charset="0"/>
              <a:buChar char="•"/>
            </a:pPr>
            <a:r>
              <a:rPr lang="en-US" u="sng" dirty="0">
                <a:latin typeface="Helvetica" panose="020B0604020202020204" pitchFamily="34" charset="0"/>
                <a:ea typeface="Calibri" panose="020F0502020204030204" pitchFamily="34" charset="0"/>
                <a:cs typeface="Helvetica" panose="020B0604020202020204" pitchFamily="34" charset="0"/>
              </a:rPr>
              <a:t>IDT parameters:</a:t>
            </a:r>
            <a:endParaRPr lang="en-US" dirty="0">
              <a:latin typeface="Helvetica" panose="020B0604020202020204" pitchFamily="34" charset="0"/>
              <a:ea typeface="Calibri" panose="020F0502020204030204" pitchFamily="34" charset="0"/>
              <a:cs typeface="Helvetica" panose="020B0604020202020204" pitchFamily="34" charset="0"/>
            </a:endParaRPr>
          </a:p>
          <a:p>
            <a:pPr marR="0">
              <a:spcBef>
                <a:spcPts val="0"/>
              </a:spcBef>
              <a:spcAft>
                <a:spcPts val="0"/>
              </a:spcAft>
            </a:pPr>
            <a:r>
              <a:rPr lang="en-US" b="0" dirty="0">
                <a:latin typeface="Helvetica" panose="020B0604020202020204" pitchFamily="34" charset="0"/>
                <a:ea typeface="Calibri" panose="020F0502020204030204" pitchFamily="34" charset="0"/>
                <a:cs typeface="Helvetica" panose="020B0604020202020204" pitchFamily="34" charset="0"/>
              </a:rPr>
              <a:t> </a:t>
            </a:r>
          </a:p>
          <a:p>
            <a:pPr marL="742950" lvl="1" indent="-285750">
              <a:spcBef>
                <a:spcPts val="0"/>
              </a:spcBef>
              <a:spcAft>
                <a:spcPts val="0"/>
              </a:spcAft>
              <a:buFont typeface="Arial" panose="020B0604020202020204" pitchFamily="34" charset="0"/>
              <a:buChar char="•"/>
            </a:pPr>
            <a:r>
              <a:rPr lang="en-US" b="0" dirty="0">
                <a:latin typeface="Helvetica" panose="020B0604020202020204" pitchFamily="34" charset="0"/>
                <a:ea typeface="Calibri" panose="020F0502020204030204" pitchFamily="34" charset="0"/>
                <a:cs typeface="Helvetica" panose="020B0604020202020204" pitchFamily="34" charset="0"/>
              </a:rPr>
              <a:t>Provides individual or unit readiness.</a:t>
            </a:r>
          </a:p>
          <a:p>
            <a:pPr marL="742950" lvl="1" indent="-285750">
              <a:spcBef>
                <a:spcPts val="0"/>
              </a:spcBef>
              <a:spcAft>
                <a:spcPts val="0"/>
              </a:spcAft>
              <a:buFont typeface="Arial" panose="020B0604020202020204" pitchFamily="34" charset="0"/>
              <a:buChar char="•"/>
            </a:pPr>
            <a:r>
              <a:rPr lang="en-US" b="0" dirty="0">
                <a:highlight>
                  <a:srgbClr val="FFFF00"/>
                </a:highlight>
                <a:latin typeface="Helvetica" panose="020B0604020202020204" pitchFamily="34" charset="0"/>
                <a:ea typeface="Calibri" panose="020F0502020204030204" pitchFamily="34" charset="0"/>
                <a:cs typeface="Helvetica" panose="020B0604020202020204" pitchFamily="34" charset="0"/>
              </a:rPr>
              <a:t>May </a:t>
            </a:r>
            <a:r>
              <a:rPr lang="en-US" dirty="0">
                <a:highlight>
                  <a:srgbClr val="FFFF00"/>
                </a:highlight>
                <a:latin typeface="Helvetica" panose="020B0604020202020204" pitchFamily="34" charset="0"/>
                <a:ea typeface="Calibri" panose="020F0502020204030204" pitchFamily="34" charset="0"/>
                <a:cs typeface="Helvetica" panose="020B0604020202020204" pitchFamily="34" charset="0"/>
              </a:rPr>
              <a:t>NOT</a:t>
            </a:r>
            <a:r>
              <a:rPr lang="en-US" b="0" dirty="0">
                <a:highlight>
                  <a:srgbClr val="FFFF00"/>
                </a:highlight>
                <a:latin typeface="Helvetica" panose="020B0604020202020204" pitchFamily="34" charset="0"/>
                <a:ea typeface="Calibri" panose="020F0502020204030204" pitchFamily="34" charset="0"/>
                <a:cs typeface="Helvetica" panose="020B0604020202020204" pitchFamily="34" charset="0"/>
              </a:rPr>
              <a:t> be used for completing correspondence courses.</a:t>
            </a:r>
          </a:p>
          <a:p>
            <a:pPr marL="742950" lvl="1" indent="-285750">
              <a:spcBef>
                <a:spcPts val="0"/>
              </a:spcBef>
              <a:spcAft>
                <a:spcPts val="0"/>
              </a:spcAft>
              <a:buFont typeface="Arial" panose="020B0604020202020204" pitchFamily="34" charset="0"/>
              <a:buChar char="•"/>
            </a:pPr>
            <a:r>
              <a:rPr lang="en-US" b="0" dirty="0">
                <a:latin typeface="Helvetica" panose="020B0604020202020204" pitchFamily="34" charset="0"/>
                <a:ea typeface="Calibri" panose="020F0502020204030204" pitchFamily="34" charset="0"/>
                <a:cs typeface="Helvetica" panose="020B0604020202020204" pitchFamily="34" charset="0"/>
              </a:rPr>
              <a:t>Will </a:t>
            </a:r>
            <a:r>
              <a:rPr lang="en-US" dirty="0">
                <a:latin typeface="Helvetica" panose="020B0604020202020204" pitchFamily="34" charset="0"/>
                <a:ea typeface="Calibri" panose="020F0502020204030204" pitchFamily="34" charset="0"/>
                <a:cs typeface="Helvetica" panose="020B0604020202020204" pitchFamily="34" charset="0"/>
              </a:rPr>
              <a:t>NOT</a:t>
            </a:r>
            <a:r>
              <a:rPr lang="en-US" b="0" dirty="0">
                <a:latin typeface="Helvetica" panose="020B0604020202020204" pitchFamily="34" charset="0"/>
                <a:ea typeface="Calibri" panose="020F0502020204030204" pitchFamily="34" charset="0"/>
                <a:cs typeface="Helvetica" panose="020B0604020202020204" pitchFamily="34" charset="0"/>
              </a:rPr>
              <a:t> be performed in a designated imminent danger area or hazardous duty location.</a:t>
            </a:r>
          </a:p>
          <a:p>
            <a:pPr marR="0">
              <a:spcBef>
                <a:spcPts val="0"/>
              </a:spcBef>
              <a:spcAft>
                <a:spcPts val="0"/>
              </a:spcAft>
            </a:pPr>
            <a:r>
              <a:rPr lang="en-US" b="0" dirty="0">
                <a:latin typeface="Helvetica" panose="020B0604020202020204" pitchFamily="34" charset="0"/>
                <a:ea typeface="Calibri" panose="020F0502020204030204" pitchFamily="34" charset="0"/>
                <a:cs typeface="Helvetica" panose="020B0604020202020204" pitchFamily="34" charset="0"/>
              </a:rPr>
              <a:t> </a:t>
            </a:r>
          </a:p>
          <a:p>
            <a:pPr marL="285750" marR="0" indent="-285750">
              <a:spcBef>
                <a:spcPts val="0"/>
              </a:spcBef>
              <a:spcAft>
                <a:spcPts val="0"/>
              </a:spcAft>
              <a:buFont typeface="Arial" panose="020B0604020202020204" pitchFamily="34" charset="0"/>
              <a:buChar char="•"/>
            </a:pPr>
            <a:r>
              <a:rPr lang="en-US" u="sng" dirty="0">
                <a:latin typeface="Helvetica" panose="020B0604020202020204" pitchFamily="34" charset="0"/>
                <a:ea typeface="Calibri" panose="020F0502020204030204" pitchFamily="34" charset="0"/>
                <a:cs typeface="Helvetica" panose="020B0604020202020204" pitchFamily="34" charset="0"/>
              </a:rPr>
              <a:t>A Reservist shall be considered in an IDT status:</a:t>
            </a:r>
          </a:p>
          <a:p>
            <a:pPr marR="0">
              <a:spcBef>
                <a:spcPts val="0"/>
              </a:spcBef>
              <a:spcAft>
                <a:spcPts val="0"/>
              </a:spcAft>
            </a:pPr>
            <a:r>
              <a:rPr lang="en-US" b="0" dirty="0">
                <a:latin typeface="Helvetica" panose="020B0604020202020204" pitchFamily="34" charset="0"/>
                <a:ea typeface="Calibri" panose="020F0502020204030204" pitchFamily="34" charset="0"/>
                <a:cs typeface="Helvetica" panose="020B0604020202020204" pitchFamily="34" charset="0"/>
              </a:rPr>
              <a:t> </a:t>
            </a:r>
          </a:p>
          <a:p>
            <a:pPr marL="742950" lvl="1" indent="-285750">
              <a:spcBef>
                <a:spcPts val="0"/>
              </a:spcBef>
              <a:spcAft>
                <a:spcPts val="0"/>
              </a:spcAft>
              <a:buFont typeface="Arial" panose="020B0604020202020204" pitchFamily="34" charset="0"/>
              <a:buChar char="•"/>
            </a:pPr>
            <a:r>
              <a:rPr lang="en-US" b="0" dirty="0">
                <a:latin typeface="Helvetica" panose="020B0604020202020204" pitchFamily="34" charset="0"/>
                <a:ea typeface="Calibri" panose="020F0502020204030204" pitchFamily="34" charset="0"/>
                <a:cs typeface="Helvetica" panose="020B0604020202020204" pitchFamily="34" charset="0"/>
              </a:rPr>
              <a:t>Beginning at the time of arrival at the designated IDT location</a:t>
            </a:r>
          </a:p>
          <a:p>
            <a:pPr marL="742950" lvl="1" indent="-285750">
              <a:spcBef>
                <a:spcPts val="0"/>
              </a:spcBef>
              <a:spcAft>
                <a:spcPts val="0"/>
              </a:spcAft>
              <a:buFont typeface="Arial" panose="020B0604020202020204" pitchFamily="34" charset="0"/>
              <a:buChar char="•"/>
            </a:pPr>
            <a:r>
              <a:rPr lang="en-US" b="0" dirty="0">
                <a:latin typeface="Helvetica" panose="020B0604020202020204" pitchFamily="34" charset="0"/>
                <a:ea typeface="Calibri" panose="020F0502020204030204" pitchFamily="34" charset="0"/>
                <a:cs typeface="Helvetica" panose="020B0604020202020204" pitchFamily="34" charset="0"/>
              </a:rPr>
              <a:t>While at government furnished quarters when remaining overnight for the purpose of commencing </a:t>
            </a:r>
            <a:r>
              <a:rPr lang="en-US" dirty="0">
                <a:latin typeface="Helvetica" panose="020B0604020202020204" pitchFamily="34" charset="0"/>
                <a:ea typeface="Calibri" panose="020F0502020204030204" pitchFamily="34" charset="0"/>
                <a:cs typeface="Helvetica" panose="020B0604020202020204" pitchFamily="34" charset="0"/>
              </a:rPr>
              <a:t>one or more </a:t>
            </a:r>
            <a:r>
              <a:rPr lang="en-US" b="0" dirty="0">
                <a:latin typeface="Helvetica" panose="020B0604020202020204" pitchFamily="34" charset="0"/>
                <a:ea typeface="Calibri" panose="020F0502020204030204" pitchFamily="34" charset="0"/>
                <a:cs typeface="Helvetica" panose="020B0604020202020204" pitchFamily="34" charset="0"/>
              </a:rPr>
              <a:t>consecutive IDT periods.</a:t>
            </a:r>
            <a:endParaRPr lang="en-US" b="0" dirty="0">
              <a:effectLst/>
              <a:latin typeface="Helvetica" panose="020B0604020202020204" pitchFamily="34" charset="0"/>
              <a:ea typeface="Calibri" panose="020F0502020204030204" pitchFamily="34" charset="0"/>
              <a:cs typeface="Helvetica" panose="020B0604020202020204" pitchFamily="34" charset="0"/>
            </a:endParaRPr>
          </a:p>
        </p:txBody>
      </p:sp>
    </p:spTree>
    <p:extLst>
      <p:ext uri="{BB962C8B-B14F-4D97-AF65-F5344CB8AC3E}">
        <p14:creationId xmlns:p14="http://schemas.microsoft.com/office/powerpoint/2010/main" val="3891313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lgn="r">
              <a:defRPr/>
            </a:pPr>
            <a:fld id="{026DA9DA-C393-415B-9C61-2BF182EDA6EA}" type="slidenum">
              <a:rPr lang="en-US" altLang="en-US" sz="1000" smtClean="0"/>
              <a:pPr algn="r">
                <a:defRPr/>
              </a:pPr>
              <a:t>11</a:t>
            </a:fld>
            <a:endParaRPr lang="en-US" altLang="en-US"/>
          </a:p>
        </p:txBody>
      </p:sp>
      <p:sp>
        <p:nvSpPr>
          <p:cNvPr id="5" name="Rectangle 4"/>
          <p:cNvSpPr/>
          <p:nvPr/>
        </p:nvSpPr>
        <p:spPr>
          <a:xfrm>
            <a:off x="918972" y="1603306"/>
            <a:ext cx="7306056" cy="3754874"/>
          </a:xfrm>
          <a:prstGeom prst="rect">
            <a:avLst/>
          </a:prstGeom>
        </p:spPr>
        <p:txBody>
          <a:bodyPr wrap="square">
            <a:spAutoFit/>
          </a:bodyPr>
          <a:lstStyle/>
          <a:p>
            <a:pPr marL="284163" lvl="1" indent="-284163">
              <a:buFont typeface="Arial" panose="020B0604020202020204" pitchFamily="34" charset="0"/>
              <a:buChar char="•"/>
            </a:pPr>
            <a:r>
              <a:rPr lang="en-US" u="sng" dirty="0">
                <a:latin typeface="Helvetica" panose="020B0604020202020204" pitchFamily="34" charset="0"/>
                <a:cs typeface="Helvetica" panose="020B0604020202020204" pitchFamily="34" charset="0"/>
              </a:rPr>
              <a:t>All paid IDT periods shall:</a:t>
            </a:r>
          </a:p>
          <a:p>
            <a:pPr marL="742950" lvl="1" indent="-285750">
              <a:buFont typeface="Arial" panose="020B0604020202020204" pitchFamily="34" charset="0"/>
              <a:buChar char="•"/>
            </a:pPr>
            <a:endParaRPr lang="en-US" u="sng" dirty="0">
              <a:latin typeface="Helvetica" panose="020B0604020202020204" pitchFamily="34" charset="0"/>
              <a:cs typeface="Helvetica" panose="020B0604020202020204" pitchFamily="34" charset="0"/>
            </a:endParaRPr>
          </a:p>
          <a:p>
            <a:pPr marL="744538" lvl="2" indent="-284163" defTabSz="744538">
              <a:buFont typeface="Arial" panose="020B0604020202020204" pitchFamily="34" charset="0"/>
              <a:buChar char="•"/>
            </a:pPr>
            <a:r>
              <a:rPr lang="en-US" b="0" dirty="0">
                <a:latin typeface="Helvetica" panose="020B0604020202020204" pitchFamily="34" charset="0"/>
                <a:cs typeface="Helvetica" panose="020B0604020202020204" pitchFamily="34" charset="0"/>
              </a:rPr>
              <a:t>Not be less than four hours in duration</a:t>
            </a:r>
          </a:p>
          <a:p>
            <a:pPr marL="744538" lvl="2" indent="-284163" defTabSz="744538">
              <a:buFont typeface="Arial" panose="020B0604020202020204" pitchFamily="34" charset="0"/>
              <a:buChar char="•"/>
            </a:pPr>
            <a:r>
              <a:rPr lang="en-US" b="0" dirty="0">
                <a:latin typeface="Helvetica" panose="020B0604020202020204" pitchFamily="34" charset="0"/>
                <a:cs typeface="Helvetica" panose="020B0604020202020204" pitchFamily="34" charset="0"/>
              </a:rPr>
              <a:t>With the exception of FHDs, no more than two IDT periods may be performed in any calendar day.</a:t>
            </a:r>
          </a:p>
          <a:p>
            <a:pPr marL="744538" lvl="2" indent="-284163" defTabSz="744538">
              <a:buFont typeface="Arial" panose="020B0604020202020204" pitchFamily="34" charset="0"/>
              <a:buChar char="•"/>
            </a:pPr>
            <a:r>
              <a:rPr lang="en-US" b="0" dirty="0">
                <a:latin typeface="Helvetica" panose="020B0604020202020204" pitchFamily="34" charset="0"/>
                <a:cs typeface="Helvetica" panose="020B0604020202020204" pitchFamily="34" charset="0"/>
              </a:rPr>
              <a:t>Where practical, multiple IDT periods over consecutive days shall be used to maximize training</a:t>
            </a:r>
          </a:p>
          <a:p>
            <a:pPr marL="742950" lvl="1" indent="-285750">
              <a:buFont typeface="Arial" panose="020B0604020202020204" pitchFamily="34" charset="0"/>
              <a:buChar char="•"/>
            </a:pPr>
            <a:endParaRPr lang="en-US" b="0" dirty="0">
              <a:latin typeface="Helvetica" panose="020B0604020202020204" pitchFamily="34" charset="0"/>
              <a:cs typeface="Helvetica" panose="020B0604020202020204" pitchFamily="34" charset="0"/>
            </a:endParaRPr>
          </a:p>
          <a:p>
            <a:pPr marL="285750" indent="-285750">
              <a:buFont typeface="Arial" panose="020B0604020202020204" pitchFamily="34" charset="0"/>
              <a:buChar char="•"/>
            </a:pPr>
            <a:r>
              <a:rPr lang="en-US" u="sng" dirty="0">
                <a:latin typeface="Helvetica" panose="020B0604020202020204" pitchFamily="34" charset="0"/>
                <a:cs typeface="Helvetica" panose="020B0604020202020204" pitchFamily="34" charset="0"/>
              </a:rPr>
              <a:t>Off-site IDT:</a:t>
            </a:r>
          </a:p>
          <a:p>
            <a:pPr marL="285750" indent="-285750">
              <a:buFont typeface="Arial" panose="020B0604020202020204" pitchFamily="34" charset="0"/>
              <a:buChar char="•"/>
            </a:pPr>
            <a:endParaRPr lang="en-US" dirty="0">
              <a:latin typeface="Helvetica" panose="020B0604020202020204" pitchFamily="34" charset="0"/>
              <a:cs typeface="Helvetica" panose="020B0604020202020204" pitchFamily="34" charset="0"/>
            </a:endParaRPr>
          </a:p>
          <a:p>
            <a:pPr marL="742950" lvl="1" indent="-285750">
              <a:buFont typeface="Arial" panose="020B0604020202020204" pitchFamily="34" charset="0"/>
              <a:buChar char="•"/>
            </a:pPr>
            <a:r>
              <a:rPr lang="en-US" b="0" dirty="0">
                <a:latin typeface="Helvetica" panose="020B0604020202020204" pitchFamily="34" charset="0"/>
                <a:cs typeface="Helvetica" panose="020B0604020202020204" pitchFamily="34" charset="0"/>
              </a:rPr>
              <a:t>A Reservist executing off-site IDTs pursuant to government funded orders shall be considered in an IDT status while traveling to and from the IDT site. </a:t>
            </a:r>
          </a:p>
          <a:p>
            <a:pPr marL="742950" lvl="1" indent="-285750">
              <a:buFont typeface="Arial" panose="020B0604020202020204" pitchFamily="34" charset="0"/>
              <a:buChar char="•"/>
            </a:pPr>
            <a:endParaRPr lang="en-US" b="0" dirty="0">
              <a:latin typeface="Helvetica" panose="020B0604020202020204" pitchFamily="34" charset="0"/>
              <a:cs typeface="Helvetica" panose="020B0604020202020204" pitchFamily="34" charset="0"/>
            </a:endParaRPr>
          </a:p>
          <a:p>
            <a:pPr marL="742950" lvl="1" indent="-285750">
              <a:buFont typeface="Arial" panose="020B0604020202020204" pitchFamily="34" charset="0"/>
              <a:buChar char="•"/>
            </a:pPr>
            <a:r>
              <a:rPr lang="en-US" b="0" dirty="0">
                <a:latin typeface="Helvetica" panose="020B0604020202020204" pitchFamily="34" charset="0"/>
                <a:cs typeface="Helvetica" panose="020B0604020202020204" pitchFamily="34" charset="0"/>
              </a:rPr>
              <a:t>Such status shall continue until the member completes the final IDT period on the last day of such periods</a:t>
            </a:r>
          </a:p>
          <a:p>
            <a:pPr marL="285750" indent="-285750">
              <a:buFont typeface="Arial" panose="020B0604020202020204" pitchFamily="34" charset="0"/>
              <a:buChar char="•"/>
            </a:pPr>
            <a:endParaRPr lang="en-US" b="0" dirty="0">
              <a:latin typeface="Helvetica" panose="020B0604020202020204" pitchFamily="34" charset="0"/>
              <a:cs typeface="Helvetica" panose="020B0604020202020204" pitchFamily="34" charset="0"/>
            </a:endParaRPr>
          </a:p>
          <a:p>
            <a:pPr marL="742950" lvl="1" indent="-285750">
              <a:buFont typeface="Arial" panose="020B0604020202020204" pitchFamily="34" charset="0"/>
              <a:buChar char="•"/>
            </a:pPr>
            <a:endParaRPr lang="en-US" b="0" dirty="0">
              <a:latin typeface="Helvetica" panose="020B0604020202020204" pitchFamily="34" charset="0"/>
              <a:cs typeface="Helvetica" panose="020B0604020202020204" pitchFamily="34" charset="0"/>
            </a:endParaRPr>
          </a:p>
        </p:txBody>
      </p:sp>
      <p:sp>
        <p:nvSpPr>
          <p:cNvPr id="6" name="Title 1"/>
          <p:cNvSpPr>
            <a:spLocks noGrp="1"/>
          </p:cNvSpPr>
          <p:nvPr>
            <p:ph type="title"/>
          </p:nvPr>
        </p:nvSpPr>
        <p:spPr>
          <a:xfrm>
            <a:off x="1184462" y="257033"/>
            <a:ext cx="6781800" cy="533400"/>
          </a:xfrm>
        </p:spPr>
        <p:txBody>
          <a:bodyPr/>
          <a:lstStyle/>
          <a:p>
            <a:pPr marL="285750" marR="0" indent="-285750">
              <a:lnSpc>
                <a:spcPct val="107000"/>
              </a:lnSpc>
              <a:spcBef>
                <a:spcPts val="0"/>
              </a:spcBef>
              <a:spcAft>
                <a:spcPts val="0"/>
              </a:spcAft>
            </a:pPr>
            <a:r>
              <a:rPr lang="en-US" sz="2800">
                <a:latin typeface="Helvetica" panose="020B0604020202020204" pitchFamily="34" charset="0"/>
                <a:ea typeface="Calibri" panose="020F0502020204030204" pitchFamily="34" charset="0"/>
                <a:cs typeface="Helvetica" panose="020B0604020202020204" pitchFamily="34" charset="0"/>
              </a:rPr>
              <a:t>Inactive Duty Training (IDT) cont. </a:t>
            </a:r>
          </a:p>
        </p:txBody>
      </p:sp>
    </p:spTree>
    <p:extLst>
      <p:ext uri="{BB962C8B-B14F-4D97-AF65-F5344CB8AC3E}">
        <p14:creationId xmlns:p14="http://schemas.microsoft.com/office/powerpoint/2010/main" val="2285432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1800" y="230841"/>
            <a:ext cx="6781800" cy="533400"/>
          </a:xfrm>
        </p:spPr>
        <p:txBody>
          <a:bodyPr/>
          <a:lstStyle/>
          <a:p>
            <a:r>
              <a:rPr lang="en-US" sz="2800">
                <a:latin typeface="Helvetica" panose="020B0604020202020204" pitchFamily="34" charset="0"/>
                <a:ea typeface="Calibri" panose="020F0502020204030204" pitchFamily="34" charset="0"/>
                <a:cs typeface="Helvetica" panose="020B0604020202020204" pitchFamily="34" charset="0"/>
              </a:rPr>
              <a:t>Inactive Duty Training (IDT) cont. </a:t>
            </a:r>
            <a:endParaRPr lang="en-US" sz="2800">
              <a:latin typeface="Helvetica" panose="020B0604020202020204" pitchFamily="34" charset="0"/>
              <a:cs typeface="Helvetica" panose="020B0604020202020204" pitchFamily="34" charset="0"/>
            </a:endParaRPr>
          </a:p>
        </p:txBody>
      </p:sp>
      <p:sp>
        <p:nvSpPr>
          <p:cNvPr id="4" name="Slide Number Placeholder 3"/>
          <p:cNvSpPr>
            <a:spLocks noGrp="1"/>
          </p:cNvSpPr>
          <p:nvPr>
            <p:ph type="sldNum" sz="quarter" idx="12"/>
          </p:nvPr>
        </p:nvSpPr>
        <p:spPr/>
        <p:txBody>
          <a:bodyPr/>
          <a:lstStyle/>
          <a:p>
            <a:pPr algn="r">
              <a:defRPr/>
            </a:pPr>
            <a:fld id="{026DA9DA-C393-415B-9C61-2BF182EDA6EA}" type="slidenum">
              <a:rPr lang="en-US" altLang="en-US" sz="1000" smtClean="0"/>
              <a:pPr algn="r">
                <a:defRPr/>
              </a:pPr>
              <a:t>12</a:t>
            </a:fld>
            <a:endParaRPr lang="en-US" altLang="en-US" sz="1100"/>
          </a:p>
        </p:txBody>
      </p:sp>
      <p:sp>
        <p:nvSpPr>
          <p:cNvPr id="5" name="Rectangle 4"/>
          <p:cNvSpPr/>
          <p:nvPr/>
        </p:nvSpPr>
        <p:spPr>
          <a:xfrm>
            <a:off x="918972" y="1602021"/>
            <a:ext cx="7306056" cy="4832092"/>
          </a:xfrm>
          <a:prstGeom prst="rect">
            <a:avLst/>
          </a:prstGeom>
        </p:spPr>
        <p:txBody>
          <a:bodyPr wrap="square">
            <a:spAutoFit/>
          </a:bodyPr>
          <a:lstStyle/>
          <a:p>
            <a:pPr marL="285750" indent="-285750">
              <a:buFont typeface="Arial" panose="020B0604020202020204" pitchFamily="34" charset="0"/>
              <a:buChar char="•"/>
            </a:pPr>
            <a:r>
              <a:rPr lang="en-US" u="sng"/>
              <a:t>Voluntary IDT in a Non-Pay status:</a:t>
            </a:r>
          </a:p>
          <a:p>
            <a:pPr marL="285750" indent="-285750">
              <a:buFont typeface="Arial" panose="020B0604020202020204" pitchFamily="34" charset="0"/>
              <a:buChar char="•"/>
            </a:pPr>
            <a:endParaRPr lang="en-US"/>
          </a:p>
          <a:p>
            <a:pPr marL="742950" lvl="1" indent="-285750">
              <a:buFont typeface="Arial" panose="020B0604020202020204" pitchFamily="34" charset="0"/>
              <a:buChar char="•"/>
            </a:pPr>
            <a:r>
              <a:rPr lang="en-US" b="0"/>
              <a:t>Marines may voluntarily perform special additional duties as IDT periods for retirement points only (without pay).</a:t>
            </a:r>
          </a:p>
          <a:p>
            <a:pPr marL="285750" indent="-285750">
              <a:buFont typeface="Arial" panose="020B0604020202020204" pitchFamily="34" charset="0"/>
              <a:buChar char="•"/>
            </a:pPr>
            <a:endParaRPr lang="en-US" b="0"/>
          </a:p>
          <a:p>
            <a:pPr marL="742950" lvl="1" indent="-285750">
              <a:buFont typeface="Arial" panose="020B0604020202020204" pitchFamily="34" charset="0"/>
              <a:buChar char="•"/>
            </a:pPr>
            <a:r>
              <a:rPr lang="en-US" b="0"/>
              <a:t>Two types </a:t>
            </a:r>
          </a:p>
          <a:p>
            <a:pPr marL="1200150" lvl="2" indent="-285750">
              <a:buFont typeface="Arial" panose="020B0604020202020204" pitchFamily="34" charset="0"/>
              <a:buChar char="•"/>
            </a:pPr>
            <a:r>
              <a:rPr lang="en-US" b="0"/>
              <a:t>Associate Duty </a:t>
            </a:r>
          </a:p>
          <a:p>
            <a:pPr marL="1200150" lvl="2" indent="-285750">
              <a:buFont typeface="Arial" panose="020B0604020202020204" pitchFamily="34" charset="0"/>
              <a:buChar char="•"/>
            </a:pPr>
            <a:r>
              <a:rPr lang="en-US" b="0"/>
              <a:t>Appropriate Duty</a:t>
            </a:r>
          </a:p>
          <a:p>
            <a:endParaRPr lang="en-US" b="0"/>
          </a:p>
          <a:p>
            <a:pPr marL="285750" indent="-285750">
              <a:buFont typeface="Arial" panose="020B0604020202020204" pitchFamily="34" charset="0"/>
              <a:buChar char="•"/>
            </a:pPr>
            <a:r>
              <a:rPr lang="en-US" u="sng"/>
              <a:t>Associate Duty</a:t>
            </a:r>
          </a:p>
          <a:p>
            <a:pPr marL="285750" indent="-285750">
              <a:buFont typeface="Arial" panose="020B0604020202020204" pitchFamily="34" charset="0"/>
              <a:buChar char="•"/>
            </a:pPr>
            <a:endParaRPr lang="en-US" b="0"/>
          </a:p>
          <a:p>
            <a:pPr marL="742950" lvl="1" indent="-285750">
              <a:buFont typeface="Arial" panose="020B0604020202020204" pitchFamily="34" charset="0"/>
              <a:buChar char="•"/>
            </a:pPr>
            <a:r>
              <a:rPr lang="en-US" b="0"/>
              <a:t>Associate duty is IDT for retirement points only (non-paid) to enable members of the IRR, IMA and the ASL to perform IDT on an affiliated basis with a Reserve or AC unit. The intent of associate duty must be to enhance the Reserve Marine’s </a:t>
            </a:r>
          </a:p>
          <a:p>
            <a:pPr marL="742950" lvl="1" indent="-285750">
              <a:buFont typeface="Arial" panose="020B0604020202020204" pitchFamily="34" charset="0"/>
              <a:buChar char="•"/>
            </a:pPr>
            <a:endParaRPr lang="en-US" b="0"/>
          </a:p>
          <a:p>
            <a:pPr marL="285750" indent="-285750">
              <a:buFont typeface="Arial" panose="020B0604020202020204" pitchFamily="34" charset="0"/>
              <a:buChar char="•"/>
            </a:pPr>
            <a:r>
              <a:rPr lang="en-US" u="sng"/>
              <a:t>Appropriate Duty</a:t>
            </a:r>
          </a:p>
          <a:p>
            <a:pPr marL="285750" indent="-285750">
              <a:buFont typeface="Arial" panose="020B0604020202020204" pitchFamily="34" charset="0"/>
              <a:buChar char="•"/>
            </a:pPr>
            <a:endParaRPr lang="en-US" b="0"/>
          </a:p>
          <a:p>
            <a:pPr marL="742950" lvl="1" indent="-285750">
              <a:buFont typeface="Arial" panose="020B0604020202020204" pitchFamily="34" charset="0"/>
              <a:buChar char="•"/>
            </a:pPr>
            <a:r>
              <a:rPr lang="en-US" b="0"/>
              <a:t>Appropriate duty is IDT for retirement points only (non-paid) that unit commanders authorize for Reserve Marines under their cognizance to attend special functions or to perform certain tasks. Appropriate duty orders may be issued to members of the </a:t>
            </a:r>
            <a:r>
              <a:rPr lang="en-US" b="0" err="1"/>
              <a:t>SelRes</a:t>
            </a:r>
            <a:r>
              <a:rPr lang="en-US" b="0"/>
              <a:t>, IRR, and </a:t>
            </a:r>
            <a:r>
              <a:rPr lang="en-US" b="0" err="1"/>
              <a:t>ASL</a:t>
            </a:r>
            <a:r>
              <a:rPr lang="en-US" b="0"/>
              <a:t>. </a:t>
            </a:r>
          </a:p>
          <a:p>
            <a:pPr lvl="1"/>
            <a:endParaRPr lang="en-US" b="0"/>
          </a:p>
        </p:txBody>
      </p:sp>
    </p:spTree>
    <p:extLst>
      <p:ext uri="{BB962C8B-B14F-4D97-AF65-F5344CB8AC3E}">
        <p14:creationId xmlns:p14="http://schemas.microsoft.com/office/powerpoint/2010/main" val="1348936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1800" y="230841"/>
            <a:ext cx="6781800" cy="533400"/>
          </a:xfrm>
        </p:spPr>
        <p:txBody>
          <a:bodyPr/>
          <a:lstStyle/>
          <a:p>
            <a:r>
              <a:rPr lang="en-US" sz="2800">
                <a:latin typeface="Helvetica" panose="020B0604020202020204" pitchFamily="34" charset="0"/>
                <a:cs typeface="Helvetica" panose="020B0604020202020204" pitchFamily="34" charset="0"/>
              </a:rPr>
              <a:t>Additional Paid Drills (APDs)</a:t>
            </a:r>
          </a:p>
        </p:txBody>
      </p:sp>
      <p:sp>
        <p:nvSpPr>
          <p:cNvPr id="4" name="Slide Number Placeholder 3"/>
          <p:cNvSpPr>
            <a:spLocks noGrp="1"/>
          </p:cNvSpPr>
          <p:nvPr>
            <p:ph type="sldNum" sz="quarter" idx="12"/>
          </p:nvPr>
        </p:nvSpPr>
        <p:spPr/>
        <p:txBody>
          <a:bodyPr/>
          <a:lstStyle/>
          <a:p>
            <a:pPr algn="r">
              <a:defRPr/>
            </a:pPr>
            <a:fld id="{026DA9DA-C393-415B-9C61-2BF182EDA6EA}" type="slidenum">
              <a:rPr lang="en-US" altLang="en-US" sz="1000" smtClean="0"/>
              <a:pPr algn="r">
                <a:defRPr/>
              </a:pPr>
              <a:t>13</a:t>
            </a:fld>
            <a:endParaRPr lang="en-US" altLang="en-US" sz="1100"/>
          </a:p>
        </p:txBody>
      </p:sp>
      <p:sp>
        <p:nvSpPr>
          <p:cNvPr id="5" name="Rectangle 4"/>
          <p:cNvSpPr/>
          <p:nvPr/>
        </p:nvSpPr>
        <p:spPr>
          <a:xfrm>
            <a:off x="918972" y="1608433"/>
            <a:ext cx="7306056" cy="3108543"/>
          </a:xfrm>
          <a:prstGeom prst="rect">
            <a:avLst/>
          </a:prstGeom>
        </p:spPr>
        <p:txBody>
          <a:bodyPr wrap="square">
            <a:spAutoFit/>
          </a:bodyPr>
          <a:lstStyle/>
          <a:p>
            <a:pPr marL="285750" indent="-285750">
              <a:buFont typeface="Arial" panose="020B0604020202020204" pitchFamily="34" charset="0"/>
              <a:buChar char="•"/>
            </a:pPr>
            <a:r>
              <a:rPr lang="en-US" u="sng" dirty="0">
                <a:latin typeface="Helvetica" panose="020B0604020202020204" pitchFamily="34" charset="0"/>
                <a:cs typeface="Helvetica" panose="020B0604020202020204" pitchFamily="34" charset="0"/>
              </a:rPr>
              <a:t>Additional Paid Drills (APDs)</a:t>
            </a:r>
          </a:p>
          <a:p>
            <a:pPr marL="285750" indent="-285750">
              <a:buFont typeface="Arial" panose="020B0604020202020204" pitchFamily="34" charset="0"/>
              <a:buChar char="•"/>
            </a:pPr>
            <a:endParaRPr lang="en-US" dirty="0">
              <a:latin typeface="Helvetica" panose="020B0604020202020204" pitchFamily="34" charset="0"/>
              <a:cs typeface="Helvetica" panose="020B0604020202020204" pitchFamily="34" charset="0"/>
            </a:endParaRPr>
          </a:p>
          <a:p>
            <a:pPr marL="742950" lvl="1" indent="-285750">
              <a:buFont typeface="Arial" panose="020B0604020202020204" pitchFamily="34" charset="0"/>
              <a:buChar char="•"/>
            </a:pPr>
            <a:r>
              <a:rPr lang="en-US" b="0" dirty="0">
                <a:latin typeface="Helvetica" panose="020B0604020202020204" pitchFamily="34" charset="0"/>
                <a:cs typeface="Helvetica" panose="020B0604020202020204" pitchFamily="34" charset="0"/>
              </a:rPr>
              <a:t>Additional IDT Periods are a sub-category of IDT that improve readiness by providing the required and necessary training to attain and maintain designated readiness levels. </a:t>
            </a:r>
            <a:r>
              <a:rPr lang="en-US" b="0" dirty="0"/>
              <a:t>They are performed by members of the </a:t>
            </a:r>
            <a:r>
              <a:rPr lang="en-US" b="0" dirty="0" err="1"/>
              <a:t>SelRes</a:t>
            </a:r>
            <a:r>
              <a:rPr lang="en-US" b="0" dirty="0"/>
              <a:t> and will be accounted for separately from normal unit or individual training periods (do not count toward the 48 regularly scheduled IDT FY authorization). The three categories of additional IDT periods are: </a:t>
            </a:r>
            <a:endParaRPr lang="en-US" b="0" dirty="0">
              <a:latin typeface="Helvetica" panose="020B0604020202020204" pitchFamily="34" charset="0"/>
              <a:cs typeface="Helvetica" panose="020B0604020202020204" pitchFamily="34" charset="0"/>
            </a:endParaRPr>
          </a:p>
          <a:p>
            <a:pPr marL="285750" indent="-285750">
              <a:buFont typeface="Arial" panose="020B0604020202020204" pitchFamily="34" charset="0"/>
              <a:buChar char="•"/>
            </a:pPr>
            <a:endParaRPr lang="en-US" b="0" dirty="0">
              <a:latin typeface="Helvetica" panose="020B0604020202020204" pitchFamily="34" charset="0"/>
              <a:cs typeface="Helvetica" panose="020B0604020202020204" pitchFamily="34" charset="0"/>
            </a:endParaRPr>
          </a:p>
          <a:p>
            <a:pPr marL="1200150" lvl="2" indent="-285750">
              <a:buFont typeface="Arial" panose="020B0604020202020204" pitchFamily="34" charset="0"/>
              <a:buChar char="•"/>
            </a:pPr>
            <a:r>
              <a:rPr lang="en-US" b="0" dirty="0">
                <a:latin typeface="Helvetica" panose="020B0604020202020204" pitchFamily="34" charset="0"/>
                <a:cs typeface="Helvetica" panose="020B0604020202020204" pitchFamily="34" charset="0"/>
              </a:rPr>
              <a:t>Additional Training Period (ATP)</a:t>
            </a:r>
          </a:p>
          <a:p>
            <a:pPr marL="1200150" lvl="2" indent="-285750">
              <a:buFont typeface="Arial" panose="020B0604020202020204" pitchFamily="34" charset="0"/>
              <a:buChar char="•"/>
            </a:pPr>
            <a:r>
              <a:rPr lang="en-US" b="0" dirty="0">
                <a:latin typeface="Helvetica" panose="020B0604020202020204" pitchFamily="34" charset="0"/>
                <a:cs typeface="Helvetica" panose="020B0604020202020204" pitchFamily="34" charset="0"/>
              </a:rPr>
              <a:t>Readiness Management Period (RMP) N/A</a:t>
            </a:r>
          </a:p>
          <a:p>
            <a:pPr marL="1200150" lvl="2" indent="-285750">
              <a:buFont typeface="Arial" panose="020B0604020202020204" pitchFamily="34" charset="0"/>
              <a:buChar char="•"/>
            </a:pPr>
            <a:r>
              <a:rPr lang="en-US" b="0" dirty="0">
                <a:latin typeface="Helvetica" panose="020B0604020202020204" pitchFamily="34" charset="0"/>
                <a:cs typeface="Helvetica" panose="020B0604020202020204" pitchFamily="34" charset="0"/>
              </a:rPr>
              <a:t>Additional Flight Training Period (AFTP)</a:t>
            </a:r>
          </a:p>
          <a:p>
            <a:pPr marL="285750" indent="-285750">
              <a:buFont typeface="Arial" panose="020B0604020202020204" pitchFamily="34" charset="0"/>
              <a:buChar char="•"/>
            </a:pPr>
            <a:endParaRPr lang="en-US" b="0" dirty="0">
              <a:latin typeface="Helvetica" panose="020B0604020202020204" pitchFamily="34" charset="0"/>
              <a:cs typeface="Helvetica" panose="020B0604020202020204" pitchFamily="34" charset="0"/>
            </a:endParaRPr>
          </a:p>
          <a:p>
            <a:pPr marL="285750" indent="-285750">
              <a:buFont typeface="Arial" panose="020B0604020202020204" pitchFamily="34" charset="0"/>
              <a:buChar char="•"/>
            </a:pPr>
            <a:endParaRPr lang="en-US" b="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88639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1800" y="230841"/>
            <a:ext cx="6781800" cy="533400"/>
          </a:xfrm>
        </p:spPr>
        <p:txBody>
          <a:bodyPr/>
          <a:lstStyle/>
          <a:p>
            <a:r>
              <a:rPr lang="en-US" sz="2800">
                <a:latin typeface="Helvetica" panose="020B0604020202020204" pitchFamily="34" charset="0"/>
                <a:cs typeface="Helvetica" panose="020B0604020202020204" pitchFamily="34" charset="0"/>
              </a:rPr>
              <a:t>Additional Paid Drills (APDs) cont.</a:t>
            </a:r>
          </a:p>
        </p:txBody>
      </p:sp>
      <p:sp>
        <p:nvSpPr>
          <p:cNvPr id="4" name="Slide Number Placeholder 3"/>
          <p:cNvSpPr>
            <a:spLocks noGrp="1"/>
          </p:cNvSpPr>
          <p:nvPr>
            <p:ph type="sldNum" sz="quarter" idx="12"/>
          </p:nvPr>
        </p:nvSpPr>
        <p:spPr/>
        <p:txBody>
          <a:bodyPr/>
          <a:lstStyle/>
          <a:p>
            <a:pPr algn="r">
              <a:defRPr/>
            </a:pPr>
            <a:fld id="{026DA9DA-C393-415B-9C61-2BF182EDA6EA}" type="slidenum">
              <a:rPr lang="en-US" altLang="en-US" sz="1000" smtClean="0"/>
              <a:pPr algn="r">
                <a:defRPr/>
              </a:pPr>
              <a:t>14</a:t>
            </a:fld>
            <a:endParaRPr lang="en-US" altLang="en-US" sz="1100"/>
          </a:p>
        </p:txBody>
      </p:sp>
      <p:sp>
        <p:nvSpPr>
          <p:cNvPr id="6" name="Rectangle 5"/>
          <p:cNvSpPr/>
          <p:nvPr/>
        </p:nvSpPr>
        <p:spPr>
          <a:xfrm>
            <a:off x="918972" y="1606891"/>
            <a:ext cx="7306056" cy="3970318"/>
          </a:xfrm>
          <a:prstGeom prst="rect">
            <a:avLst/>
          </a:prstGeom>
        </p:spPr>
        <p:txBody>
          <a:bodyPr wrap="square">
            <a:spAutoFit/>
          </a:bodyPr>
          <a:lstStyle/>
          <a:p>
            <a:pPr marL="285750" indent="-285750">
              <a:buFont typeface="Arial" panose="020B0604020202020204" pitchFamily="34" charset="0"/>
              <a:buChar char="•"/>
            </a:pPr>
            <a:r>
              <a:rPr lang="en-US" sz="1200" u="sng">
                <a:latin typeface="Helvetica" panose="020B0604020202020204" pitchFamily="34" charset="0"/>
                <a:cs typeface="Helvetica" panose="020B0604020202020204" pitchFamily="34" charset="0"/>
              </a:rPr>
              <a:t>Additional Training Period (ATP)</a:t>
            </a:r>
          </a:p>
          <a:p>
            <a:pPr marL="285750" indent="-285750">
              <a:buFont typeface="Arial" panose="020B0604020202020204" pitchFamily="34" charset="0"/>
              <a:buChar char="•"/>
            </a:pPr>
            <a:endParaRPr lang="en-US" sz="1200">
              <a:latin typeface="Helvetica" panose="020B0604020202020204" pitchFamily="34" charset="0"/>
              <a:cs typeface="Helvetica" panose="020B0604020202020204" pitchFamily="34" charset="0"/>
            </a:endParaRPr>
          </a:p>
          <a:p>
            <a:pPr marL="742950" lvl="1" indent="-285750">
              <a:buFont typeface="Arial" panose="020B0604020202020204" pitchFamily="34" charset="0"/>
              <a:buChar char="•"/>
            </a:pPr>
            <a:r>
              <a:rPr lang="en-US" sz="1200" b="0">
                <a:latin typeface="Helvetica" panose="020B0604020202020204" pitchFamily="34" charset="0"/>
                <a:cs typeface="Helvetica" panose="020B0604020202020204" pitchFamily="34" charset="0"/>
              </a:rPr>
              <a:t>ATPs are authorized for accomplishment of required training, as defined by a unit's wartime mission or a member's CO/I-I/OIC/OpSponsor.</a:t>
            </a:r>
          </a:p>
          <a:p>
            <a:pPr marL="742950" lvl="1" indent="-285750">
              <a:buFont typeface="Arial" panose="020B0604020202020204" pitchFamily="34" charset="0"/>
              <a:buChar char="•"/>
            </a:pPr>
            <a:endParaRPr lang="en-US" sz="1200" b="0">
              <a:latin typeface="Helvetica" panose="020B0604020202020204" pitchFamily="34" charset="0"/>
              <a:cs typeface="Helvetica" panose="020B0604020202020204" pitchFamily="34" charset="0"/>
            </a:endParaRPr>
          </a:p>
          <a:p>
            <a:pPr marL="742950" lvl="1" indent="-285750">
              <a:buFont typeface="Arial" panose="020B0604020202020204" pitchFamily="34" charset="0"/>
              <a:buChar char="•"/>
            </a:pPr>
            <a:r>
              <a:rPr lang="en-US" sz="1200" b="0">
                <a:latin typeface="Helvetica" panose="020B0604020202020204" pitchFamily="34" charset="0"/>
                <a:cs typeface="Helvetica" panose="020B0604020202020204" pitchFamily="34" charset="0"/>
              </a:rPr>
              <a:t>The ATP may be used only for the preparation of training programs, lesson plans, training aids, training rehearsals, unit training, administration, and support functions.</a:t>
            </a:r>
          </a:p>
          <a:p>
            <a:pPr marL="742950" lvl="1" indent="-285750">
              <a:buFont typeface="Arial" panose="020B0604020202020204" pitchFamily="34" charset="0"/>
              <a:buChar char="•"/>
            </a:pPr>
            <a:endParaRPr lang="en-US" sz="1200">
              <a:latin typeface="Helvetica" panose="020B0604020202020204" pitchFamily="34" charset="0"/>
              <a:cs typeface="Helvetica" panose="020B0604020202020204" pitchFamily="34" charset="0"/>
            </a:endParaRPr>
          </a:p>
          <a:p>
            <a:pPr marL="742950" lvl="1" indent="-285750">
              <a:buFont typeface="Arial" panose="020B0604020202020204" pitchFamily="34" charset="0"/>
              <a:buChar char="•"/>
            </a:pPr>
            <a:r>
              <a:rPr lang="en-US" sz="1200" b="0">
                <a:latin typeface="Helvetica" panose="020B0604020202020204" pitchFamily="34" charset="0"/>
                <a:cs typeface="Helvetica" panose="020B0604020202020204" pitchFamily="34" charset="0"/>
              </a:rPr>
              <a:t>May not be used in addition to, or as a substitute for, Additional Flying Training Periods (AFTPs).</a:t>
            </a:r>
          </a:p>
          <a:p>
            <a:pPr marL="285750" indent="-285750">
              <a:buFont typeface="Arial" panose="020B0604020202020204" pitchFamily="34" charset="0"/>
              <a:buChar char="•"/>
            </a:pPr>
            <a:endParaRPr lang="en-US" sz="1200" b="0">
              <a:latin typeface="Helvetica" panose="020B0604020202020204" pitchFamily="34" charset="0"/>
              <a:cs typeface="Helvetica" panose="020B0604020202020204" pitchFamily="34" charset="0"/>
            </a:endParaRPr>
          </a:p>
          <a:p>
            <a:pPr marL="742950" lvl="1" indent="-285750">
              <a:buFont typeface="Arial" panose="020B0604020202020204" pitchFamily="34" charset="0"/>
              <a:buChar char="•"/>
            </a:pPr>
            <a:r>
              <a:rPr lang="en-US" sz="1200" b="0">
                <a:latin typeface="Helvetica" panose="020B0604020202020204" pitchFamily="34" charset="0"/>
                <a:cs typeface="Helvetica" panose="020B0604020202020204" pitchFamily="34" charset="0"/>
              </a:rPr>
              <a:t>DC M&amp;RA (RA) will establish control procedures to manage ATPs provided to support IMAs.</a:t>
            </a:r>
          </a:p>
          <a:p>
            <a:pPr marL="285750" indent="-285750">
              <a:buFont typeface="Arial" panose="020B0604020202020204" pitchFamily="34" charset="0"/>
              <a:buChar char="•"/>
            </a:pPr>
            <a:endParaRPr lang="en-US" sz="1200" b="0">
              <a:latin typeface="Helvetica" panose="020B0604020202020204" pitchFamily="34" charset="0"/>
              <a:cs typeface="Helvetica" panose="020B0604020202020204" pitchFamily="34" charset="0"/>
            </a:endParaRPr>
          </a:p>
          <a:p>
            <a:pPr marL="742950" lvl="1" indent="-285750">
              <a:buFont typeface="Arial" panose="020B0604020202020204" pitchFamily="34" charset="0"/>
              <a:buChar char="•"/>
            </a:pPr>
            <a:r>
              <a:rPr lang="en-US" sz="1200" b="0">
                <a:latin typeface="Helvetica" panose="020B0604020202020204" pitchFamily="34" charset="0"/>
                <a:cs typeface="Helvetica" panose="020B0604020202020204" pitchFamily="34" charset="0"/>
              </a:rPr>
              <a:t>Except for aircrew members, the combination of ATPs and Readiness Management Periods (RMPs) will not exceed 72 in each FY for each person.</a:t>
            </a:r>
          </a:p>
          <a:p>
            <a:pPr marL="285750" indent="-285750">
              <a:buFont typeface="Arial" panose="020B0604020202020204" pitchFamily="34" charset="0"/>
              <a:buChar char="•"/>
            </a:pPr>
            <a:endParaRPr lang="en-US" sz="1200" b="0">
              <a:latin typeface="Helvetica" panose="020B0604020202020204" pitchFamily="34" charset="0"/>
              <a:cs typeface="Helvetica" panose="020B0604020202020204" pitchFamily="34" charset="0"/>
            </a:endParaRPr>
          </a:p>
          <a:p>
            <a:pPr marL="742950" lvl="1" indent="-285750">
              <a:buFont typeface="Arial" panose="020B0604020202020204" pitchFamily="34" charset="0"/>
              <a:buChar char="•"/>
            </a:pPr>
            <a:r>
              <a:rPr lang="en-US" sz="1200" b="0">
                <a:latin typeface="Helvetica" panose="020B0604020202020204" pitchFamily="34" charset="0"/>
                <a:cs typeface="Helvetica" panose="020B0604020202020204" pitchFamily="34" charset="0"/>
              </a:rPr>
              <a:t>ATPs are not authorized to perform general administrative functions, to prepare for inspections, to prepare for AT, or to perform vehicle maintenance and other duties which are not directly related to training programs.</a:t>
            </a:r>
          </a:p>
          <a:p>
            <a:pPr marL="742950" lvl="1" indent="-285750">
              <a:buFont typeface="Arial" panose="020B0604020202020204" pitchFamily="34" charset="0"/>
              <a:buChar char="•"/>
            </a:pPr>
            <a:endParaRPr lang="en-US" sz="1200" b="0">
              <a:latin typeface="Helvetica" panose="020B0604020202020204" pitchFamily="34" charset="0"/>
              <a:cs typeface="Helvetica" panose="020B0604020202020204" pitchFamily="34" charset="0"/>
            </a:endParaRPr>
          </a:p>
          <a:p>
            <a:r>
              <a:rPr lang="en-US" sz="1200" b="0">
                <a:latin typeface="Helvetica" panose="020B0604020202020204" pitchFamily="34" charset="0"/>
                <a:cs typeface="Helvetica" panose="020B0604020202020204" pitchFamily="34" charset="0"/>
              </a:rPr>
              <a:t>*Only Reserve members in a satisfactory IDT status may perform ATPs.</a:t>
            </a:r>
          </a:p>
        </p:txBody>
      </p:sp>
    </p:spTree>
    <p:extLst>
      <p:ext uri="{BB962C8B-B14F-4D97-AF65-F5344CB8AC3E}">
        <p14:creationId xmlns:p14="http://schemas.microsoft.com/office/powerpoint/2010/main" val="21190511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1800" y="230841"/>
            <a:ext cx="6781800" cy="533400"/>
          </a:xfrm>
        </p:spPr>
        <p:txBody>
          <a:bodyPr/>
          <a:lstStyle/>
          <a:p>
            <a:r>
              <a:rPr lang="en-US" sz="2800">
                <a:latin typeface="Helvetica" panose="020B0604020202020204" pitchFamily="34" charset="0"/>
                <a:cs typeface="Helvetica" panose="020B0604020202020204" pitchFamily="34" charset="0"/>
              </a:rPr>
              <a:t>Additional Paid Drills (APDs) cont.</a:t>
            </a:r>
          </a:p>
        </p:txBody>
      </p:sp>
      <p:sp>
        <p:nvSpPr>
          <p:cNvPr id="4" name="Slide Number Placeholder 3"/>
          <p:cNvSpPr>
            <a:spLocks noGrp="1"/>
          </p:cNvSpPr>
          <p:nvPr>
            <p:ph type="sldNum" sz="quarter" idx="12"/>
          </p:nvPr>
        </p:nvSpPr>
        <p:spPr/>
        <p:txBody>
          <a:bodyPr/>
          <a:lstStyle/>
          <a:p>
            <a:pPr algn="r">
              <a:defRPr/>
            </a:pPr>
            <a:fld id="{026DA9DA-C393-415B-9C61-2BF182EDA6EA}" type="slidenum">
              <a:rPr lang="en-US" altLang="en-US" sz="1000" smtClean="0"/>
              <a:pPr algn="r">
                <a:defRPr/>
              </a:pPr>
              <a:t>15</a:t>
            </a:fld>
            <a:endParaRPr lang="en-US" altLang="en-US" sz="1100"/>
          </a:p>
        </p:txBody>
      </p:sp>
      <p:sp>
        <p:nvSpPr>
          <p:cNvPr id="6" name="Rectangle 5"/>
          <p:cNvSpPr/>
          <p:nvPr/>
        </p:nvSpPr>
        <p:spPr>
          <a:xfrm>
            <a:off x="918972" y="1606891"/>
            <a:ext cx="7306056" cy="4593565"/>
          </a:xfrm>
          <a:prstGeom prst="rect">
            <a:avLst/>
          </a:prstGeom>
        </p:spPr>
        <p:txBody>
          <a:bodyPr wrap="square">
            <a:spAutoFit/>
          </a:bodyPr>
          <a:lstStyle/>
          <a:p>
            <a:pPr marL="285750" indent="-285750">
              <a:buFont typeface="Arial" panose="020B0604020202020204" pitchFamily="34" charset="0"/>
              <a:buChar char="•"/>
            </a:pPr>
            <a:r>
              <a:rPr lang="en-US" sz="1300" u="sng">
                <a:latin typeface="Helvetica" panose="020B0604020202020204" pitchFamily="34" charset="0"/>
                <a:cs typeface="Helvetica" panose="020B0604020202020204" pitchFamily="34" charset="0"/>
              </a:rPr>
              <a:t>Additional Flying Training Period (AFTP)</a:t>
            </a:r>
          </a:p>
          <a:p>
            <a:pPr marL="285750" indent="-285750">
              <a:buFont typeface="Arial" panose="020B0604020202020204" pitchFamily="34" charset="0"/>
              <a:buChar char="•"/>
            </a:pPr>
            <a:endParaRPr lang="en-US" sz="1300">
              <a:latin typeface="Helvetica" panose="020B0604020202020204" pitchFamily="34" charset="0"/>
              <a:cs typeface="Helvetica" panose="020B0604020202020204" pitchFamily="34" charset="0"/>
            </a:endParaRPr>
          </a:p>
          <a:p>
            <a:pPr marL="742950" lvl="1" indent="-285750">
              <a:buFont typeface="Arial" panose="020B0604020202020204" pitchFamily="34" charset="0"/>
              <a:buChar char="•"/>
            </a:pPr>
            <a:r>
              <a:rPr lang="en-US" sz="1300" b="0" err="1">
                <a:latin typeface="Helvetica" panose="020B0604020202020204" pitchFamily="34" charset="0"/>
                <a:cs typeface="Helvetica" panose="020B0604020202020204" pitchFamily="34" charset="0"/>
              </a:rPr>
              <a:t>AFTPs</a:t>
            </a:r>
            <a:r>
              <a:rPr lang="en-US" sz="1300" b="0">
                <a:latin typeface="Helvetica" panose="020B0604020202020204" pitchFamily="34" charset="0"/>
                <a:cs typeface="Helvetica" panose="020B0604020202020204" pitchFamily="34" charset="0"/>
              </a:rPr>
              <a:t> are authorized for aircrew members for conducting aircrew training and combat crew qualification training. </a:t>
            </a:r>
            <a:r>
              <a:rPr lang="en-US" sz="1300" b="0" err="1">
                <a:latin typeface="Helvetica" panose="020B0604020202020204" pitchFamily="34" charset="0"/>
                <a:cs typeface="Helvetica" panose="020B0604020202020204" pitchFamily="34" charset="0"/>
              </a:rPr>
              <a:t>AFTPs</a:t>
            </a:r>
            <a:r>
              <a:rPr lang="en-US" sz="1300" b="0">
                <a:latin typeface="Helvetica" panose="020B0604020202020204" pitchFamily="34" charset="0"/>
                <a:cs typeface="Helvetica" panose="020B0604020202020204" pitchFamily="34" charset="0"/>
              </a:rPr>
              <a:t> will be used to attain and maintain aircrew flying proficiency and sustain mobilization readiness.</a:t>
            </a:r>
          </a:p>
          <a:p>
            <a:pPr marL="742950" lvl="1" indent="-285750">
              <a:buFont typeface="Arial" panose="020B0604020202020204" pitchFamily="34" charset="0"/>
              <a:buChar char="•"/>
            </a:pPr>
            <a:endParaRPr lang="en-US" sz="1300" b="0">
              <a:latin typeface="Helvetica" panose="020B0604020202020204" pitchFamily="34" charset="0"/>
              <a:cs typeface="Helvetica" panose="020B0604020202020204" pitchFamily="34" charset="0"/>
            </a:endParaRPr>
          </a:p>
          <a:p>
            <a:pPr marL="285750" indent="-285750">
              <a:buFont typeface="Arial" panose="020B0604020202020204" pitchFamily="34" charset="0"/>
              <a:buChar char="•"/>
            </a:pPr>
            <a:r>
              <a:rPr lang="en-US" sz="1300" u="sng">
                <a:latin typeface="Helvetica" panose="020B0604020202020204" pitchFamily="34" charset="0"/>
                <a:cs typeface="Helvetica" panose="020B0604020202020204" pitchFamily="34" charset="0"/>
              </a:rPr>
              <a:t>Readiness Management Periods (</a:t>
            </a:r>
            <a:r>
              <a:rPr lang="en-US" sz="1300" u="sng" err="1">
                <a:latin typeface="Helvetica" panose="020B0604020202020204" pitchFamily="34" charset="0"/>
                <a:cs typeface="Helvetica" panose="020B0604020202020204" pitchFamily="34" charset="0"/>
              </a:rPr>
              <a:t>RMP</a:t>
            </a:r>
            <a:r>
              <a:rPr lang="en-US" sz="1300" u="sng">
                <a:latin typeface="Helvetica" panose="020B0604020202020204" pitchFamily="34" charset="0"/>
                <a:cs typeface="Helvetica" panose="020B0604020202020204" pitchFamily="34" charset="0"/>
              </a:rPr>
              <a:t>)</a:t>
            </a:r>
          </a:p>
          <a:p>
            <a:pPr marL="742950" lvl="1" indent="-285750">
              <a:lnSpc>
                <a:spcPct val="150000"/>
              </a:lnSpc>
              <a:buFont typeface="Arial" panose="020B0604020202020204" pitchFamily="34" charset="0"/>
              <a:buChar char="•"/>
            </a:pPr>
            <a:r>
              <a:rPr lang="en-US" sz="1300" b="0" err="1">
                <a:latin typeface="Helvetica" panose="020B0604020202020204" pitchFamily="34" charset="0"/>
                <a:cs typeface="Helvetica" panose="020B0604020202020204" pitchFamily="34" charset="0"/>
              </a:rPr>
              <a:t>RMPs</a:t>
            </a:r>
            <a:r>
              <a:rPr lang="en-US" sz="1300" b="0">
                <a:latin typeface="Helvetica" panose="020B0604020202020204" pitchFamily="34" charset="0"/>
                <a:cs typeface="Helvetica" panose="020B0604020202020204" pitchFamily="34" charset="0"/>
              </a:rPr>
              <a:t> are intended to support the following functions in preparing for unit training: the ongoing, day-to-day operations of units; accomplishing unit administration; training preparation; support activities; and maintenance functions. </a:t>
            </a:r>
          </a:p>
          <a:p>
            <a:pPr marL="742950" lvl="1" indent="-285750">
              <a:lnSpc>
                <a:spcPct val="150000"/>
              </a:lnSpc>
              <a:buFont typeface="Arial" panose="020B0604020202020204" pitchFamily="34" charset="0"/>
              <a:buChar char="•"/>
            </a:pPr>
            <a:r>
              <a:rPr lang="en-US" sz="1300" b="0" err="1">
                <a:latin typeface="Helvetica" panose="020B0604020202020204" pitchFamily="34" charset="0"/>
                <a:cs typeface="Helvetica" panose="020B0604020202020204" pitchFamily="34" charset="0"/>
              </a:rPr>
              <a:t>RMPs</a:t>
            </a:r>
            <a:r>
              <a:rPr lang="en-US" sz="1300" b="0">
                <a:latin typeface="Helvetica" panose="020B0604020202020204" pitchFamily="34" charset="0"/>
                <a:cs typeface="Helvetica" panose="020B0604020202020204" pitchFamily="34" charset="0"/>
              </a:rPr>
              <a:t> shall be used only where sufficient active-duty personnel are not available or specifically assigned to accomplish these duties. </a:t>
            </a:r>
          </a:p>
          <a:p>
            <a:pPr marL="742950" lvl="1" indent="-285750">
              <a:lnSpc>
                <a:spcPct val="150000"/>
              </a:lnSpc>
              <a:buFont typeface="Arial" panose="020B0604020202020204" pitchFamily="34" charset="0"/>
              <a:buChar char="•"/>
            </a:pPr>
            <a:r>
              <a:rPr lang="en-US" sz="1300" b="0">
                <a:latin typeface="Helvetica" panose="020B0604020202020204" pitchFamily="34" charset="0"/>
                <a:cs typeface="Helvetica" panose="020B0604020202020204" pitchFamily="34" charset="0"/>
              </a:rPr>
              <a:t>Only Reservists in a satisfactory drill status may perform </a:t>
            </a:r>
            <a:r>
              <a:rPr lang="en-US" sz="1300" b="0" err="1">
                <a:latin typeface="Helvetica" panose="020B0604020202020204" pitchFamily="34" charset="0"/>
                <a:cs typeface="Helvetica" panose="020B0604020202020204" pitchFamily="34" charset="0"/>
              </a:rPr>
              <a:t>RMPs</a:t>
            </a:r>
            <a:r>
              <a:rPr lang="en-US" sz="1300" b="0">
                <a:latin typeface="Helvetica" panose="020B0604020202020204" pitchFamily="34" charset="0"/>
                <a:cs typeface="Helvetica" panose="020B0604020202020204" pitchFamily="34" charset="0"/>
              </a:rPr>
              <a:t>. </a:t>
            </a:r>
          </a:p>
          <a:p>
            <a:pPr marL="742950" lvl="1" indent="-285750">
              <a:lnSpc>
                <a:spcPct val="150000"/>
              </a:lnSpc>
              <a:buFont typeface="Arial" panose="020B0604020202020204" pitchFamily="34" charset="0"/>
              <a:buChar char="•"/>
            </a:pPr>
            <a:r>
              <a:rPr lang="en-US" sz="1300" b="0">
                <a:latin typeface="Helvetica" panose="020B0604020202020204" pitchFamily="34" charset="0"/>
                <a:cs typeface="Helvetica" panose="020B0604020202020204" pitchFamily="34" charset="0"/>
              </a:rPr>
              <a:t>An </a:t>
            </a:r>
            <a:r>
              <a:rPr lang="en-US" sz="1300" b="0" err="1">
                <a:latin typeface="Helvetica" panose="020B0604020202020204" pitchFamily="34" charset="0"/>
                <a:cs typeface="Helvetica" panose="020B0604020202020204" pitchFamily="34" charset="0"/>
              </a:rPr>
              <a:t>RMP</a:t>
            </a:r>
            <a:r>
              <a:rPr lang="en-US" sz="1300" b="0">
                <a:latin typeface="Helvetica" panose="020B0604020202020204" pitchFamily="34" charset="0"/>
                <a:cs typeface="Helvetica" panose="020B0604020202020204" pitchFamily="34" charset="0"/>
              </a:rPr>
              <a:t> may be performed on the same day that another IDT period is performed. </a:t>
            </a:r>
          </a:p>
          <a:p>
            <a:pPr marL="742950" lvl="1" indent="-285750">
              <a:lnSpc>
                <a:spcPct val="150000"/>
              </a:lnSpc>
              <a:buFont typeface="Arial" panose="020B0604020202020204" pitchFamily="34" charset="0"/>
              <a:buChar char="•"/>
            </a:pPr>
            <a:r>
              <a:rPr lang="en-US" sz="1300" b="0">
                <a:latin typeface="Helvetica" panose="020B0604020202020204" pitchFamily="34" charset="0"/>
                <a:cs typeface="Helvetica" panose="020B0604020202020204" pitchFamily="34" charset="0"/>
              </a:rPr>
              <a:t>In order for a Reservist to receive credit for an </a:t>
            </a:r>
            <a:r>
              <a:rPr lang="en-US" sz="1300" b="0" err="1">
                <a:latin typeface="Helvetica" panose="020B0604020202020204" pitchFamily="34" charset="0"/>
                <a:cs typeface="Helvetica" panose="020B0604020202020204" pitchFamily="34" charset="0"/>
              </a:rPr>
              <a:t>RMP</a:t>
            </a:r>
            <a:r>
              <a:rPr lang="en-US" sz="1300" b="0">
                <a:latin typeface="Helvetica" panose="020B0604020202020204" pitchFamily="34" charset="0"/>
                <a:cs typeface="Helvetica" panose="020B0604020202020204" pitchFamily="34" charset="0"/>
              </a:rPr>
              <a:t>, the </a:t>
            </a:r>
            <a:r>
              <a:rPr lang="en-US" sz="1300" b="0" err="1">
                <a:latin typeface="Helvetica" panose="020B0604020202020204" pitchFamily="34" charset="0"/>
                <a:cs typeface="Helvetica" panose="020B0604020202020204" pitchFamily="34" charset="0"/>
              </a:rPr>
              <a:t>RMP</a:t>
            </a:r>
            <a:r>
              <a:rPr lang="en-US" sz="1300" b="0">
                <a:latin typeface="Helvetica" panose="020B0604020202020204" pitchFamily="34" charset="0"/>
                <a:cs typeface="Helvetica" panose="020B0604020202020204" pitchFamily="34" charset="0"/>
              </a:rPr>
              <a:t> period must be a minimum of four hours. </a:t>
            </a:r>
          </a:p>
          <a:p>
            <a:pPr marL="742950" lvl="1" indent="-285750">
              <a:buFont typeface="Arial" panose="020B0604020202020204" pitchFamily="34" charset="0"/>
              <a:buChar char="•"/>
            </a:pPr>
            <a:r>
              <a:rPr lang="en-US" sz="1300" b="0">
                <a:latin typeface="Helvetica" panose="020B0604020202020204" pitchFamily="34" charset="0"/>
                <a:cs typeface="Helvetica" panose="020B0604020202020204" pitchFamily="34" charset="0"/>
              </a:rPr>
              <a:t>Not more than 1 </a:t>
            </a:r>
            <a:r>
              <a:rPr lang="en-US" sz="1300" b="0" err="1">
                <a:latin typeface="Helvetica" panose="020B0604020202020204" pitchFamily="34" charset="0"/>
                <a:cs typeface="Helvetica" panose="020B0604020202020204" pitchFamily="34" charset="0"/>
              </a:rPr>
              <a:t>RMP</a:t>
            </a:r>
            <a:r>
              <a:rPr lang="en-US" sz="1300" b="0">
                <a:latin typeface="Helvetica" panose="020B0604020202020204" pitchFamily="34" charset="0"/>
                <a:cs typeface="Helvetica" panose="020B0604020202020204" pitchFamily="34" charset="0"/>
              </a:rPr>
              <a:t> will be performed by an individual on the same day. </a:t>
            </a:r>
            <a:endParaRPr lang="en-US" sz="1300">
              <a:latin typeface="Helvetica" panose="020B0604020202020204" pitchFamily="34" charset="0"/>
              <a:cs typeface="Helvetica" panose="020B0604020202020204" pitchFamily="34" charset="0"/>
            </a:endParaRPr>
          </a:p>
          <a:p>
            <a:pPr marL="742950" lvl="1" indent="-285750">
              <a:buFont typeface="Arial" panose="020B0604020202020204" pitchFamily="34" charset="0"/>
              <a:buChar char="•"/>
            </a:pPr>
            <a:endParaRPr lang="en-US" sz="1300" b="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0426120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1800" y="230841"/>
            <a:ext cx="6781800" cy="533400"/>
          </a:xfrm>
        </p:spPr>
        <p:txBody>
          <a:bodyPr/>
          <a:lstStyle/>
          <a:p>
            <a:r>
              <a:rPr lang="en-US" sz="2800">
                <a:latin typeface="Helvetica" panose="020B0604020202020204" pitchFamily="34" charset="0"/>
                <a:cs typeface="Helvetica" panose="020B0604020202020204" pitchFamily="34" charset="0"/>
              </a:rPr>
              <a:t>Additional Paid Drills (APDs) cont.</a:t>
            </a:r>
          </a:p>
        </p:txBody>
      </p:sp>
      <p:sp>
        <p:nvSpPr>
          <p:cNvPr id="4" name="Slide Number Placeholder 3"/>
          <p:cNvSpPr>
            <a:spLocks noGrp="1"/>
          </p:cNvSpPr>
          <p:nvPr>
            <p:ph type="sldNum" sz="quarter" idx="12"/>
          </p:nvPr>
        </p:nvSpPr>
        <p:spPr/>
        <p:txBody>
          <a:bodyPr/>
          <a:lstStyle/>
          <a:p>
            <a:pPr algn="r">
              <a:defRPr/>
            </a:pPr>
            <a:fld id="{026DA9DA-C393-415B-9C61-2BF182EDA6EA}" type="slidenum">
              <a:rPr lang="en-US" altLang="en-US" sz="1000" smtClean="0"/>
              <a:pPr algn="r">
                <a:defRPr/>
              </a:pPr>
              <a:t>16</a:t>
            </a:fld>
            <a:endParaRPr lang="en-US" altLang="en-US" sz="1100"/>
          </a:p>
        </p:txBody>
      </p:sp>
      <p:sp>
        <p:nvSpPr>
          <p:cNvPr id="6" name="Rectangle 5"/>
          <p:cNvSpPr/>
          <p:nvPr/>
        </p:nvSpPr>
        <p:spPr>
          <a:xfrm>
            <a:off x="918972" y="1606891"/>
            <a:ext cx="7306056" cy="3231654"/>
          </a:xfrm>
          <a:prstGeom prst="rect">
            <a:avLst/>
          </a:prstGeom>
        </p:spPr>
        <p:txBody>
          <a:bodyPr wrap="square">
            <a:spAutoFit/>
          </a:bodyPr>
          <a:lstStyle/>
          <a:p>
            <a:endParaRPr lang="en-US" sz="1200" b="0">
              <a:latin typeface="Helvetica" panose="020B0604020202020204" pitchFamily="34" charset="0"/>
              <a:cs typeface="Helvetica" panose="020B0604020202020204" pitchFamily="34" charset="0"/>
            </a:endParaRPr>
          </a:p>
          <a:p>
            <a:endParaRPr lang="en-US" sz="1200" b="0">
              <a:latin typeface="Helvetica" panose="020B0604020202020204" pitchFamily="34" charset="0"/>
              <a:cs typeface="Helvetica" panose="020B0604020202020204" pitchFamily="34" charset="0"/>
            </a:endParaRPr>
          </a:p>
          <a:p>
            <a:endParaRPr lang="en-US" sz="1200" b="0">
              <a:latin typeface="Helvetica" panose="020B0604020202020204" pitchFamily="34" charset="0"/>
              <a:cs typeface="Helvetica" panose="020B0604020202020204" pitchFamily="34" charset="0"/>
            </a:endParaRPr>
          </a:p>
          <a:p>
            <a:endParaRPr lang="en-US" sz="1200" b="0">
              <a:latin typeface="Helvetica" panose="020B0604020202020204" pitchFamily="34" charset="0"/>
              <a:cs typeface="Helvetica" panose="020B0604020202020204" pitchFamily="34" charset="0"/>
            </a:endParaRPr>
          </a:p>
          <a:p>
            <a:endParaRPr lang="en-US" sz="1200" b="0">
              <a:latin typeface="Helvetica" panose="020B0604020202020204" pitchFamily="34" charset="0"/>
              <a:cs typeface="Helvetica" panose="020B0604020202020204" pitchFamily="34" charset="0"/>
            </a:endParaRPr>
          </a:p>
          <a:p>
            <a:endParaRPr lang="en-US" sz="1200" b="0">
              <a:latin typeface="Helvetica" panose="020B0604020202020204" pitchFamily="34" charset="0"/>
              <a:cs typeface="Helvetica" panose="020B0604020202020204" pitchFamily="34" charset="0"/>
            </a:endParaRPr>
          </a:p>
          <a:p>
            <a:endParaRPr lang="en-US" sz="1200" b="0">
              <a:latin typeface="Helvetica" panose="020B0604020202020204" pitchFamily="34" charset="0"/>
              <a:cs typeface="Helvetica" panose="020B0604020202020204" pitchFamily="34" charset="0"/>
            </a:endParaRPr>
          </a:p>
          <a:p>
            <a:endParaRPr lang="en-US" sz="1200" b="0">
              <a:latin typeface="Helvetica" panose="020B0604020202020204" pitchFamily="34" charset="0"/>
              <a:cs typeface="Helvetica" panose="020B0604020202020204" pitchFamily="34" charset="0"/>
            </a:endParaRPr>
          </a:p>
          <a:p>
            <a:pPr>
              <a:lnSpc>
                <a:spcPct val="150000"/>
              </a:lnSpc>
            </a:pPr>
            <a:r>
              <a:rPr lang="en-US" sz="1200" b="0">
                <a:latin typeface="Helvetica" panose="020B0604020202020204" pitchFamily="34" charset="0"/>
                <a:cs typeface="Helvetica" panose="020B0604020202020204" pitchFamily="34" charset="0"/>
              </a:rPr>
              <a:t>Notes:</a:t>
            </a:r>
          </a:p>
          <a:p>
            <a:pPr>
              <a:lnSpc>
                <a:spcPct val="150000"/>
              </a:lnSpc>
            </a:pPr>
            <a:r>
              <a:rPr lang="en-US" sz="1200" b="0">
                <a:latin typeface="Helvetica" panose="020B0604020202020204" pitchFamily="34" charset="0"/>
                <a:cs typeface="Helvetica" panose="020B0604020202020204" pitchFamily="34" charset="0"/>
              </a:rPr>
              <a:t>* - Aircrew members may use up to 72 </a:t>
            </a:r>
            <a:r>
              <a:rPr lang="en-US" sz="1200" b="0" err="1">
                <a:latin typeface="Helvetica" panose="020B0604020202020204" pitchFamily="34" charset="0"/>
                <a:cs typeface="Helvetica" panose="020B0604020202020204" pitchFamily="34" charset="0"/>
              </a:rPr>
              <a:t>AFTPs</a:t>
            </a:r>
            <a:r>
              <a:rPr lang="en-US" sz="1200" b="0">
                <a:latin typeface="Helvetica" panose="020B0604020202020204" pitchFamily="34" charset="0"/>
                <a:cs typeface="Helvetica" panose="020B0604020202020204" pitchFamily="34" charset="0"/>
              </a:rPr>
              <a:t> annually, however, the combination of ATPs, </a:t>
            </a:r>
            <a:r>
              <a:rPr lang="en-US" sz="1200" b="0" err="1">
                <a:latin typeface="Helvetica" panose="020B0604020202020204" pitchFamily="34" charset="0"/>
                <a:cs typeface="Helvetica" panose="020B0604020202020204" pitchFamily="34" charset="0"/>
              </a:rPr>
              <a:t>AFTPs</a:t>
            </a:r>
            <a:r>
              <a:rPr lang="en-US" sz="1200" b="0">
                <a:latin typeface="Helvetica" panose="020B0604020202020204" pitchFamily="34" charset="0"/>
                <a:cs typeface="Helvetica" panose="020B0604020202020204" pitchFamily="34" charset="0"/>
              </a:rPr>
              <a:t>, and </a:t>
            </a:r>
            <a:r>
              <a:rPr lang="en-US" sz="1200" b="0" err="1">
                <a:latin typeface="Helvetica" panose="020B0604020202020204" pitchFamily="34" charset="0"/>
                <a:cs typeface="Helvetica" panose="020B0604020202020204" pitchFamily="34" charset="0"/>
              </a:rPr>
              <a:t>RMPs</a:t>
            </a:r>
            <a:r>
              <a:rPr lang="en-US" sz="1200" b="0">
                <a:latin typeface="Helvetica" panose="020B0604020202020204" pitchFamily="34" charset="0"/>
                <a:cs typeface="Helvetica" panose="020B0604020202020204" pitchFamily="34" charset="0"/>
              </a:rPr>
              <a:t> shall not exceed 84. Requests to exceed 84 additional IDT periods may be submitted via the chain of command to the SECNAV for up to a maximum of 96.</a:t>
            </a:r>
          </a:p>
          <a:p>
            <a:pPr>
              <a:lnSpc>
                <a:spcPct val="150000"/>
              </a:lnSpc>
            </a:pPr>
            <a:r>
              <a:rPr lang="en-US" sz="1200" b="0">
                <a:latin typeface="Helvetica" panose="020B0604020202020204" pitchFamily="34" charset="0"/>
                <a:cs typeface="Helvetica" panose="020B0604020202020204" pitchFamily="34" charset="0"/>
              </a:rPr>
              <a:t>** - Only (1) </a:t>
            </a:r>
            <a:r>
              <a:rPr lang="en-US" sz="1200" b="0" err="1">
                <a:latin typeface="Helvetica" panose="020B0604020202020204" pitchFamily="34" charset="0"/>
                <a:cs typeface="Helvetica" panose="020B0604020202020204" pitchFamily="34" charset="0"/>
              </a:rPr>
              <a:t>RMP</a:t>
            </a:r>
            <a:r>
              <a:rPr lang="en-US" sz="1200" b="0">
                <a:latin typeface="Helvetica" panose="020B0604020202020204" pitchFamily="34" charset="0"/>
                <a:cs typeface="Helvetica" panose="020B0604020202020204" pitchFamily="34" charset="0"/>
              </a:rPr>
              <a:t> per calendar day may be executed. (1) </a:t>
            </a:r>
            <a:r>
              <a:rPr lang="en-US" sz="1200" b="0" err="1">
                <a:latin typeface="Helvetica" panose="020B0604020202020204" pitchFamily="34" charset="0"/>
                <a:cs typeface="Helvetica" panose="020B0604020202020204" pitchFamily="34" charset="0"/>
              </a:rPr>
              <a:t>RMP</a:t>
            </a:r>
            <a:r>
              <a:rPr lang="en-US" sz="1200" b="0">
                <a:latin typeface="Helvetica" panose="020B0604020202020204" pitchFamily="34" charset="0"/>
                <a:cs typeface="Helvetica" panose="020B0604020202020204" pitchFamily="34" charset="0"/>
              </a:rPr>
              <a:t> may be combined with (1) other training period type for a maximum of (2) training periods per calendar day.</a:t>
            </a:r>
          </a:p>
        </p:txBody>
      </p:sp>
      <p:graphicFrame>
        <p:nvGraphicFramePr>
          <p:cNvPr id="5" name="Table 4"/>
          <p:cNvGraphicFramePr>
            <a:graphicFrameLocks noGrp="1"/>
          </p:cNvGraphicFramePr>
          <p:nvPr>
            <p:extLst>
              <p:ext uri="{D42A27DB-BD31-4B8C-83A1-F6EECF244321}">
                <p14:modId xmlns:p14="http://schemas.microsoft.com/office/powerpoint/2010/main" val="1638314072"/>
              </p:ext>
            </p:extLst>
          </p:nvPr>
        </p:nvGraphicFramePr>
        <p:xfrm>
          <a:off x="918974" y="1748699"/>
          <a:ext cx="7306054" cy="1351903"/>
        </p:xfrm>
        <a:graphic>
          <a:graphicData uri="http://schemas.openxmlformats.org/drawingml/2006/table">
            <a:tbl>
              <a:tblPr>
                <a:tableStyleId>{5C22544A-7EE6-4342-B048-85BDC9FD1C3A}</a:tableStyleId>
              </a:tblPr>
              <a:tblGrid>
                <a:gridCol w="1574368">
                  <a:extLst>
                    <a:ext uri="{9D8B030D-6E8A-4147-A177-3AD203B41FA5}">
                      <a16:colId xmlns:a16="http://schemas.microsoft.com/office/drawing/2014/main" val="4235200136"/>
                    </a:ext>
                  </a:extLst>
                </a:gridCol>
                <a:gridCol w="1894161">
                  <a:extLst>
                    <a:ext uri="{9D8B030D-6E8A-4147-A177-3AD203B41FA5}">
                      <a16:colId xmlns:a16="http://schemas.microsoft.com/office/drawing/2014/main" val="156299567"/>
                    </a:ext>
                  </a:extLst>
                </a:gridCol>
                <a:gridCol w="1279175">
                  <a:extLst>
                    <a:ext uri="{9D8B030D-6E8A-4147-A177-3AD203B41FA5}">
                      <a16:colId xmlns:a16="http://schemas.microsoft.com/office/drawing/2014/main" val="411629070"/>
                    </a:ext>
                  </a:extLst>
                </a:gridCol>
                <a:gridCol w="1279175">
                  <a:extLst>
                    <a:ext uri="{9D8B030D-6E8A-4147-A177-3AD203B41FA5}">
                      <a16:colId xmlns:a16="http://schemas.microsoft.com/office/drawing/2014/main" val="2209740312"/>
                    </a:ext>
                  </a:extLst>
                </a:gridCol>
                <a:gridCol w="1279175">
                  <a:extLst>
                    <a:ext uri="{9D8B030D-6E8A-4147-A177-3AD203B41FA5}">
                      <a16:colId xmlns:a16="http://schemas.microsoft.com/office/drawing/2014/main" val="1055347409"/>
                    </a:ext>
                  </a:extLst>
                </a:gridCol>
              </a:tblGrid>
              <a:tr h="201283">
                <a:tc gridSpan="5">
                  <a:txBody>
                    <a:bodyPr/>
                    <a:lstStyle/>
                    <a:p>
                      <a:pPr algn="ctr" fontAlgn="ctr"/>
                      <a:r>
                        <a:rPr lang="en-US" sz="1200" u="none" strike="noStrike">
                          <a:effectLst/>
                          <a:latin typeface="Helvetica" panose="020B0604020202020204" pitchFamily="34" charset="0"/>
                          <a:cs typeface="Helvetica" panose="020B0604020202020204" pitchFamily="34" charset="0"/>
                        </a:rPr>
                        <a:t>Additional IDT Period Summary</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33812668"/>
                  </a:ext>
                </a:extLst>
              </a:tr>
              <a:tr h="381000">
                <a:tc>
                  <a:txBody>
                    <a:bodyPr/>
                    <a:lstStyle/>
                    <a:p>
                      <a:pPr algn="ctr" fontAlgn="ctr"/>
                      <a:r>
                        <a:rPr lang="en-US" sz="1200" u="none" strike="noStrike">
                          <a:effectLst/>
                          <a:latin typeface="Helvetica" panose="020B0604020202020204" pitchFamily="34" charset="0"/>
                          <a:cs typeface="Helvetica" panose="020B0604020202020204" pitchFamily="34" charset="0"/>
                        </a:rPr>
                        <a:t>Type of Duty</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Helvetica" panose="020B0604020202020204" pitchFamily="34" charset="0"/>
                          <a:cs typeface="Helvetica" panose="020B0604020202020204" pitchFamily="34" charset="0"/>
                        </a:rPr>
                        <a:t>Minimum Time Required</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Helvetica" panose="020B0604020202020204" pitchFamily="34" charset="0"/>
                          <a:cs typeface="Helvetica" panose="020B0604020202020204" pitchFamily="34" charset="0"/>
                        </a:rPr>
                        <a:t>IDT Points</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Helvetica" panose="020B0604020202020204" pitchFamily="34" charset="0"/>
                          <a:cs typeface="Helvetica" panose="020B0604020202020204" pitchFamily="34" charset="0"/>
                        </a:rPr>
                        <a:t>Daily Maximum</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Helvetica" panose="020B0604020202020204" pitchFamily="34" charset="0"/>
                          <a:cs typeface="Helvetica" panose="020B0604020202020204" pitchFamily="34" charset="0"/>
                        </a:rPr>
                        <a:t>Annual Maximum</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97672776"/>
                  </a:ext>
                </a:extLst>
              </a:tr>
              <a:tr h="190500">
                <a:tc>
                  <a:txBody>
                    <a:bodyPr/>
                    <a:lstStyle/>
                    <a:p>
                      <a:pPr algn="ctr" fontAlgn="ctr"/>
                      <a:r>
                        <a:rPr lang="en-US" sz="1200" u="none" strike="noStrike">
                          <a:effectLst/>
                          <a:latin typeface="Helvetica" panose="020B0604020202020204" pitchFamily="34" charset="0"/>
                          <a:cs typeface="Helvetica" panose="020B0604020202020204" pitchFamily="34" charset="0"/>
                        </a:rPr>
                        <a:t>IDT</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Helvetica" panose="020B0604020202020204" pitchFamily="34" charset="0"/>
                          <a:cs typeface="Helvetica" panose="020B0604020202020204" pitchFamily="34" charset="0"/>
                        </a:rPr>
                        <a:t>4 hours</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Helvetica" panose="020B0604020202020204" pitchFamily="34" charset="0"/>
                          <a:cs typeface="Helvetica" panose="020B0604020202020204" pitchFamily="34" charset="0"/>
                        </a:rPr>
                        <a:t>1</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Helvetica" panose="020B0604020202020204" pitchFamily="34" charset="0"/>
                          <a:cs typeface="Helvetica" panose="020B0604020202020204" pitchFamily="34" charset="0"/>
                        </a:rPr>
                        <a:t>2</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Helvetica" panose="020B0604020202020204" pitchFamily="34" charset="0"/>
                          <a:cs typeface="Helvetica" panose="020B0604020202020204" pitchFamily="34" charset="0"/>
                        </a:rPr>
                        <a:t>48</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7127896"/>
                  </a:ext>
                </a:extLst>
              </a:tr>
              <a:tr h="190500">
                <a:tc>
                  <a:txBody>
                    <a:bodyPr/>
                    <a:lstStyle/>
                    <a:p>
                      <a:pPr algn="ctr" fontAlgn="ctr"/>
                      <a:r>
                        <a:rPr lang="en-US" sz="1200" u="none" strike="noStrike">
                          <a:effectLst/>
                          <a:latin typeface="Helvetica" panose="020B0604020202020204" pitchFamily="34" charset="0"/>
                          <a:cs typeface="Helvetica" panose="020B0604020202020204" pitchFamily="34" charset="0"/>
                        </a:rPr>
                        <a:t>ATP</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Helvetica" panose="020B0604020202020204" pitchFamily="34" charset="0"/>
                          <a:cs typeface="Helvetica" panose="020B0604020202020204" pitchFamily="34" charset="0"/>
                        </a:rPr>
                        <a:t>4 hours</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Helvetica" panose="020B0604020202020204" pitchFamily="34" charset="0"/>
                          <a:cs typeface="Helvetica" panose="020B0604020202020204" pitchFamily="34" charset="0"/>
                        </a:rPr>
                        <a:t>1</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Helvetica" panose="020B0604020202020204" pitchFamily="34" charset="0"/>
                          <a:cs typeface="Helvetica" panose="020B0604020202020204" pitchFamily="34" charset="0"/>
                        </a:rPr>
                        <a:t>2</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Helvetica" panose="020B0604020202020204" pitchFamily="34" charset="0"/>
                          <a:cs typeface="Helvetica" panose="020B0604020202020204" pitchFamily="34" charset="0"/>
                        </a:rPr>
                        <a:t>36</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48894071"/>
                  </a:ext>
                </a:extLst>
              </a:tr>
              <a:tr h="190500">
                <a:tc>
                  <a:txBody>
                    <a:bodyPr/>
                    <a:lstStyle/>
                    <a:p>
                      <a:pPr algn="ctr" fontAlgn="ctr"/>
                      <a:r>
                        <a:rPr lang="en-US" sz="1200" u="none" strike="noStrike" err="1">
                          <a:effectLst/>
                          <a:latin typeface="Helvetica" panose="020B0604020202020204" pitchFamily="34" charset="0"/>
                          <a:cs typeface="Helvetica" panose="020B0604020202020204" pitchFamily="34" charset="0"/>
                        </a:rPr>
                        <a:t>AFTP</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Helvetica" panose="020B0604020202020204" pitchFamily="34" charset="0"/>
                          <a:cs typeface="Helvetica" panose="020B0604020202020204" pitchFamily="34" charset="0"/>
                        </a:rPr>
                        <a:t>4 hours</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Helvetica" panose="020B0604020202020204" pitchFamily="34" charset="0"/>
                          <a:cs typeface="Helvetica" panose="020B0604020202020204" pitchFamily="34" charset="0"/>
                        </a:rPr>
                        <a:t>1</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Helvetica" panose="020B0604020202020204" pitchFamily="34" charset="0"/>
                          <a:cs typeface="Helvetica" panose="020B0604020202020204" pitchFamily="34" charset="0"/>
                        </a:rPr>
                        <a:t>2</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Helvetica" panose="020B0604020202020204" pitchFamily="34" charset="0"/>
                          <a:cs typeface="Helvetica" panose="020B0604020202020204" pitchFamily="34" charset="0"/>
                        </a:rPr>
                        <a:t>72 (84)</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44680268"/>
                  </a:ext>
                </a:extLst>
              </a:tr>
              <a:tr h="190500">
                <a:tc>
                  <a:txBody>
                    <a:bodyPr/>
                    <a:lstStyle/>
                    <a:p>
                      <a:pPr algn="ctr" fontAlgn="ctr"/>
                      <a:r>
                        <a:rPr lang="en-US" sz="1200" u="none" strike="noStrike" err="1">
                          <a:effectLst/>
                          <a:latin typeface="Helvetica" panose="020B0604020202020204" pitchFamily="34" charset="0"/>
                          <a:cs typeface="Helvetica" panose="020B0604020202020204" pitchFamily="34" charset="0"/>
                        </a:rPr>
                        <a:t>RMP</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Helvetica" panose="020B0604020202020204" pitchFamily="34" charset="0"/>
                          <a:cs typeface="Helvetica" panose="020B0604020202020204" pitchFamily="34" charset="0"/>
                        </a:rPr>
                        <a:t>4 hours</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Helvetica" panose="020B0604020202020204" pitchFamily="34" charset="0"/>
                          <a:cs typeface="Helvetica" panose="020B0604020202020204" pitchFamily="34" charset="0"/>
                        </a:rPr>
                        <a:t>1</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Helvetica" panose="020B0604020202020204" pitchFamily="34" charset="0"/>
                          <a:cs typeface="Helvetica" panose="020B0604020202020204" pitchFamily="34" charset="0"/>
                        </a:rPr>
                        <a:t>1**</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Helvetica" panose="020B0604020202020204" pitchFamily="34" charset="0"/>
                          <a:cs typeface="Helvetica" panose="020B0604020202020204" pitchFamily="34" charset="0"/>
                        </a:rPr>
                        <a:t>36</a:t>
                      </a:r>
                      <a:endParaRPr lang="en-US" sz="1200" b="0" i="0" u="none" strike="noStrike">
                        <a:solidFill>
                          <a:srgbClr val="000000"/>
                        </a:solidFill>
                        <a:effectLst/>
                        <a:latin typeface="Helvetica" panose="020B0604020202020204" pitchFamily="34" charset="0"/>
                        <a:cs typeface="Helvetica" panose="020B060402020202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53858893"/>
                  </a:ext>
                </a:extLst>
              </a:tr>
            </a:tbl>
          </a:graphicData>
        </a:graphic>
      </p:graphicFrame>
    </p:spTree>
    <p:extLst>
      <p:ext uri="{BB962C8B-B14F-4D97-AF65-F5344CB8AC3E}">
        <p14:creationId xmlns:p14="http://schemas.microsoft.com/office/powerpoint/2010/main" val="23351372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824" y="234747"/>
            <a:ext cx="6781800" cy="533400"/>
          </a:xfrm>
        </p:spPr>
        <p:txBody>
          <a:bodyPr/>
          <a:lstStyle/>
          <a:p>
            <a:pPr marL="285750" indent="-285750"/>
            <a:r>
              <a:rPr lang="en-US">
                <a:latin typeface="Helvetica" panose="020B0604020202020204" pitchFamily="34" charset="0"/>
                <a:cs typeface="Helvetica" panose="020B0604020202020204" pitchFamily="34" charset="0"/>
              </a:rPr>
              <a:t>Reserve Retirement</a:t>
            </a:r>
          </a:p>
        </p:txBody>
      </p:sp>
      <p:sp>
        <p:nvSpPr>
          <p:cNvPr id="4" name="Slide Number Placeholder 3"/>
          <p:cNvSpPr>
            <a:spLocks noGrp="1"/>
          </p:cNvSpPr>
          <p:nvPr>
            <p:ph type="sldNum" sz="quarter" idx="12"/>
          </p:nvPr>
        </p:nvSpPr>
        <p:spPr/>
        <p:txBody>
          <a:bodyPr/>
          <a:lstStyle/>
          <a:p>
            <a:pPr algn="r">
              <a:defRPr/>
            </a:pPr>
            <a:fld id="{026DA9DA-C393-415B-9C61-2BF182EDA6EA}" type="slidenum">
              <a:rPr lang="en-US" altLang="en-US" sz="1000" smtClean="0"/>
              <a:pPr algn="r">
                <a:defRPr/>
              </a:pPr>
              <a:t>17</a:t>
            </a:fld>
            <a:endParaRPr lang="en-US" altLang="en-US" sz="1100"/>
          </a:p>
        </p:txBody>
      </p:sp>
      <p:sp>
        <p:nvSpPr>
          <p:cNvPr id="5" name="Rectangle 4"/>
          <p:cNvSpPr/>
          <p:nvPr/>
        </p:nvSpPr>
        <p:spPr>
          <a:xfrm>
            <a:off x="918972" y="1603622"/>
            <a:ext cx="7306056" cy="5239512"/>
          </a:xfrm>
          <a:prstGeom prst="rect">
            <a:avLst/>
          </a:prstGeom>
        </p:spPr>
        <p:txBody>
          <a:bodyPr wrap="square">
            <a:spAutoFit/>
          </a:bodyPr>
          <a:lstStyle/>
          <a:p>
            <a:pPr marL="285750" indent="-285750">
              <a:buFont typeface="Arial" panose="020B0604020202020204" pitchFamily="34" charset="0"/>
              <a:buChar char="•"/>
            </a:pPr>
            <a:endParaRPr lang="en-US"/>
          </a:p>
          <a:p>
            <a:pPr marL="285750" indent="-285750">
              <a:buFont typeface="Arial" panose="020B0604020202020204" pitchFamily="34" charset="0"/>
              <a:buChar char="•"/>
            </a:pPr>
            <a:r>
              <a:rPr lang="en-US">
                <a:latin typeface="Helvetica" panose="020B0604020202020204" pitchFamily="34" charset="0"/>
                <a:cs typeface="Helvetica" panose="020B0604020202020204" pitchFamily="34" charset="0"/>
              </a:rPr>
              <a:t>Reserve Retirements</a:t>
            </a:r>
          </a:p>
          <a:p>
            <a:pPr marL="285750" indent="-285750">
              <a:buFont typeface="Arial" panose="020B0604020202020204" pitchFamily="34" charset="0"/>
              <a:buChar char="•"/>
            </a:pPr>
            <a:endParaRPr lang="en-US">
              <a:latin typeface="Helvetica" panose="020B0604020202020204" pitchFamily="34" charset="0"/>
              <a:cs typeface="Helvetica" panose="020B0604020202020204" pitchFamily="34" charset="0"/>
            </a:endParaRPr>
          </a:p>
          <a:p>
            <a:pPr marL="742950" lvl="1" indent="-285750">
              <a:buFont typeface="Arial" panose="020B0604020202020204" pitchFamily="34" charset="0"/>
              <a:buChar char="•"/>
            </a:pPr>
            <a:r>
              <a:rPr lang="en-US" b="0">
                <a:latin typeface="Helvetica" panose="020B0604020202020204" pitchFamily="34" charset="0"/>
                <a:cs typeface="Helvetica" panose="020B0604020202020204" pitchFamily="34" charset="0"/>
              </a:rPr>
              <a:t>A Reserve Marine must perform at least 20 satisfactory years of qualifying service to be eligible for retirement with pay.</a:t>
            </a:r>
          </a:p>
          <a:p>
            <a:pPr marL="285750" indent="-285750">
              <a:buFont typeface="Arial" panose="020B0604020202020204" pitchFamily="34" charset="0"/>
              <a:buChar char="•"/>
            </a:pPr>
            <a:endParaRPr lang="en-US" b="0">
              <a:latin typeface="Helvetica" panose="020B0604020202020204" pitchFamily="34" charset="0"/>
              <a:cs typeface="Helvetica" panose="020B0604020202020204" pitchFamily="34" charset="0"/>
            </a:endParaRPr>
          </a:p>
          <a:p>
            <a:pPr marL="742950" lvl="1" indent="-285750">
              <a:buFont typeface="Arial" panose="020B0604020202020204" pitchFamily="34" charset="0"/>
              <a:buChar char="•"/>
            </a:pPr>
            <a:r>
              <a:rPr lang="en-US" b="0">
                <a:latin typeface="Helvetica" panose="020B0604020202020204" pitchFamily="34" charset="0"/>
                <a:cs typeface="Helvetica" panose="020B0604020202020204" pitchFamily="34" charset="0"/>
              </a:rPr>
              <a:t>Members of the RC who have completed at least 20 qualifying years of service should submit their request for transfer to the Retired Reserve Awaiting Pay in writing, per Appendix J, to their reporting unit commander where this request will be entered into the MCTFS. </a:t>
            </a:r>
          </a:p>
          <a:p>
            <a:pPr marL="285750" indent="-285750">
              <a:buFont typeface="Arial" panose="020B0604020202020204" pitchFamily="34" charset="0"/>
              <a:buChar char="•"/>
            </a:pPr>
            <a:endParaRPr lang="en-US" b="0">
              <a:latin typeface="Helvetica" panose="020B0604020202020204" pitchFamily="34" charset="0"/>
              <a:cs typeface="Helvetica" panose="020B0604020202020204" pitchFamily="34" charset="0"/>
            </a:endParaRPr>
          </a:p>
          <a:p>
            <a:pPr marL="742950" lvl="1" indent="-285750">
              <a:buFont typeface="Arial" panose="020B0604020202020204" pitchFamily="34" charset="0"/>
              <a:buChar char="•"/>
            </a:pPr>
            <a:r>
              <a:rPr lang="en-US" b="0">
                <a:latin typeface="Helvetica" panose="020B0604020202020204" pitchFamily="34" charset="0"/>
                <a:cs typeface="Helvetica" panose="020B0604020202020204" pitchFamily="34" charset="0"/>
              </a:rPr>
              <a:t>This request must be submitted and certified between </a:t>
            </a:r>
            <a:r>
              <a:rPr lang="en-US">
                <a:latin typeface="Helvetica" panose="020B0604020202020204" pitchFamily="34" charset="0"/>
                <a:cs typeface="Helvetica" panose="020B0604020202020204" pitchFamily="34" charset="0"/>
              </a:rPr>
              <a:t>4</a:t>
            </a:r>
            <a:r>
              <a:rPr lang="en-US" b="0">
                <a:latin typeface="Helvetica" panose="020B0604020202020204" pitchFamily="34" charset="0"/>
                <a:cs typeface="Helvetica" panose="020B0604020202020204" pitchFamily="34" charset="0"/>
              </a:rPr>
              <a:t> and </a:t>
            </a:r>
            <a:r>
              <a:rPr lang="en-US">
                <a:latin typeface="Helvetica" panose="020B0604020202020204" pitchFamily="34" charset="0"/>
                <a:cs typeface="Helvetica" panose="020B0604020202020204" pitchFamily="34" charset="0"/>
              </a:rPr>
              <a:t>14</a:t>
            </a:r>
            <a:r>
              <a:rPr lang="en-US" b="0">
                <a:latin typeface="Helvetica" panose="020B0604020202020204" pitchFamily="34" charset="0"/>
                <a:cs typeface="Helvetica" panose="020B0604020202020204" pitchFamily="34" charset="0"/>
              </a:rPr>
              <a:t> months prior to the requested date of transfer to the Retired Reserve Awaiting Pay at age 60 list.</a:t>
            </a:r>
          </a:p>
          <a:p>
            <a:pPr marL="285750" indent="-285750">
              <a:buFont typeface="Arial" panose="020B0604020202020204" pitchFamily="34" charset="0"/>
              <a:buChar char="•"/>
            </a:pPr>
            <a:endParaRPr lang="en-US" b="0">
              <a:latin typeface="Helvetica" panose="020B0604020202020204" pitchFamily="34" charset="0"/>
              <a:cs typeface="Helvetica" panose="020B0604020202020204" pitchFamily="34" charset="0"/>
            </a:endParaRPr>
          </a:p>
          <a:p>
            <a:pPr marL="742950" lvl="1" indent="-285750">
              <a:buFont typeface="Arial" panose="020B0604020202020204" pitchFamily="34" charset="0"/>
              <a:buChar char="•"/>
            </a:pPr>
            <a:r>
              <a:rPr lang="en-US" b="0">
                <a:latin typeface="Helvetica" panose="020B0604020202020204" pitchFamily="34" charset="0"/>
                <a:cs typeface="Helvetica" panose="020B0604020202020204" pitchFamily="34" charset="0"/>
              </a:rPr>
              <a:t>To be credited with a full year of qualifying service, the Reserve Marine must earn at </a:t>
            </a:r>
            <a:r>
              <a:rPr lang="en-US">
                <a:latin typeface="Helvetica" panose="020B0604020202020204" pitchFamily="34" charset="0"/>
                <a:cs typeface="Helvetica" panose="020B0604020202020204" pitchFamily="34" charset="0"/>
              </a:rPr>
              <a:t>least 50 Reserve retirement credit points</a:t>
            </a:r>
            <a:r>
              <a:rPr lang="en-US" b="0">
                <a:latin typeface="Helvetica" panose="020B0604020202020204" pitchFamily="34" charset="0"/>
                <a:cs typeface="Helvetica" panose="020B0604020202020204" pitchFamily="34" charset="0"/>
              </a:rPr>
              <a:t> during the </a:t>
            </a:r>
            <a:r>
              <a:rPr lang="en-US">
                <a:latin typeface="Helvetica" panose="020B0604020202020204" pitchFamily="34" charset="0"/>
                <a:cs typeface="Helvetica" panose="020B0604020202020204" pitchFamily="34" charset="0"/>
              </a:rPr>
              <a:t>anniversary year</a:t>
            </a:r>
            <a:r>
              <a:rPr lang="en-US" b="0">
                <a:latin typeface="Helvetica" panose="020B0604020202020204" pitchFamily="34" charset="0"/>
                <a:cs typeface="Helvetica" panose="020B0604020202020204" pitchFamily="34" charset="0"/>
              </a:rPr>
              <a:t>.  IMAs, who do not drill regularly on a monthly basis, must schedule and manage their drills carefully to ensure consecutive drills are reported to also accommodate the anniversary year requirement.</a:t>
            </a:r>
          </a:p>
        </p:txBody>
      </p:sp>
    </p:spTree>
    <p:extLst>
      <p:ext uri="{BB962C8B-B14F-4D97-AF65-F5344CB8AC3E}">
        <p14:creationId xmlns:p14="http://schemas.microsoft.com/office/powerpoint/2010/main" val="18934504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1100" y="231381"/>
            <a:ext cx="6781800" cy="533400"/>
          </a:xfrm>
        </p:spPr>
        <p:txBody>
          <a:bodyPr/>
          <a:lstStyle/>
          <a:p>
            <a:pPr>
              <a:defRPr/>
            </a:pPr>
            <a:r>
              <a:rPr lang="en-US" sz="2800">
                <a:effectLst>
                  <a:innerShdw blurRad="63500" dist="50800" dir="18900000">
                    <a:prstClr val="black">
                      <a:alpha val="50000"/>
                    </a:prstClr>
                  </a:innerShdw>
                </a:effectLst>
                <a:latin typeface="Helvetica" panose="020B0604020202020204" pitchFamily="34" charset="0"/>
                <a:cs typeface="Helvetica" panose="020B0604020202020204" pitchFamily="34" charset="0"/>
              </a:rPr>
              <a:t>Common Issues</a:t>
            </a:r>
          </a:p>
        </p:txBody>
      </p:sp>
      <p:sp>
        <p:nvSpPr>
          <p:cNvPr id="4" name="Slide Number Placeholder 3"/>
          <p:cNvSpPr>
            <a:spLocks noGrp="1"/>
          </p:cNvSpPr>
          <p:nvPr>
            <p:ph type="sldNum" sz="quarter" idx="12"/>
          </p:nvPr>
        </p:nvSpPr>
        <p:spPr/>
        <p:txBody>
          <a:bodyPr/>
          <a:lstStyle/>
          <a:p>
            <a:pPr algn="r">
              <a:defRPr/>
            </a:pPr>
            <a:fld id="{026DA9DA-C393-415B-9C61-2BF182EDA6EA}" type="slidenum">
              <a:rPr lang="en-US" altLang="en-US" sz="1000" smtClean="0"/>
              <a:pPr algn="r">
                <a:defRPr/>
              </a:pPr>
              <a:t>18</a:t>
            </a:fld>
            <a:endParaRPr lang="en-US" altLang="en-US" sz="1000"/>
          </a:p>
        </p:txBody>
      </p:sp>
      <p:sp>
        <p:nvSpPr>
          <p:cNvPr id="5" name="Content Placeholder 1"/>
          <p:cNvSpPr>
            <a:spLocks noGrp="1"/>
          </p:cNvSpPr>
          <p:nvPr>
            <p:ph idx="1"/>
          </p:nvPr>
        </p:nvSpPr>
        <p:spPr>
          <a:xfrm>
            <a:off x="918972" y="1608542"/>
            <a:ext cx="7306056" cy="5239512"/>
          </a:xfrm>
        </p:spPr>
        <p:txBody>
          <a:bodyPr/>
          <a:lstStyle/>
          <a:p>
            <a:pPr>
              <a:lnSpc>
                <a:spcPct val="150000"/>
              </a:lnSpc>
            </a:pPr>
            <a:r>
              <a:rPr lang="en-US" sz="1300" dirty="0">
                <a:latin typeface="Helvetica"/>
                <a:ea typeface="Times New Roman"/>
                <a:cs typeface="Times New Roman"/>
              </a:rPr>
              <a:t>Review all tasks within the order.</a:t>
            </a:r>
          </a:p>
          <a:p>
            <a:pPr>
              <a:lnSpc>
                <a:spcPct val="150000"/>
              </a:lnSpc>
            </a:pPr>
            <a:r>
              <a:rPr lang="en-US" sz="1300" dirty="0">
                <a:latin typeface="Helvetica"/>
                <a:ea typeface="Times New Roman"/>
                <a:cs typeface="Times New Roman"/>
              </a:rPr>
              <a:t>Ext &amp; IUT are being submitted with missing or outdated </a:t>
            </a:r>
            <a:r>
              <a:rPr lang="en-US" sz="1300" dirty="0" err="1">
                <a:latin typeface="Helvetica"/>
                <a:ea typeface="Times New Roman"/>
                <a:cs typeface="Times New Roman"/>
              </a:rPr>
              <a:t>HtWt</a:t>
            </a:r>
            <a:r>
              <a:rPr lang="en-US" sz="1300" dirty="0">
                <a:latin typeface="Helvetica"/>
                <a:ea typeface="Times New Roman"/>
                <a:cs typeface="Times New Roman"/>
              </a:rPr>
              <a:t>, PFT, CFT, AT/ADT.</a:t>
            </a:r>
          </a:p>
          <a:p>
            <a:pPr>
              <a:lnSpc>
                <a:spcPct val="150000"/>
              </a:lnSpc>
            </a:pPr>
            <a:r>
              <a:rPr lang="en-US" sz="1300" dirty="0">
                <a:latin typeface="Helvetica"/>
                <a:ea typeface="Times New Roman"/>
                <a:cs typeface="Times New Roman"/>
              </a:rPr>
              <a:t>Drills &amp; Orders submitted for Marines that are a week from or passed their EOT.</a:t>
            </a:r>
          </a:p>
          <a:p>
            <a:pPr>
              <a:lnSpc>
                <a:spcPct val="150000"/>
              </a:lnSpc>
            </a:pPr>
            <a:r>
              <a:rPr lang="en-US" sz="1300" dirty="0">
                <a:latin typeface="Helvetica"/>
                <a:ea typeface="Times New Roman"/>
                <a:cs typeface="Times New Roman"/>
              </a:rPr>
              <a:t>MOS waivers for Marines with no military or civilian experience.</a:t>
            </a:r>
          </a:p>
          <a:p>
            <a:pPr>
              <a:lnSpc>
                <a:spcPct val="150000"/>
              </a:lnSpc>
            </a:pPr>
            <a:r>
              <a:rPr lang="en-US" sz="1300" dirty="0">
                <a:latin typeface="Helvetica"/>
                <a:ea typeface="Times New Roman"/>
                <a:cs typeface="Times New Roman"/>
              </a:rPr>
              <a:t>Marines 30-days from RECC or past their RECC. If the RECC has passed, Marines will be hard dropped and need to go through a PSR to re-join the Marine Corps.</a:t>
            </a:r>
          </a:p>
          <a:p>
            <a:pPr>
              <a:lnSpc>
                <a:spcPct val="150000"/>
              </a:lnSpc>
            </a:pPr>
            <a:r>
              <a:rPr lang="en-US" sz="1300" dirty="0">
                <a:latin typeface="Helvetica"/>
                <a:ea typeface="Times New Roman"/>
                <a:cs typeface="Times New Roman"/>
              </a:rPr>
              <a:t>Extensions are not being submitted for Marines that are on orders for longer than 30-days.</a:t>
            </a:r>
          </a:p>
          <a:p>
            <a:pPr>
              <a:lnSpc>
                <a:spcPct val="150000"/>
              </a:lnSpc>
            </a:pPr>
            <a:r>
              <a:rPr lang="en-US" sz="1300" dirty="0">
                <a:latin typeface="Helvetica"/>
                <a:ea typeface="Times New Roman"/>
                <a:cs typeface="Times New Roman"/>
              </a:rPr>
              <a:t>Over executing on AM may restrict IUTs and extensions for the </a:t>
            </a:r>
            <a:r>
              <a:rPr lang="en-US" sz="1300" dirty="0" err="1">
                <a:latin typeface="Helvetica"/>
                <a:ea typeface="Times New Roman"/>
                <a:cs typeface="Times New Roman"/>
              </a:rPr>
              <a:t>OpGroup</a:t>
            </a:r>
            <a:r>
              <a:rPr lang="en-US" sz="1300" dirty="0">
                <a:latin typeface="Helvetica"/>
                <a:ea typeface="Times New Roman"/>
                <a:cs typeface="Times New Roman"/>
              </a:rPr>
              <a:t>.</a:t>
            </a:r>
          </a:p>
          <a:p>
            <a:pPr>
              <a:lnSpc>
                <a:spcPct val="150000"/>
              </a:lnSpc>
            </a:pPr>
            <a:r>
              <a:rPr lang="en-US" sz="1300" dirty="0">
                <a:latin typeface="Helvetica"/>
                <a:ea typeface="Times New Roman"/>
                <a:cs typeface="Times New Roman"/>
              </a:rPr>
              <a:t>Ensure Marines are completing their FITREPs.</a:t>
            </a:r>
          </a:p>
          <a:p>
            <a:pPr>
              <a:lnSpc>
                <a:spcPct val="150000"/>
              </a:lnSpc>
            </a:pPr>
            <a:r>
              <a:rPr lang="en-US" sz="1300" dirty="0">
                <a:latin typeface="Helvetica"/>
                <a:ea typeface="Times New Roman"/>
                <a:cs typeface="Times New Roman"/>
              </a:rPr>
              <a:t>No adverse FITREPs for Marines that Fail PFTs, CFTs, BCP, etc.</a:t>
            </a:r>
          </a:p>
          <a:p>
            <a:pPr marL="0" indent="0">
              <a:lnSpc>
                <a:spcPct val="150000"/>
              </a:lnSpc>
              <a:buNone/>
            </a:pPr>
            <a:endParaRPr lang="en-US" sz="1300" dirty="0">
              <a:latin typeface="Helvetica"/>
              <a:ea typeface="Times New Roman"/>
              <a:cs typeface="Times New Roman"/>
            </a:endParaRPr>
          </a:p>
        </p:txBody>
      </p:sp>
    </p:spTree>
    <p:extLst>
      <p:ext uri="{BB962C8B-B14F-4D97-AF65-F5344CB8AC3E}">
        <p14:creationId xmlns:p14="http://schemas.microsoft.com/office/powerpoint/2010/main" val="33265460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7762" y="3162300"/>
            <a:ext cx="7308476" cy="533400"/>
          </a:xfrm>
        </p:spPr>
        <p:txBody>
          <a:bodyPr/>
          <a:lstStyle/>
          <a:p>
            <a:pPr marL="285750" indent="-285750"/>
            <a:r>
              <a:rPr lang="en-US" sz="4400"/>
              <a:t>Questions</a:t>
            </a:r>
            <a:endParaRPr lang="en-US" sz="4400">
              <a:latin typeface="Helvetica" panose="020B0604020202020204" pitchFamily="34" charset="0"/>
              <a:cs typeface="Helvetica" panose="020B0604020202020204" pitchFamily="34" charset="0"/>
            </a:endParaRPr>
          </a:p>
        </p:txBody>
      </p:sp>
      <p:sp>
        <p:nvSpPr>
          <p:cNvPr id="4" name="Slide Number Placeholder 3"/>
          <p:cNvSpPr>
            <a:spLocks noGrp="1"/>
          </p:cNvSpPr>
          <p:nvPr>
            <p:ph type="sldNum" sz="quarter" idx="12"/>
          </p:nvPr>
        </p:nvSpPr>
        <p:spPr/>
        <p:txBody>
          <a:bodyPr/>
          <a:lstStyle/>
          <a:p>
            <a:pPr algn="r">
              <a:defRPr/>
            </a:pPr>
            <a:fld id="{026DA9DA-C393-415B-9C61-2BF182EDA6EA}" type="slidenum">
              <a:rPr lang="en-US" altLang="en-US" sz="1000" smtClean="0"/>
              <a:pPr algn="r">
                <a:defRPr/>
              </a:pPr>
              <a:t>19</a:t>
            </a:fld>
            <a:endParaRPr lang="en-US" altLang="en-US" sz="1100"/>
          </a:p>
        </p:txBody>
      </p:sp>
    </p:spTree>
    <p:extLst>
      <p:ext uri="{BB962C8B-B14F-4D97-AF65-F5344CB8AC3E}">
        <p14:creationId xmlns:p14="http://schemas.microsoft.com/office/powerpoint/2010/main" val="32612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4222" y="231381"/>
            <a:ext cx="6781800" cy="533400"/>
          </a:xfrm>
        </p:spPr>
        <p:txBody>
          <a:bodyPr/>
          <a:lstStyle/>
          <a:p>
            <a:pPr>
              <a:defRPr/>
            </a:pPr>
            <a:r>
              <a:rPr lang="en-US" sz="2800">
                <a:effectLst>
                  <a:outerShdw blurRad="38100" dist="38100" dir="2700000" algn="tl">
                    <a:srgbClr val="000000">
                      <a:alpha val="43137"/>
                    </a:srgbClr>
                  </a:outerShdw>
                </a:effectLst>
                <a:latin typeface="Helvetica" panose="020B0604020202020204" pitchFamily="34" charset="0"/>
                <a:cs typeface="Helvetica" panose="020B0604020202020204" pitchFamily="34" charset="0"/>
              </a:rPr>
              <a:t>Agenda</a:t>
            </a:r>
            <a:endParaRPr lang="en-US">
              <a:effectLst>
                <a:outerShdw blurRad="38100" dist="38100" dir="2700000" algn="tl">
                  <a:srgbClr val="000000">
                    <a:alpha val="43137"/>
                  </a:srgbClr>
                </a:outerShdw>
              </a:effectLst>
              <a:latin typeface="Helvetica" panose="020B0604020202020204" pitchFamily="34" charset="0"/>
              <a:cs typeface="Helvetica" panose="020B0604020202020204" pitchFamily="34" charset="0"/>
            </a:endParaRPr>
          </a:p>
        </p:txBody>
      </p:sp>
      <p:sp>
        <p:nvSpPr>
          <p:cNvPr id="4" name="Slide Number Placeholder 3"/>
          <p:cNvSpPr>
            <a:spLocks noGrp="1"/>
          </p:cNvSpPr>
          <p:nvPr>
            <p:ph type="sldNum" sz="quarter" idx="12"/>
          </p:nvPr>
        </p:nvSpPr>
        <p:spPr/>
        <p:txBody>
          <a:bodyPr/>
          <a:lstStyle/>
          <a:p>
            <a:pPr algn="r">
              <a:defRPr/>
            </a:pPr>
            <a:fld id="{026DA9DA-C393-415B-9C61-2BF182EDA6EA}" type="slidenum">
              <a:rPr lang="en-US" altLang="en-US" sz="1000" smtClean="0"/>
              <a:pPr algn="r">
                <a:defRPr/>
              </a:pPr>
              <a:t>2</a:t>
            </a:fld>
            <a:endParaRPr lang="en-US" altLang="en-US" sz="1000"/>
          </a:p>
        </p:txBody>
      </p:sp>
      <p:sp>
        <p:nvSpPr>
          <p:cNvPr id="7" name="Content Placeholder 1"/>
          <p:cNvSpPr>
            <a:spLocks noGrp="1"/>
          </p:cNvSpPr>
          <p:nvPr>
            <p:ph idx="1"/>
          </p:nvPr>
        </p:nvSpPr>
        <p:spPr>
          <a:xfrm>
            <a:off x="917952" y="1608544"/>
            <a:ext cx="7308097" cy="4774470"/>
          </a:xfrm>
        </p:spPr>
        <p:txBody>
          <a:bodyPr/>
          <a:lstStyle/>
          <a:p>
            <a:pPr>
              <a:lnSpc>
                <a:spcPct val="150000"/>
              </a:lnSpc>
            </a:pPr>
            <a:r>
              <a:rPr lang="en-US" sz="1800" i="1">
                <a:solidFill>
                  <a:schemeClr val="tx2"/>
                </a:solidFill>
                <a:latin typeface="Helvetica" panose="020B0604020202020204" pitchFamily="34" charset="0"/>
                <a:ea typeface="Times New Roman"/>
                <a:cs typeface="Helvetica" panose="020B0604020202020204" pitchFamily="34" charset="0"/>
              </a:rPr>
              <a:t>Purpose of the Brief</a:t>
            </a:r>
            <a:endParaRPr lang="en-US" sz="1800" i="1">
              <a:latin typeface="Helvetica" panose="020B0604020202020204" pitchFamily="34" charset="0"/>
              <a:ea typeface="Times New Roman"/>
              <a:cs typeface="Helvetica" panose="020B0604020202020204" pitchFamily="34" charset="0"/>
            </a:endParaRPr>
          </a:p>
          <a:p>
            <a:pPr>
              <a:lnSpc>
                <a:spcPct val="150000"/>
              </a:lnSpc>
            </a:pPr>
            <a:r>
              <a:rPr lang="en-US" sz="1800" i="1">
                <a:latin typeface="Helvetica" panose="020B0604020202020204" pitchFamily="34" charset="0"/>
                <a:ea typeface="Times New Roman"/>
                <a:cs typeface="Helvetica" panose="020B0604020202020204" pitchFamily="34" charset="0"/>
              </a:rPr>
              <a:t>Operational Sponsor Role</a:t>
            </a:r>
          </a:p>
          <a:p>
            <a:pPr>
              <a:lnSpc>
                <a:spcPct val="150000"/>
              </a:lnSpc>
            </a:pPr>
            <a:r>
              <a:rPr lang="en-US" sz="1800" i="1">
                <a:latin typeface="Helvetica" panose="020B0604020202020204" pitchFamily="34" charset="0"/>
                <a:ea typeface="Times New Roman"/>
                <a:cs typeface="Helvetica" panose="020B0604020202020204" pitchFamily="34" charset="0"/>
              </a:rPr>
              <a:t>Command Relationships</a:t>
            </a:r>
          </a:p>
          <a:p>
            <a:pPr>
              <a:lnSpc>
                <a:spcPct val="150000"/>
              </a:lnSpc>
            </a:pPr>
            <a:r>
              <a:rPr lang="en-US" sz="1800" i="1">
                <a:latin typeface="Helvetica" panose="020B0604020202020204" pitchFamily="34" charset="0"/>
                <a:ea typeface="Times New Roman"/>
                <a:cs typeface="Helvetica" panose="020B0604020202020204" pitchFamily="34" charset="0"/>
              </a:rPr>
              <a:t>Operational Sponsor Tasks per MCO</a:t>
            </a:r>
          </a:p>
          <a:p>
            <a:pPr>
              <a:lnSpc>
                <a:spcPct val="150000"/>
              </a:lnSpc>
            </a:pPr>
            <a:r>
              <a:rPr lang="en-US" sz="1800" i="1">
                <a:latin typeface="Helvetica" panose="020B0604020202020204" pitchFamily="34" charset="0"/>
                <a:ea typeface="Times New Roman"/>
                <a:cs typeface="Helvetica" panose="020B0604020202020204" pitchFamily="34" charset="0"/>
              </a:rPr>
              <a:t>Purpose of IMAs</a:t>
            </a:r>
          </a:p>
          <a:p>
            <a:pPr>
              <a:lnSpc>
                <a:spcPct val="150000"/>
              </a:lnSpc>
            </a:pPr>
            <a:r>
              <a:rPr lang="en-US" sz="1800" i="1">
                <a:latin typeface="Helvetica" panose="020B0604020202020204" pitchFamily="34" charset="0"/>
                <a:ea typeface="Times New Roman"/>
                <a:cs typeface="Helvetica" panose="020B0604020202020204" pitchFamily="34" charset="0"/>
              </a:rPr>
              <a:t>Inactive Duty Training (IDT) </a:t>
            </a:r>
          </a:p>
          <a:p>
            <a:pPr>
              <a:lnSpc>
                <a:spcPct val="150000"/>
              </a:lnSpc>
            </a:pPr>
            <a:r>
              <a:rPr lang="en-US" sz="1800" i="1">
                <a:latin typeface="Helvetica" panose="020B0604020202020204" pitchFamily="34" charset="0"/>
                <a:ea typeface="Times New Roman"/>
                <a:cs typeface="Helvetica" panose="020B0604020202020204" pitchFamily="34" charset="0"/>
              </a:rPr>
              <a:t>Additional Paid Drills (</a:t>
            </a:r>
            <a:r>
              <a:rPr lang="en-US" sz="1800" i="1" err="1">
                <a:latin typeface="Helvetica" panose="020B0604020202020204" pitchFamily="34" charset="0"/>
                <a:ea typeface="Times New Roman"/>
                <a:cs typeface="Helvetica" panose="020B0604020202020204" pitchFamily="34" charset="0"/>
              </a:rPr>
              <a:t>APDs</a:t>
            </a:r>
            <a:r>
              <a:rPr lang="en-US" sz="1800" i="1">
                <a:latin typeface="Helvetica" panose="020B0604020202020204" pitchFamily="34" charset="0"/>
                <a:ea typeface="Times New Roman"/>
                <a:cs typeface="Helvetica" panose="020B0604020202020204" pitchFamily="34" charset="0"/>
              </a:rPr>
              <a:t>)</a:t>
            </a:r>
          </a:p>
          <a:p>
            <a:pPr>
              <a:lnSpc>
                <a:spcPct val="150000"/>
              </a:lnSpc>
            </a:pPr>
            <a:r>
              <a:rPr lang="en-US" sz="1800" i="1">
                <a:latin typeface="Helvetica" panose="020B0604020202020204" pitchFamily="34" charset="0"/>
                <a:ea typeface="Times New Roman"/>
                <a:cs typeface="Helvetica" panose="020B0604020202020204" pitchFamily="34" charset="0"/>
              </a:rPr>
              <a:t>Reserve Retirements</a:t>
            </a:r>
          </a:p>
          <a:p>
            <a:pPr>
              <a:lnSpc>
                <a:spcPct val="150000"/>
              </a:lnSpc>
            </a:pPr>
            <a:r>
              <a:rPr lang="en-US" sz="1800" i="1">
                <a:latin typeface="Helvetica" panose="020B0604020202020204" pitchFamily="34" charset="0"/>
                <a:ea typeface="Times New Roman"/>
                <a:cs typeface="Helvetica" panose="020B0604020202020204" pitchFamily="34" charset="0"/>
              </a:rPr>
              <a:t>Common Issues</a:t>
            </a:r>
          </a:p>
          <a:p>
            <a:pPr>
              <a:lnSpc>
                <a:spcPct val="150000"/>
              </a:lnSpc>
            </a:pPr>
            <a:r>
              <a:rPr lang="en-US" sz="1800" i="1">
                <a:latin typeface="Helvetica" panose="020B0604020202020204" pitchFamily="34" charset="0"/>
                <a:ea typeface="Times New Roman"/>
                <a:cs typeface="Helvetica" panose="020B0604020202020204" pitchFamily="34" charset="0"/>
              </a:rPr>
              <a:t>Operational Sponsor Tools</a:t>
            </a:r>
          </a:p>
          <a:p>
            <a:endParaRPr lang="en-US" sz="1800" i="1">
              <a:latin typeface="Helvetica" panose="020B0604020202020204" pitchFamily="34" charset="0"/>
              <a:ea typeface="Times New Roman"/>
              <a:cs typeface="Helvetica" panose="020B0604020202020204" pitchFamily="34" charset="0"/>
            </a:endParaRPr>
          </a:p>
        </p:txBody>
      </p:sp>
    </p:spTree>
    <p:extLst>
      <p:ext uri="{BB962C8B-B14F-4D97-AF65-F5344CB8AC3E}">
        <p14:creationId xmlns:p14="http://schemas.microsoft.com/office/powerpoint/2010/main" val="3538135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1100" y="238055"/>
            <a:ext cx="6781800" cy="533400"/>
          </a:xfrm>
        </p:spPr>
        <p:txBody>
          <a:bodyPr/>
          <a:lstStyle/>
          <a:p>
            <a:pPr>
              <a:defRPr/>
            </a:pPr>
            <a:r>
              <a:rPr lang="en-US" sz="2800">
                <a:effectLst>
                  <a:outerShdw blurRad="38100" dist="38100" dir="2700000" algn="tl">
                    <a:srgbClr val="000000">
                      <a:alpha val="43137"/>
                    </a:srgbClr>
                  </a:outerShdw>
                </a:effectLst>
                <a:latin typeface="Helvetica" panose="020B0604020202020204" pitchFamily="34" charset="0"/>
                <a:cs typeface="Helvetica" panose="020B0604020202020204" pitchFamily="34" charset="0"/>
              </a:rPr>
              <a:t>Purpose</a:t>
            </a:r>
            <a:endParaRPr lang="en-US">
              <a:effectLst>
                <a:outerShdw blurRad="38100" dist="38100" dir="2700000" algn="tl">
                  <a:srgbClr val="000000">
                    <a:alpha val="43137"/>
                  </a:srgbClr>
                </a:outerShdw>
              </a:effectLst>
              <a:latin typeface="Helvetica" panose="020B0604020202020204" pitchFamily="34" charset="0"/>
              <a:cs typeface="Helvetica" panose="020B0604020202020204" pitchFamily="34" charset="0"/>
            </a:endParaRPr>
          </a:p>
        </p:txBody>
      </p:sp>
      <p:sp>
        <p:nvSpPr>
          <p:cNvPr id="4" name="Slide Number Placeholder 3"/>
          <p:cNvSpPr>
            <a:spLocks noGrp="1"/>
          </p:cNvSpPr>
          <p:nvPr>
            <p:ph type="sldNum" sz="quarter" idx="12"/>
          </p:nvPr>
        </p:nvSpPr>
        <p:spPr/>
        <p:txBody>
          <a:bodyPr/>
          <a:lstStyle/>
          <a:p>
            <a:pPr algn="r">
              <a:defRPr/>
            </a:pPr>
            <a:fld id="{026DA9DA-C393-415B-9C61-2BF182EDA6EA}" type="slidenum">
              <a:rPr lang="en-US" altLang="en-US" sz="1000" smtClean="0"/>
              <a:pPr algn="r">
                <a:defRPr/>
              </a:pPr>
              <a:t>3</a:t>
            </a:fld>
            <a:endParaRPr lang="en-US" altLang="en-US" sz="1000"/>
          </a:p>
        </p:txBody>
      </p:sp>
      <p:sp>
        <p:nvSpPr>
          <p:cNvPr id="5" name="Content Placeholder 1"/>
          <p:cNvSpPr>
            <a:spLocks noGrp="1"/>
          </p:cNvSpPr>
          <p:nvPr>
            <p:ph idx="1"/>
          </p:nvPr>
        </p:nvSpPr>
        <p:spPr>
          <a:xfrm>
            <a:off x="914400" y="1601869"/>
            <a:ext cx="7315201" cy="4787819"/>
          </a:xfrm>
        </p:spPr>
        <p:txBody>
          <a:bodyPr/>
          <a:lstStyle/>
          <a:p>
            <a:endParaRPr lang="en-US" sz="1800">
              <a:latin typeface="Helvetica" panose="020B0604020202020204" pitchFamily="34" charset="0"/>
              <a:cs typeface="Helvetica" panose="020B0604020202020204" pitchFamily="34" charset="0"/>
            </a:endParaRPr>
          </a:p>
          <a:p>
            <a:r>
              <a:rPr lang="en-US" sz="1800">
                <a:latin typeface="Helvetica" panose="020B0604020202020204" pitchFamily="34" charset="0"/>
                <a:cs typeface="Helvetica" panose="020B0604020202020204" pitchFamily="34" charset="0"/>
              </a:rPr>
              <a:t>Director of RA is tasked to “conduct IMA Program management annual training for organizations and commands.” </a:t>
            </a:r>
          </a:p>
          <a:p>
            <a:endParaRPr lang="en-US" sz="1800">
              <a:latin typeface="Helvetica" panose="020B0604020202020204" pitchFamily="34" charset="0"/>
              <a:cs typeface="Helvetica" panose="020B0604020202020204" pitchFamily="34" charset="0"/>
            </a:endParaRPr>
          </a:p>
          <a:p>
            <a:r>
              <a:rPr lang="en-US" sz="1800">
                <a:latin typeface="Helvetica" panose="020B0604020202020204" pitchFamily="34" charset="0"/>
                <a:cs typeface="Helvetica" panose="020B0604020202020204" pitchFamily="34" charset="0"/>
              </a:rPr>
              <a:t>Introduce and familiarize new Operational Sponsors with their roles and responsibilities in the IMA Program</a:t>
            </a:r>
          </a:p>
        </p:txBody>
      </p:sp>
    </p:spTree>
    <p:extLst>
      <p:ext uri="{BB962C8B-B14F-4D97-AF65-F5344CB8AC3E}">
        <p14:creationId xmlns:p14="http://schemas.microsoft.com/office/powerpoint/2010/main" val="3163981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1100" y="231381"/>
            <a:ext cx="6781800" cy="533400"/>
          </a:xfrm>
        </p:spPr>
        <p:txBody>
          <a:bodyPr/>
          <a:lstStyle/>
          <a:p>
            <a:pPr>
              <a:defRPr/>
            </a:pPr>
            <a:r>
              <a:rPr lang="en-US" sz="2800">
                <a:effectLst>
                  <a:innerShdw blurRad="63500" dist="50800" dir="18900000">
                    <a:prstClr val="black">
                      <a:alpha val="50000"/>
                    </a:prstClr>
                  </a:innerShdw>
                </a:effectLst>
                <a:latin typeface="Helvetica" panose="020B0604020202020204" pitchFamily="34" charset="0"/>
                <a:cs typeface="Helvetica" panose="020B0604020202020204" pitchFamily="34" charset="0"/>
              </a:rPr>
              <a:t>Operational Sponsor Role</a:t>
            </a:r>
          </a:p>
        </p:txBody>
      </p:sp>
      <p:sp>
        <p:nvSpPr>
          <p:cNvPr id="4" name="Slide Number Placeholder 3"/>
          <p:cNvSpPr>
            <a:spLocks noGrp="1"/>
          </p:cNvSpPr>
          <p:nvPr>
            <p:ph type="sldNum" sz="quarter" idx="12"/>
          </p:nvPr>
        </p:nvSpPr>
        <p:spPr/>
        <p:txBody>
          <a:bodyPr/>
          <a:lstStyle/>
          <a:p>
            <a:pPr algn="r">
              <a:defRPr/>
            </a:pPr>
            <a:fld id="{026DA9DA-C393-415B-9C61-2BF182EDA6EA}" type="slidenum">
              <a:rPr lang="en-US" altLang="en-US" sz="1000" smtClean="0"/>
              <a:pPr algn="r">
                <a:defRPr/>
              </a:pPr>
              <a:t>4</a:t>
            </a:fld>
            <a:endParaRPr lang="en-US" altLang="en-US" sz="1000"/>
          </a:p>
        </p:txBody>
      </p:sp>
      <p:sp>
        <p:nvSpPr>
          <p:cNvPr id="5" name="Content Placeholder 1"/>
          <p:cNvSpPr>
            <a:spLocks noGrp="1"/>
          </p:cNvSpPr>
          <p:nvPr>
            <p:ph idx="1"/>
          </p:nvPr>
        </p:nvSpPr>
        <p:spPr>
          <a:xfrm>
            <a:off x="914400" y="1608543"/>
            <a:ext cx="7315201" cy="4781145"/>
          </a:xfrm>
        </p:spPr>
        <p:txBody>
          <a:bodyPr/>
          <a:lstStyle/>
          <a:p>
            <a:endParaRPr lang="en-US" sz="1800" u="sng">
              <a:latin typeface="Helvetica" panose="020B0604020202020204" pitchFamily="34" charset="0"/>
              <a:cs typeface="Helvetica" panose="020B0604020202020204" pitchFamily="34" charset="0"/>
            </a:endParaRPr>
          </a:p>
          <a:p>
            <a:r>
              <a:rPr lang="en-US" sz="1800" u="sng">
                <a:latin typeface="Helvetica" panose="020B0604020202020204" pitchFamily="34" charset="0"/>
                <a:cs typeface="Helvetica" panose="020B0604020202020204" pitchFamily="34" charset="0"/>
              </a:rPr>
              <a:t>MCO 1001.62C</a:t>
            </a:r>
            <a:r>
              <a:rPr lang="en-US" sz="1800">
                <a:latin typeface="Helvetica" panose="020B0604020202020204" pitchFamily="34" charset="0"/>
                <a:cs typeface="Helvetica" panose="020B0604020202020204" pitchFamily="34" charset="0"/>
              </a:rPr>
              <a:t> </a:t>
            </a:r>
          </a:p>
          <a:p>
            <a:pPr lvl="1">
              <a:buFont typeface="Arial" panose="020B0604020202020204" pitchFamily="34" charset="0"/>
              <a:buChar char="•"/>
            </a:pPr>
            <a:r>
              <a:rPr lang="en-US" sz="1800">
                <a:latin typeface="Helvetica" panose="020B0604020202020204" pitchFamily="34" charset="0"/>
                <a:cs typeface="Helvetica" panose="020B0604020202020204" pitchFamily="34" charset="0"/>
              </a:rPr>
              <a:t>Manage IMA manpower and administration within the organization.  The OpSponsor will act as the advocate and primary liaison while coordinating IMA manpower management concerns with Operational Groups and Commands.  The OpSponsor can also facilitate command responsibilities (drill management, orders authentication) if responsibilities are delegated to the OpSponsor by the command and the relationship is approved by the unit with IMA on the T/O.  </a:t>
            </a:r>
            <a:endParaRPr lang="en-US" sz="1800">
              <a:latin typeface="Helvetica" panose="020B0604020202020204" pitchFamily="34" charset="0"/>
              <a:ea typeface="Times New Roman"/>
              <a:cs typeface="Helvetica" panose="020B0604020202020204" pitchFamily="34" charset="0"/>
            </a:endParaRPr>
          </a:p>
          <a:p>
            <a:pPr marL="0" marR="0">
              <a:spcBef>
                <a:spcPts val="0"/>
              </a:spcBef>
              <a:spcAft>
                <a:spcPts val="0"/>
              </a:spcAft>
              <a:buNone/>
            </a:pPr>
            <a:r>
              <a:rPr lang="en-US" sz="1800">
                <a:latin typeface="Helvetica" panose="020B0604020202020204" pitchFamily="34" charset="0"/>
                <a:ea typeface="Times New Roman"/>
                <a:cs typeface="Helvetica" panose="020B0604020202020204" pitchFamily="34" charset="0"/>
              </a:rPr>
              <a:t>	</a:t>
            </a:r>
          </a:p>
        </p:txBody>
      </p:sp>
    </p:spTree>
    <p:extLst>
      <p:ext uri="{BB962C8B-B14F-4D97-AF65-F5344CB8AC3E}">
        <p14:creationId xmlns:p14="http://schemas.microsoft.com/office/powerpoint/2010/main" val="2354719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pPr>
            <a:fld id="{6CDCC061-8C41-47DD-B479-99B51AEBE099}" type="slidenum">
              <a:rPr lang="en-US" altLang="en-US" sz="1000" smtClean="0"/>
              <a:pPr algn="r">
                <a:spcBef>
                  <a:spcPct val="0"/>
                </a:spcBef>
                <a:buFontTx/>
                <a:buNone/>
              </a:pPr>
              <a:t>5</a:t>
            </a:fld>
            <a:endParaRPr lang="en-US" altLang="en-US" sz="1000"/>
          </a:p>
        </p:txBody>
      </p:sp>
      <p:sp>
        <p:nvSpPr>
          <p:cNvPr id="4101" name="Rectangle 2"/>
          <p:cNvSpPr>
            <a:spLocks noGrp="1" noChangeArrowheads="1"/>
          </p:cNvSpPr>
          <p:nvPr>
            <p:ph type="title"/>
          </p:nvPr>
        </p:nvSpPr>
        <p:spPr>
          <a:xfrm>
            <a:off x="835025" y="217488"/>
            <a:ext cx="7550150" cy="533400"/>
          </a:xfrm>
        </p:spPr>
        <p:txBody>
          <a:bodyPr/>
          <a:lstStyle/>
          <a:p>
            <a:pPr>
              <a:defRPr/>
            </a:pPr>
            <a:r>
              <a:rPr lang="en-US" altLang="en-US" sz="2800" kern="1200">
                <a:effectLst>
                  <a:outerShdw blurRad="38100" dist="38100" dir="2700000" algn="tl">
                    <a:srgbClr val="000000">
                      <a:alpha val="43137"/>
                    </a:srgbClr>
                  </a:outerShdw>
                </a:effectLst>
                <a:latin typeface="Helvetica" panose="020B0604020202020204" pitchFamily="34" charset="0"/>
                <a:cs typeface="Helvetica" panose="020B0604020202020204" pitchFamily="34" charset="0"/>
              </a:rPr>
              <a:t>Command Relationships</a:t>
            </a:r>
          </a:p>
        </p:txBody>
      </p:sp>
      <p:pic>
        <p:nvPicPr>
          <p:cNvPr id="5" name="Picture 4"/>
          <p:cNvPicPr/>
          <p:nvPr/>
        </p:nvPicPr>
        <p:blipFill>
          <a:blip r:embed="rId3">
            <a:extLst>
              <a:ext uri="{28A0092B-C50C-407E-A947-70E740481C1C}">
                <a14:useLocalDpi xmlns:a14="http://schemas.microsoft.com/office/drawing/2010/main" val="0"/>
              </a:ext>
            </a:extLst>
          </a:blip>
          <a:stretch>
            <a:fillRect/>
          </a:stretch>
        </p:blipFill>
        <p:spPr>
          <a:xfrm>
            <a:off x="1299528" y="1605513"/>
            <a:ext cx="6544945" cy="4207801"/>
          </a:xfrm>
          <a:prstGeom prst="rect">
            <a:avLst/>
          </a:prstGeom>
        </p:spPr>
      </p:pic>
    </p:spTree>
    <p:extLst>
      <p:ext uri="{BB962C8B-B14F-4D97-AF65-F5344CB8AC3E}">
        <p14:creationId xmlns:p14="http://schemas.microsoft.com/office/powerpoint/2010/main" val="1209089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1100" y="231381"/>
            <a:ext cx="6781800" cy="533400"/>
          </a:xfrm>
        </p:spPr>
        <p:txBody>
          <a:bodyPr/>
          <a:lstStyle/>
          <a:p>
            <a:r>
              <a:rPr lang="en-US" sz="2800"/>
              <a:t>Operational Sponsor Tasks</a:t>
            </a:r>
          </a:p>
        </p:txBody>
      </p:sp>
      <p:sp>
        <p:nvSpPr>
          <p:cNvPr id="4" name="Slide Number Placeholder 3"/>
          <p:cNvSpPr>
            <a:spLocks noGrp="1"/>
          </p:cNvSpPr>
          <p:nvPr>
            <p:ph type="sldNum" sz="quarter" idx="12"/>
          </p:nvPr>
        </p:nvSpPr>
        <p:spPr/>
        <p:txBody>
          <a:bodyPr/>
          <a:lstStyle/>
          <a:p>
            <a:pPr algn="r">
              <a:defRPr/>
            </a:pPr>
            <a:fld id="{026DA9DA-C393-415B-9C61-2BF182EDA6EA}" type="slidenum">
              <a:rPr lang="en-US" altLang="en-US" sz="1000" smtClean="0"/>
              <a:pPr algn="r">
                <a:defRPr/>
              </a:pPr>
              <a:t>6</a:t>
            </a:fld>
            <a:endParaRPr lang="en-US" altLang="en-US" sz="1000"/>
          </a:p>
        </p:txBody>
      </p:sp>
      <p:sp>
        <p:nvSpPr>
          <p:cNvPr id="5" name="Content Placeholder 1"/>
          <p:cNvSpPr>
            <a:spLocks noGrp="1"/>
          </p:cNvSpPr>
          <p:nvPr>
            <p:ph idx="1"/>
          </p:nvPr>
        </p:nvSpPr>
        <p:spPr>
          <a:xfrm>
            <a:off x="917787" y="1608015"/>
            <a:ext cx="7308427" cy="5243211"/>
          </a:xfrm>
        </p:spPr>
        <p:txBody>
          <a:bodyPr/>
          <a:lstStyle/>
          <a:p>
            <a:pPr lvl="0"/>
            <a:r>
              <a:rPr lang="en-US" sz="1400" b="1">
                <a:latin typeface="Helvetica" panose="020B0604020202020204" pitchFamily="34" charset="0"/>
                <a:cs typeface="Helvetica" panose="020B0604020202020204" pitchFamily="34" charset="0"/>
              </a:rPr>
              <a:t>Coordinate IMA manpower management concerns with the OpGroup Program Manager and owning Commands. </a:t>
            </a:r>
          </a:p>
          <a:p>
            <a:pPr lvl="0"/>
            <a:endParaRPr lang="en-US" sz="1400" b="1">
              <a:latin typeface="Helvetica" panose="020B0604020202020204" pitchFamily="34" charset="0"/>
              <a:cs typeface="Helvetica" panose="020B0604020202020204" pitchFamily="34" charset="0"/>
            </a:endParaRPr>
          </a:p>
          <a:p>
            <a:pPr lvl="0"/>
            <a:r>
              <a:rPr lang="en-US" sz="1400" b="1">
                <a:latin typeface="Helvetica" panose="020B0604020202020204" pitchFamily="34" charset="0"/>
                <a:cs typeface="Helvetica" panose="020B0604020202020204" pitchFamily="34" charset="0"/>
              </a:rPr>
              <a:t>Review organizational requirements and submit data in conjunction with IMA structure/manning review</a:t>
            </a:r>
          </a:p>
          <a:p>
            <a:pPr marL="0" indent="0">
              <a:buNone/>
            </a:pPr>
            <a:r>
              <a:rPr lang="en-US" sz="1400" b="1">
                <a:latin typeface="Helvetica" panose="020B0604020202020204" pitchFamily="34" charset="0"/>
                <a:cs typeface="Helvetica" panose="020B0604020202020204" pitchFamily="34" charset="0"/>
              </a:rPr>
              <a:t> </a:t>
            </a:r>
          </a:p>
          <a:p>
            <a:pPr lvl="0"/>
            <a:r>
              <a:rPr lang="en-US" sz="1400" b="1">
                <a:latin typeface="Helvetica" panose="020B0604020202020204" pitchFamily="34" charset="0"/>
                <a:cs typeface="Helvetica" panose="020B0604020202020204" pitchFamily="34" charset="0"/>
              </a:rPr>
              <a:t>Submit officer and enlisted authorized manning requirements to the IMA Program Manager via the OpGroup Program Manager.  </a:t>
            </a:r>
          </a:p>
          <a:p>
            <a:pPr marL="0" indent="0">
              <a:buNone/>
            </a:pPr>
            <a:r>
              <a:rPr lang="en-US" sz="1400" b="1">
                <a:latin typeface="Helvetica" panose="020B0604020202020204" pitchFamily="34" charset="0"/>
                <a:cs typeface="Helvetica" panose="020B0604020202020204" pitchFamily="34" charset="0"/>
              </a:rPr>
              <a:t> </a:t>
            </a:r>
          </a:p>
          <a:p>
            <a:pPr lvl="0"/>
            <a:r>
              <a:rPr lang="en-US" sz="1400" b="1">
                <a:latin typeface="Helvetica" panose="020B0604020202020204" pitchFamily="34" charset="0"/>
                <a:cs typeface="Helvetica" panose="020B0604020202020204" pitchFamily="34" charset="0"/>
              </a:rPr>
              <a:t>Manage on-hand staffing to ensure IMA manpower does not exceed 100% of officer and enlisted authorized manning.  OpGroups may temporarily surge to 110% of authorized manning in order to accommodate turnover and transfers.  </a:t>
            </a:r>
          </a:p>
          <a:p>
            <a:pPr marL="0" indent="0">
              <a:buNone/>
            </a:pPr>
            <a:r>
              <a:rPr lang="en-US" sz="1400" b="1">
                <a:latin typeface="Helvetica" panose="020B0604020202020204" pitchFamily="34" charset="0"/>
                <a:cs typeface="Helvetica" panose="020B0604020202020204" pitchFamily="34" charset="0"/>
              </a:rPr>
              <a:t> </a:t>
            </a:r>
          </a:p>
          <a:p>
            <a:pPr lvl="0"/>
            <a:r>
              <a:rPr lang="en-US" sz="1400" b="1">
                <a:latin typeface="Helvetica" panose="020B0604020202020204" pitchFamily="34" charset="0"/>
                <a:cs typeface="Helvetica" panose="020B0604020202020204" pitchFamily="34" charset="0"/>
              </a:rPr>
              <a:t>Advertise BICs, via RTAMMS, three to six months prior to the end of a current tour.  Ensure all mandatory billet qualifications are listed in the advertisement remarks.  Failure to list a necessary qualification is not sufficient justification to reject an otherwise qualified candidate. </a:t>
            </a:r>
          </a:p>
          <a:p>
            <a:pPr marL="0" lvl="0" indent="0">
              <a:buNone/>
            </a:pPr>
            <a:r>
              <a:rPr lang="en-US" sz="1400" b="1">
                <a:latin typeface="Helvetica" panose="020B0604020202020204" pitchFamily="34" charset="0"/>
                <a:cs typeface="Helvetica" panose="020B0604020202020204" pitchFamily="34" charset="0"/>
              </a:rPr>
              <a:t> </a:t>
            </a:r>
          </a:p>
          <a:p>
            <a:pPr lvl="0"/>
            <a:r>
              <a:rPr lang="en-US" sz="1400" b="1">
                <a:latin typeface="Helvetica" panose="020B0604020202020204" pitchFamily="34" charset="0"/>
                <a:cs typeface="Helvetica" panose="020B0604020202020204" pitchFamily="34" charset="0"/>
              </a:rPr>
              <a:t>Facilitate interviews with potential new joins and Marines requesting IUTs</a:t>
            </a:r>
          </a:p>
          <a:p>
            <a:pPr marL="0" indent="0">
              <a:buNone/>
            </a:pPr>
            <a:r>
              <a:rPr lang="en-US" sz="1400" b="1">
                <a:latin typeface="Helvetica" panose="020B0604020202020204" pitchFamily="34" charset="0"/>
                <a:cs typeface="Helvetica" panose="020B0604020202020204" pitchFamily="34" charset="0"/>
              </a:rPr>
              <a:t> </a:t>
            </a:r>
          </a:p>
          <a:p>
            <a:pPr lvl="0"/>
            <a:r>
              <a:rPr lang="en-US" sz="1400" b="1">
                <a:latin typeface="Helvetica" panose="020B0604020202020204" pitchFamily="34" charset="0"/>
                <a:cs typeface="Helvetica" panose="020B0604020202020204" pitchFamily="34" charset="0"/>
              </a:rPr>
              <a:t>Schedule and support AT and other training requirements as necessary.  </a:t>
            </a:r>
          </a:p>
        </p:txBody>
      </p:sp>
    </p:spTree>
    <p:extLst>
      <p:ext uri="{BB962C8B-B14F-4D97-AF65-F5344CB8AC3E}">
        <p14:creationId xmlns:p14="http://schemas.microsoft.com/office/powerpoint/2010/main" val="666688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026" y="218033"/>
            <a:ext cx="7055174" cy="533400"/>
          </a:xfrm>
        </p:spPr>
        <p:txBody>
          <a:bodyPr/>
          <a:lstStyle/>
          <a:p>
            <a:r>
              <a:rPr lang="en-US" sz="2800"/>
              <a:t>Operational Sponsor Tasks (cont.)</a:t>
            </a:r>
          </a:p>
        </p:txBody>
      </p:sp>
      <p:sp>
        <p:nvSpPr>
          <p:cNvPr id="4" name="Slide Number Placeholder 3"/>
          <p:cNvSpPr>
            <a:spLocks noGrp="1"/>
          </p:cNvSpPr>
          <p:nvPr>
            <p:ph type="sldNum" sz="quarter" idx="12"/>
          </p:nvPr>
        </p:nvSpPr>
        <p:spPr/>
        <p:txBody>
          <a:bodyPr/>
          <a:lstStyle/>
          <a:p>
            <a:pPr algn="r">
              <a:defRPr/>
            </a:pPr>
            <a:fld id="{026DA9DA-C393-415B-9C61-2BF182EDA6EA}" type="slidenum">
              <a:rPr lang="en-US" altLang="en-US" sz="1000" smtClean="0"/>
              <a:pPr algn="r">
                <a:defRPr/>
              </a:pPr>
              <a:t>7</a:t>
            </a:fld>
            <a:endParaRPr lang="en-US" altLang="en-US" sz="1000"/>
          </a:p>
        </p:txBody>
      </p:sp>
      <p:sp>
        <p:nvSpPr>
          <p:cNvPr id="5" name="Content Placeholder 1"/>
          <p:cNvSpPr>
            <a:spLocks noGrp="1"/>
          </p:cNvSpPr>
          <p:nvPr>
            <p:ph idx="1"/>
          </p:nvPr>
        </p:nvSpPr>
        <p:spPr>
          <a:xfrm>
            <a:off x="918972" y="1603553"/>
            <a:ext cx="7306056" cy="5239512"/>
          </a:xfrm>
        </p:spPr>
        <p:txBody>
          <a:bodyPr/>
          <a:lstStyle/>
          <a:p>
            <a:pPr lvl="0"/>
            <a:r>
              <a:rPr lang="en-US" sz="1400" b="1" dirty="0">
                <a:latin typeface="Helvetica" panose="020B0604020202020204" pitchFamily="34" charset="0"/>
                <a:cs typeface="Helvetica" panose="020B0604020202020204" pitchFamily="34" charset="0"/>
              </a:rPr>
              <a:t>Oversee drill schedule in compliance with a satisfactory anniversary year.  Develop and publish AT plans for all mandatory participants.</a:t>
            </a:r>
          </a:p>
          <a:p>
            <a:endParaRPr lang="en-US" sz="1400" b="1" dirty="0">
              <a:latin typeface="Helvetica" panose="020B0604020202020204" pitchFamily="34" charset="0"/>
              <a:cs typeface="Helvetica" panose="020B0604020202020204" pitchFamily="34" charset="0"/>
            </a:endParaRPr>
          </a:p>
          <a:p>
            <a:r>
              <a:rPr lang="en-US" sz="1400" b="1" dirty="0">
                <a:latin typeface="Helvetica" panose="020B0604020202020204" pitchFamily="34" charset="0"/>
                <a:cs typeface="Helvetica" panose="020B0604020202020204" pitchFamily="34" charset="0"/>
              </a:rPr>
              <a:t>Submit activation requests to CMC (MMIB) IAW MCO 3000.19B &amp; MCO 1001.61A</a:t>
            </a:r>
          </a:p>
          <a:p>
            <a:pPr marL="0" indent="0">
              <a:buNone/>
            </a:pPr>
            <a:endParaRPr lang="en-US" sz="1400" b="1" dirty="0">
              <a:latin typeface="Helvetica" panose="020B0604020202020204" pitchFamily="34" charset="0"/>
              <a:cs typeface="Helvetica" panose="020B0604020202020204" pitchFamily="34" charset="0"/>
            </a:endParaRPr>
          </a:p>
          <a:p>
            <a:pPr lvl="0"/>
            <a:r>
              <a:rPr lang="en-US" sz="1400" b="1" dirty="0">
                <a:highlight>
                  <a:srgbClr val="FFFF00"/>
                </a:highlight>
                <a:latin typeface="Helvetica" panose="020B0604020202020204" pitchFamily="34" charset="0"/>
                <a:cs typeface="Helvetica" panose="020B0604020202020204" pitchFamily="34" charset="0"/>
              </a:rPr>
              <a:t>Ensure Marines complete travel vouchers with proper documentation</a:t>
            </a:r>
            <a:r>
              <a:rPr lang="en-US" sz="1400" b="1" dirty="0">
                <a:latin typeface="Helvetica" panose="020B0604020202020204" pitchFamily="34" charset="0"/>
                <a:cs typeface="Helvetica" panose="020B0604020202020204" pitchFamily="34" charset="0"/>
              </a:rPr>
              <a:t>.</a:t>
            </a:r>
          </a:p>
          <a:p>
            <a:pPr marL="0" indent="0">
              <a:buNone/>
            </a:pPr>
            <a:r>
              <a:rPr lang="en-US" sz="1400" b="1" dirty="0">
                <a:latin typeface="Helvetica" panose="020B0604020202020204" pitchFamily="34" charset="0"/>
                <a:cs typeface="Helvetica" panose="020B0604020202020204" pitchFamily="34" charset="0"/>
              </a:rPr>
              <a:t> </a:t>
            </a:r>
          </a:p>
          <a:p>
            <a:pPr lvl="0"/>
            <a:r>
              <a:rPr lang="en-US" sz="1400" b="1" dirty="0">
                <a:latin typeface="Helvetica" panose="020B0604020202020204" pitchFamily="34" charset="0"/>
                <a:cs typeface="Helvetica" panose="020B0604020202020204" pitchFamily="34" charset="0"/>
              </a:rPr>
              <a:t>Manage and facilitate approval of telecommute requests IAW MCO 1001R.1L w/CH1</a:t>
            </a:r>
          </a:p>
          <a:p>
            <a:pPr marL="0" lvl="0" indent="0">
              <a:buNone/>
            </a:pPr>
            <a:r>
              <a:rPr lang="en-US" sz="1400" b="1" dirty="0">
                <a:latin typeface="Helvetica" panose="020B0604020202020204" pitchFamily="34" charset="0"/>
                <a:cs typeface="Helvetica" panose="020B0604020202020204" pitchFamily="34" charset="0"/>
              </a:rPr>
              <a:t> </a:t>
            </a:r>
          </a:p>
          <a:p>
            <a:pPr lvl="0"/>
            <a:r>
              <a:rPr lang="en-US" sz="1400" b="1" dirty="0">
                <a:latin typeface="Helvetica" panose="020B0604020202020204" pitchFamily="34" charset="0"/>
                <a:cs typeface="Helvetica" panose="020B0604020202020204" pitchFamily="34" charset="0"/>
              </a:rPr>
              <a:t>Draft, and route ADOS, AT, off-site IDT, and medical orders via MROWS.  Requests for extended or additional ATs will be initiated in MROWS and submitted to the IMA Program Manager with justification, to include the reason for the additional days.  </a:t>
            </a:r>
          </a:p>
          <a:p>
            <a:pPr marL="0" indent="0">
              <a:buNone/>
            </a:pPr>
            <a:r>
              <a:rPr lang="en-US" sz="1400" b="1" dirty="0">
                <a:latin typeface="Helvetica" panose="020B0604020202020204" pitchFamily="34" charset="0"/>
                <a:cs typeface="Helvetica" panose="020B0604020202020204" pitchFamily="34" charset="0"/>
              </a:rPr>
              <a:t> </a:t>
            </a:r>
          </a:p>
          <a:p>
            <a:pPr lvl="0"/>
            <a:r>
              <a:rPr lang="en-US" sz="1400" b="1" dirty="0">
                <a:latin typeface="Helvetica" panose="020B0604020202020204" pitchFamily="34" charset="0"/>
                <a:cs typeface="Helvetica" panose="020B0604020202020204" pitchFamily="34" charset="0"/>
              </a:rPr>
              <a:t>Review and process lodging reimbursement requests via DTS local voucher.</a:t>
            </a:r>
          </a:p>
          <a:p>
            <a:pPr marL="0" indent="0">
              <a:buNone/>
            </a:pPr>
            <a:r>
              <a:rPr lang="en-US" sz="1400" b="1" dirty="0">
                <a:latin typeface="Helvetica" panose="020B0604020202020204" pitchFamily="34" charset="0"/>
                <a:cs typeface="Helvetica" panose="020B0604020202020204" pitchFamily="34" charset="0"/>
              </a:rPr>
              <a:t> </a:t>
            </a:r>
          </a:p>
          <a:p>
            <a:pPr lvl="0"/>
            <a:r>
              <a:rPr lang="en-US" sz="1400" b="1" dirty="0">
                <a:latin typeface="Helvetica" panose="020B0604020202020204" pitchFamily="34" charset="0"/>
                <a:cs typeface="Helvetica" panose="020B0604020202020204" pitchFamily="34" charset="0"/>
              </a:rPr>
              <a:t>Per SECNAVINST 6120.3A, Facilitate medical and dental requirements including an annual Periodic Health Assessment (PHA), and dental exam as directed by the command.  </a:t>
            </a:r>
            <a:r>
              <a:rPr lang="en-US" sz="1400" b="1" dirty="0">
                <a:highlight>
                  <a:srgbClr val="FFFF00"/>
                </a:highlight>
                <a:latin typeface="Helvetica" panose="020B0604020202020204" pitchFamily="34" charset="0"/>
                <a:cs typeface="Helvetica" panose="020B0604020202020204" pitchFamily="34" charset="0"/>
              </a:rPr>
              <a:t>Assist the Command Limited Duty Coordinator in the processing of TNPQ and LOD cases</a:t>
            </a:r>
            <a:r>
              <a:rPr lang="en-US" sz="1400" b="1" dirty="0">
                <a:latin typeface="Helvetica" panose="020B0604020202020204" pitchFamily="34" charset="0"/>
                <a:cs typeface="Helvetica" panose="020B0604020202020204" pitchFamily="34" charset="0"/>
              </a:rPr>
              <a:t>.</a:t>
            </a:r>
          </a:p>
        </p:txBody>
      </p:sp>
    </p:spTree>
    <p:extLst>
      <p:ext uri="{BB962C8B-B14F-4D97-AF65-F5344CB8AC3E}">
        <p14:creationId xmlns:p14="http://schemas.microsoft.com/office/powerpoint/2010/main" val="3774912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9032" y="218032"/>
            <a:ext cx="7059168" cy="533400"/>
          </a:xfrm>
        </p:spPr>
        <p:txBody>
          <a:bodyPr/>
          <a:lstStyle/>
          <a:p>
            <a:r>
              <a:rPr lang="en-US" sz="2800"/>
              <a:t>Operational Sponsor Tasks (cont.)</a:t>
            </a:r>
          </a:p>
        </p:txBody>
      </p:sp>
      <p:sp>
        <p:nvSpPr>
          <p:cNvPr id="4" name="Slide Number Placeholder 3"/>
          <p:cNvSpPr>
            <a:spLocks noGrp="1"/>
          </p:cNvSpPr>
          <p:nvPr>
            <p:ph type="sldNum" sz="quarter" idx="12"/>
          </p:nvPr>
        </p:nvSpPr>
        <p:spPr/>
        <p:txBody>
          <a:bodyPr/>
          <a:lstStyle/>
          <a:p>
            <a:pPr algn="r">
              <a:defRPr/>
            </a:pPr>
            <a:fld id="{026DA9DA-C393-415B-9C61-2BF182EDA6EA}" type="slidenum">
              <a:rPr lang="en-US" altLang="en-US" sz="1000" smtClean="0"/>
              <a:pPr algn="r">
                <a:defRPr/>
              </a:pPr>
              <a:t>8</a:t>
            </a:fld>
            <a:endParaRPr lang="en-US" altLang="en-US" sz="1000"/>
          </a:p>
        </p:txBody>
      </p:sp>
      <p:sp>
        <p:nvSpPr>
          <p:cNvPr id="5" name="Content Placeholder 1"/>
          <p:cNvSpPr txBox="1">
            <a:spLocks/>
          </p:cNvSpPr>
          <p:nvPr/>
        </p:nvSpPr>
        <p:spPr bwMode="auto">
          <a:xfrm>
            <a:off x="918972" y="1608643"/>
            <a:ext cx="7306056" cy="52395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lvl="0"/>
            <a:r>
              <a:rPr lang="en-US" sz="1300" dirty="0">
                <a:highlight>
                  <a:srgbClr val="FFFF00"/>
                </a:highlight>
                <a:latin typeface="Helvetica" panose="020B0604020202020204" pitchFamily="34" charset="0"/>
                <a:cs typeface="Helvetica" panose="020B0604020202020204" pitchFamily="34" charset="0"/>
              </a:rPr>
              <a:t>Endorse requests for IUTs, extensions, and voluntary transfers to the IRR.  Ensure appropriate checklists for IUTs and extensions are completed and endorsed.  Ensure assigned IMA are educated on assignment requirements, limits, and opportunities.</a:t>
            </a:r>
          </a:p>
          <a:p>
            <a:endParaRPr lang="en-US" sz="1300" dirty="0">
              <a:latin typeface="Helvetica" panose="020B0604020202020204" pitchFamily="34" charset="0"/>
              <a:cs typeface="Helvetica" panose="020B0604020202020204" pitchFamily="34" charset="0"/>
            </a:endParaRPr>
          </a:p>
          <a:p>
            <a:pPr lvl="0"/>
            <a:r>
              <a:rPr lang="en-US" sz="1300" dirty="0">
                <a:latin typeface="Helvetica" panose="020B0604020202020204" pitchFamily="34" charset="0"/>
                <a:cs typeface="Helvetica" panose="020B0604020202020204" pitchFamily="34" charset="0"/>
              </a:rPr>
              <a:t>Submit requests for involuntary transfer of IMA personnel to the IRR to Dir RA, via </a:t>
            </a:r>
            <a:r>
              <a:rPr lang="en-US" sz="1300" dirty="0" err="1">
                <a:latin typeface="Helvetica" panose="020B0604020202020204" pitchFamily="34" charset="0"/>
                <a:cs typeface="Helvetica" panose="020B0604020202020204" pitchFamily="34" charset="0"/>
              </a:rPr>
              <a:t>OpGroup</a:t>
            </a:r>
            <a:r>
              <a:rPr lang="en-US" sz="1300" dirty="0">
                <a:latin typeface="Helvetica" panose="020B0604020202020204" pitchFamily="34" charset="0"/>
                <a:cs typeface="Helvetica" panose="020B0604020202020204" pitchFamily="34" charset="0"/>
              </a:rPr>
              <a:t> Program Manager.</a:t>
            </a:r>
          </a:p>
          <a:p>
            <a:endParaRPr lang="en-US" sz="1300" dirty="0">
              <a:latin typeface="Helvetica" panose="020B0604020202020204" pitchFamily="34" charset="0"/>
              <a:cs typeface="Helvetica" panose="020B0604020202020204" pitchFamily="34" charset="0"/>
            </a:endParaRPr>
          </a:p>
          <a:p>
            <a:pPr lvl="0"/>
            <a:r>
              <a:rPr lang="en-US" sz="1300" dirty="0">
                <a:latin typeface="Helvetica" panose="020B0604020202020204" pitchFamily="34" charset="0"/>
                <a:cs typeface="Helvetica" panose="020B0604020202020204" pitchFamily="34" charset="0"/>
              </a:rPr>
              <a:t>Review and submit all administrative requests via MOL Electronic Personnel Action </a:t>
            </a:r>
            <a:r>
              <a:rPr lang="en-US" sz="1300" dirty="0">
                <a:highlight>
                  <a:srgbClr val="FFFF00"/>
                </a:highlight>
                <a:latin typeface="Helvetica" panose="020B0604020202020204" pitchFamily="34" charset="0"/>
                <a:cs typeface="Helvetica" panose="020B0604020202020204" pitchFamily="34" charset="0"/>
              </a:rPr>
              <a:t>Request (EPAR) to MARFORRES IPAC</a:t>
            </a:r>
            <a:r>
              <a:rPr lang="en-US" sz="1300" dirty="0">
                <a:latin typeface="Helvetica" panose="020B0604020202020204" pitchFamily="34" charset="0"/>
                <a:cs typeface="Helvetica" panose="020B0604020202020204" pitchFamily="34" charset="0"/>
              </a:rPr>
              <a:t>.  </a:t>
            </a:r>
          </a:p>
          <a:p>
            <a:endParaRPr lang="en-US" sz="1300" dirty="0">
              <a:latin typeface="Helvetica" panose="020B0604020202020204" pitchFamily="34" charset="0"/>
              <a:cs typeface="Helvetica" panose="020B0604020202020204" pitchFamily="34" charset="0"/>
            </a:endParaRPr>
          </a:p>
          <a:p>
            <a:pPr lvl="0"/>
            <a:r>
              <a:rPr lang="en-US" sz="1300" dirty="0">
                <a:latin typeface="Helvetica" panose="020B0604020202020204" pitchFamily="34" charset="0"/>
                <a:cs typeface="Helvetica" panose="020B0604020202020204" pitchFamily="34" charset="0"/>
              </a:rPr>
              <a:t>Per MCO P1070.12K W/CH1 (IRAM), Conduct records audits for all required occasions and forward via EPAR to MARFORRES IPAC.</a:t>
            </a:r>
          </a:p>
          <a:p>
            <a:endParaRPr lang="en-US" sz="1300" dirty="0">
              <a:latin typeface="Helvetica" panose="020B0604020202020204" pitchFamily="34" charset="0"/>
              <a:cs typeface="Helvetica" panose="020B0604020202020204" pitchFamily="34" charset="0"/>
            </a:endParaRPr>
          </a:p>
          <a:p>
            <a:pPr lvl="0"/>
            <a:r>
              <a:rPr lang="en-US" sz="1300" dirty="0">
                <a:latin typeface="Helvetica" panose="020B0604020202020204" pitchFamily="34" charset="0"/>
                <a:cs typeface="Helvetica" panose="020B0604020202020204" pitchFamily="34" charset="0"/>
              </a:rPr>
              <a:t>Submit requests for inter-service transfer to Dir RA.</a:t>
            </a:r>
          </a:p>
          <a:p>
            <a:endParaRPr lang="en-US" sz="1300" dirty="0">
              <a:latin typeface="Helvetica" panose="020B0604020202020204" pitchFamily="34" charset="0"/>
              <a:cs typeface="Helvetica" panose="020B0604020202020204" pitchFamily="34" charset="0"/>
            </a:endParaRPr>
          </a:p>
          <a:p>
            <a:pPr lvl="0"/>
            <a:r>
              <a:rPr lang="en-US" sz="1300" dirty="0">
                <a:latin typeface="Helvetica" panose="020B0604020202020204" pitchFamily="34" charset="0"/>
                <a:cs typeface="Helvetica" panose="020B0604020202020204" pitchFamily="34" charset="0"/>
              </a:rPr>
              <a:t>Coordinate with the command to facilitate the accomplishment of command tasks.  This includes, but is not limited to, administrative, promotion, career retention, legal, medical, dental, awards, PFT, CFT, and command sponsored training.</a:t>
            </a:r>
          </a:p>
        </p:txBody>
      </p:sp>
    </p:spTree>
    <p:extLst>
      <p:ext uri="{BB962C8B-B14F-4D97-AF65-F5344CB8AC3E}">
        <p14:creationId xmlns:p14="http://schemas.microsoft.com/office/powerpoint/2010/main" val="203729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935" y="251514"/>
            <a:ext cx="8520953" cy="533400"/>
          </a:xfrm>
        </p:spPr>
        <p:txBody>
          <a:bodyPr/>
          <a:lstStyle/>
          <a:p>
            <a:r>
              <a:rPr lang="en-US" sz="2800">
                <a:latin typeface="Helvetica" panose="020B0604020202020204" pitchFamily="34" charset="0"/>
                <a:cs typeface="Helvetica" panose="020B0604020202020204" pitchFamily="34" charset="0"/>
              </a:rPr>
              <a:t>Individual Mobilization Augmentee</a:t>
            </a:r>
          </a:p>
        </p:txBody>
      </p:sp>
      <p:sp>
        <p:nvSpPr>
          <p:cNvPr id="4" name="Slide Number Placeholder 3"/>
          <p:cNvSpPr>
            <a:spLocks noGrp="1"/>
          </p:cNvSpPr>
          <p:nvPr>
            <p:ph type="sldNum" sz="quarter" idx="12"/>
          </p:nvPr>
        </p:nvSpPr>
        <p:spPr/>
        <p:txBody>
          <a:bodyPr/>
          <a:lstStyle/>
          <a:p>
            <a:pPr algn="r">
              <a:defRPr/>
            </a:pPr>
            <a:fld id="{026DA9DA-C393-415B-9C61-2BF182EDA6EA}" type="slidenum">
              <a:rPr lang="en-US" altLang="en-US" sz="1000" smtClean="0"/>
              <a:pPr algn="r">
                <a:defRPr/>
              </a:pPr>
              <a:t>9</a:t>
            </a:fld>
            <a:endParaRPr lang="en-US" altLang="en-US" sz="1000"/>
          </a:p>
        </p:txBody>
      </p:sp>
      <p:sp>
        <p:nvSpPr>
          <p:cNvPr id="6" name="Rectangle 5"/>
          <p:cNvSpPr/>
          <p:nvPr/>
        </p:nvSpPr>
        <p:spPr>
          <a:xfrm>
            <a:off x="918972" y="1607782"/>
            <a:ext cx="7306056" cy="4616648"/>
          </a:xfrm>
          <a:prstGeom prst="rect">
            <a:avLst/>
          </a:prstGeom>
        </p:spPr>
        <p:txBody>
          <a:bodyPr wrap="square">
            <a:spAutoFit/>
          </a:bodyPr>
          <a:lstStyle/>
          <a:p>
            <a:pPr marL="285750" indent="-285750">
              <a:buFont typeface="Arial" panose="020B0604020202020204" pitchFamily="34" charset="0"/>
              <a:buChar char="•"/>
            </a:pPr>
            <a:r>
              <a:rPr lang="en-US" u="sng" dirty="0">
                <a:latin typeface="Helvetica" panose="020B0604020202020204" pitchFamily="34" charset="0"/>
                <a:cs typeface="Helvetica" panose="020B0604020202020204" pitchFamily="34" charset="0"/>
              </a:rPr>
              <a:t>Individual Mobilization Augmentee (IMA)</a:t>
            </a:r>
          </a:p>
          <a:p>
            <a:pPr marL="285750" indent="-285750">
              <a:buFont typeface="Arial" panose="020B0604020202020204" pitchFamily="34" charset="0"/>
              <a:buChar char="•"/>
            </a:pPr>
            <a:endParaRPr lang="en-US" dirty="0">
              <a:latin typeface="Helvetica" panose="020B0604020202020204" pitchFamily="34" charset="0"/>
              <a:cs typeface="Helvetica" panose="020B0604020202020204" pitchFamily="34" charset="0"/>
            </a:endParaRPr>
          </a:p>
          <a:p>
            <a:pPr marL="742950" lvl="1" indent="-285750">
              <a:buFont typeface="Arial" panose="020B0604020202020204" pitchFamily="34" charset="0"/>
              <a:buChar char="•"/>
            </a:pPr>
            <a:r>
              <a:rPr lang="en-US" b="0" dirty="0">
                <a:latin typeface="Helvetica" panose="020B0604020202020204" pitchFamily="34" charset="0"/>
                <a:cs typeface="Helvetica" panose="020B0604020202020204" pitchFamily="34" charset="0"/>
              </a:rPr>
              <a:t>The Purpose of the IMA is to facilitate the rapid expansion of AC organizations to meet wartime military manpower requirements, specifically by providing individual reserve manpower that can be accessed during the initial stages of an emerging crisis, prior to mobilization of the IRR.</a:t>
            </a:r>
          </a:p>
          <a:p>
            <a:pPr marL="742950" lvl="1" indent="-285750">
              <a:buFont typeface="Arial" panose="020B0604020202020204" pitchFamily="34" charset="0"/>
              <a:buChar char="•"/>
            </a:pPr>
            <a:endParaRPr lang="en-US" b="0" dirty="0">
              <a:latin typeface="Helvetica" panose="020B0604020202020204" pitchFamily="34" charset="0"/>
              <a:cs typeface="Helvetica" panose="020B0604020202020204" pitchFamily="34" charset="0"/>
            </a:endParaRPr>
          </a:p>
          <a:p>
            <a:pPr marL="0" lvl="1"/>
            <a:r>
              <a:rPr lang="en-US" b="0" dirty="0">
                <a:latin typeface="Helvetica" panose="020B0604020202020204" pitchFamily="34" charset="0"/>
                <a:cs typeface="Helvetica" panose="020B0604020202020204" pitchFamily="34" charset="0"/>
              </a:rPr>
              <a:t>***IMA billets are either paid or unpaid. Paid billets are for Marines joined as IMAs and count against IMA end strength.  </a:t>
            </a:r>
          </a:p>
          <a:p>
            <a:endParaRPr lang="en-US" b="0" dirty="0">
              <a:latin typeface="Helvetica" panose="020B0604020202020204" pitchFamily="34" charset="0"/>
              <a:cs typeface="Helvetica" panose="020B0604020202020204" pitchFamily="34" charset="0"/>
            </a:endParaRPr>
          </a:p>
          <a:p>
            <a:pPr marL="285750" indent="-285750">
              <a:buFont typeface="Arial" panose="020B0604020202020204" pitchFamily="34" charset="0"/>
              <a:buChar char="•"/>
            </a:pPr>
            <a:r>
              <a:rPr lang="en-US" u="sng" dirty="0">
                <a:latin typeface="Helvetica" panose="020B0604020202020204" pitchFamily="34" charset="0"/>
                <a:cs typeface="Helvetica" panose="020B0604020202020204" pitchFamily="34" charset="0"/>
              </a:rPr>
              <a:t>IMA Marines are required to perform a minimum:</a:t>
            </a:r>
          </a:p>
          <a:p>
            <a:pPr marL="285750" indent="-285750">
              <a:buFont typeface="Arial" panose="020B0604020202020204" pitchFamily="34" charset="0"/>
              <a:buChar char="•"/>
            </a:pPr>
            <a:endParaRPr lang="en-US" u="sng" dirty="0">
              <a:latin typeface="Helvetica" panose="020B0604020202020204" pitchFamily="34" charset="0"/>
              <a:cs typeface="Helvetica" panose="020B0604020202020204" pitchFamily="34" charset="0"/>
            </a:endParaRPr>
          </a:p>
          <a:p>
            <a:pPr marL="742950" lvl="1" indent="-285750">
              <a:buFont typeface="Arial" panose="020B0604020202020204" pitchFamily="34" charset="0"/>
              <a:buChar char="•"/>
            </a:pPr>
            <a:r>
              <a:rPr lang="en-US" b="0" dirty="0">
                <a:highlight>
                  <a:srgbClr val="FFFF00"/>
                </a:highlight>
                <a:latin typeface="Helvetica" panose="020B0604020202020204" pitchFamily="34" charset="0"/>
                <a:cs typeface="Helvetica" panose="020B0604020202020204" pitchFamily="34" charset="0"/>
              </a:rPr>
              <a:t>12 days of Annual Training (AT) – (13 with 1 travel day</a:t>
            </a:r>
            <a:r>
              <a:rPr lang="en-US" b="0" dirty="0">
                <a:latin typeface="Helvetica" panose="020B0604020202020204" pitchFamily="34" charset="0"/>
                <a:cs typeface="Helvetica" panose="020B0604020202020204" pitchFamily="34" charset="0"/>
              </a:rPr>
              <a:t>) </a:t>
            </a:r>
          </a:p>
          <a:p>
            <a:pPr marL="742950" lvl="1" indent="-285750">
              <a:buFont typeface="Arial" panose="020B0604020202020204" pitchFamily="34" charset="0"/>
              <a:buChar char="•"/>
            </a:pPr>
            <a:r>
              <a:rPr lang="en-US" b="0" dirty="0">
                <a:latin typeface="Helvetica" panose="020B0604020202020204" pitchFamily="34" charset="0"/>
                <a:cs typeface="Helvetica" panose="020B0604020202020204" pitchFamily="34" charset="0"/>
              </a:rPr>
              <a:t>48 IDT training periods per fiscal year (FY) are available.</a:t>
            </a:r>
          </a:p>
          <a:p>
            <a:pPr marL="1031875" lvl="2" indent="-117475"/>
            <a:endParaRPr lang="en-US" b="0" dirty="0">
              <a:latin typeface="Helvetica" panose="020B0604020202020204" pitchFamily="34" charset="0"/>
              <a:cs typeface="Helvetica" panose="020B0604020202020204" pitchFamily="34" charset="0"/>
            </a:endParaRPr>
          </a:p>
          <a:p>
            <a:r>
              <a:rPr lang="en-US" b="0" dirty="0">
                <a:latin typeface="Helvetica" panose="020B0604020202020204" pitchFamily="34" charset="0"/>
                <a:cs typeface="Helvetica" panose="020B0604020202020204" pitchFamily="34" charset="0"/>
              </a:rPr>
              <a:t>***To be credited with a full year of qualifying service, the Reserve Marine must earn at least </a:t>
            </a:r>
            <a:r>
              <a:rPr lang="en-US" dirty="0">
                <a:latin typeface="Helvetica" panose="020B0604020202020204" pitchFamily="34" charset="0"/>
                <a:cs typeface="Helvetica" panose="020B0604020202020204" pitchFamily="34" charset="0"/>
              </a:rPr>
              <a:t>50 Reserve retirement credit </a:t>
            </a:r>
            <a:r>
              <a:rPr lang="en-US" b="0" dirty="0">
                <a:latin typeface="Helvetica" panose="020B0604020202020204" pitchFamily="34" charset="0"/>
                <a:cs typeface="Helvetica" panose="020B0604020202020204" pitchFamily="34" charset="0"/>
              </a:rPr>
              <a:t>points during the </a:t>
            </a:r>
            <a:r>
              <a:rPr lang="en-US" dirty="0">
                <a:latin typeface="Helvetica" panose="020B0604020202020204" pitchFamily="34" charset="0"/>
                <a:cs typeface="Helvetica" panose="020B0604020202020204" pitchFamily="34" charset="0"/>
              </a:rPr>
              <a:t>anniversary year</a:t>
            </a:r>
            <a:r>
              <a:rPr lang="en-US" b="0" dirty="0">
                <a:latin typeface="Helvetica" panose="020B0604020202020204" pitchFamily="34" charset="0"/>
                <a:cs typeface="Helvetica" panose="020B0604020202020204" pitchFamily="34" charset="0"/>
              </a:rPr>
              <a:t>.  IMAs, who do not drill regularly on a monthly basis, must schedule and manage their drills carefully to ensure consecutive drills are reported to also accommodate the anniversary year requirement.</a:t>
            </a:r>
          </a:p>
          <a:p>
            <a:endParaRPr lang="en-US" b="0" dirty="0"/>
          </a:p>
        </p:txBody>
      </p:sp>
    </p:spTree>
    <p:extLst>
      <p:ext uri="{BB962C8B-B14F-4D97-AF65-F5344CB8AC3E}">
        <p14:creationId xmlns:p14="http://schemas.microsoft.com/office/powerpoint/2010/main" val="3329576256"/>
      </p:ext>
    </p:extLst>
  </p:cSld>
  <p:clrMapOvr>
    <a:masterClrMapping/>
  </p:clrMapOvr>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 latinLnBrk="0" hangingPunct="1">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8B416541D4B5D4F8CE99F9E17EC40F0" ma:contentTypeVersion="14" ma:contentTypeDescription="Create a new document." ma:contentTypeScope="" ma:versionID="42621889411bd451ed696eee60943840">
  <xsd:schema xmlns:xsd="http://www.w3.org/2001/XMLSchema" xmlns:xs="http://www.w3.org/2001/XMLSchema" xmlns:p="http://schemas.microsoft.com/office/2006/metadata/properties" xmlns:ns1="http://schemas.microsoft.com/sharepoint/v3" xmlns:ns2="0f774eea-d462-45fc-a2a7-b75e705b9c90" xmlns:ns3="c8b23bf0-14a6-4515-af86-e78cc3fc1768" targetNamespace="http://schemas.microsoft.com/office/2006/metadata/properties" ma:root="true" ma:fieldsID="5f4a196ce3505b73461fd992fd1db798" ns1:_="" ns2:_="" ns3:_="">
    <xsd:import namespace="http://schemas.microsoft.com/sharepoint/v3"/>
    <xsd:import namespace="0f774eea-d462-45fc-a2a7-b75e705b9c90"/>
    <xsd:import namespace="c8b23bf0-14a6-4515-af86-e78cc3fc176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lcf76f155ced4ddcb4097134ff3c332f" minOccurs="0"/>
                <xsd:element ref="ns3:TaxCatchAll" minOccurs="0"/>
                <xsd:element ref="ns2:MediaServiceObjectDetectorVersions" minOccurs="0"/>
                <xsd:element ref="ns2:MediaServiceSearchProperties" minOccurs="0"/>
                <xsd:element ref="ns1:_ip_UnifiedCompliancePolicyProperties" minOccurs="0"/>
                <xsd:element ref="ns1:_ip_UnifiedCompliancePolicyUIAction"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774eea-d462-45fc-a2a7-b75e705b9c9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1c7be36e-9551-4638-a550-39ad8744497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DateTaken" ma:index="21"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b23bf0-14a6-4515-af86-e78cc3fc1768"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32dc79f0-6936-4b84-a2e8-3fb122b45442}" ma:internalName="TaxCatchAll" ma:showField="CatchAllData" ma:web="c8b23bf0-14a6-4515-af86-e78cc3fc176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TaxCatchAll xmlns="c8b23bf0-14a6-4515-af86-e78cc3fc1768" xsi:nil="true"/>
    <lcf76f155ced4ddcb4097134ff3c332f xmlns="0f774eea-d462-45fc-a2a7-b75e705b9c90">
      <Terms xmlns="http://schemas.microsoft.com/office/infopath/2007/PartnerControls"/>
    </lcf76f155ced4ddcb4097134ff3c332f>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6F4E7D67-5857-4914-8979-57ED66273707}">
  <ds:schemaRefs>
    <ds:schemaRef ds:uri="http://schemas.microsoft.com/sharepoint/v3/contenttype/forms"/>
  </ds:schemaRefs>
</ds:datastoreItem>
</file>

<file path=customXml/itemProps2.xml><?xml version="1.0" encoding="utf-8"?>
<ds:datastoreItem xmlns:ds="http://schemas.openxmlformats.org/officeDocument/2006/customXml" ds:itemID="{09A52FD3-8120-4228-84CC-4BE72884BC00}"/>
</file>

<file path=customXml/itemProps3.xml><?xml version="1.0" encoding="utf-8"?>
<ds:datastoreItem xmlns:ds="http://schemas.openxmlformats.org/officeDocument/2006/customXml" ds:itemID="{5CDA16B1-5955-44E4-87B4-153422D18BBF}">
  <ds:schemaRefs>
    <ds:schemaRef ds:uri="0f774eea-d462-45fc-a2a7-b75e705b9c90"/>
    <ds:schemaRef ds:uri="c8b23bf0-14a6-4515-af86-e78cc3fc176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2155</Words>
  <Application>Microsoft Office PowerPoint</Application>
  <PresentationFormat>On-screen Show (4:3)</PresentationFormat>
  <Paragraphs>242</Paragraphs>
  <Slides>19</Slides>
  <Notes>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19</vt:i4>
      </vt:variant>
    </vt:vector>
  </HeadingPairs>
  <TitlesOfParts>
    <vt:vector size="25" baseType="lpstr">
      <vt:lpstr>Arial</vt:lpstr>
      <vt:lpstr>Calibri</vt:lpstr>
      <vt:lpstr>Helvetica</vt:lpstr>
      <vt:lpstr>Verdana</vt:lpstr>
      <vt:lpstr>1_Default Design</vt:lpstr>
      <vt:lpstr>Custom Design</vt:lpstr>
      <vt:lpstr>HQMC Reserve Affairs (RA) Reserve Affairs Personnel Management (RAM)</vt:lpstr>
      <vt:lpstr>Agenda</vt:lpstr>
      <vt:lpstr>Purpose</vt:lpstr>
      <vt:lpstr>Operational Sponsor Role</vt:lpstr>
      <vt:lpstr>Command Relationships</vt:lpstr>
      <vt:lpstr>Operational Sponsor Tasks</vt:lpstr>
      <vt:lpstr>Operational Sponsor Tasks (cont.)</vt:lpstr>
      <vt:lpstr>Operational Sponsor Tasks (cont.)</vt:lpstr>
      <vt:lpstr>Individual Mobilization Augmentee</vt:lpstr>
      <vt:lpstr>Inactive Duty Training (IDT) </vt:lpstr>
      <vt:lpstr>Inactive Duty Training (IDT) cont. </vt:lpstr>
      <vt:lpstr>Inactive Duty Training (IDT) cont. </vt:lpstr>
      <vt:lpstr>Additional Paid Drills (APDs)</vt:lpstr>
      <vt:lpstr>Additional Paid Drills (APDs) cont.</vt:lpstr>
      <vt:lpstr>Additional Paid Drills (APDs) cont.</vt:lpstr>
      <vt:lpstr>Additional Paid Drills (APDs) cont.</vt:lpstr>
      <vt:lpstr>Reserve Retirement</vt:lpstr>
      <vt:lpstr>Common Issues</vt:lpstr>
      <vt:lpstr>Questions</vt:lpstr>
    </vt:vector>
  </TitlesOfParts>
  <Company>NMCI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IMA OpSponsor Responsibilities 141006</dc:title>
  <dc:creator>Maj Elizabeth Sager</dc:creator>
  <cp:lastModifiedBy>Wright SSgt Jaquil L</cp:lastModifiedBy>
  <cp:revision>1</cp:revision>
  <cp:lastPrinted>2015-10-02T12:38:40Z</cp:lastPrinted>
  <dcterms:created xsi:type="dcterms:W3CDTF">2005-08-20T20:28:17Z</dcterms:created>
  <dcterms:modified xsi:type="dcterms:W3CDTF">2024-05-07T13:00:31Z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0x01010048B416541D4B5D4F8CE99F9E17EC40F0</vt:lpwstr>
  </property>
  <property fmtid="{D5CDD505-2E9C-101B-9397-08002B2CF9AE}" pid="3" name="_dlc_DocIdItemGuid">
    <vt:lpwstr>7675d13b-5b2b-43f9-9bc4-5da9ff307342</vt:lpwstr>
  </property>
  <property fmtid="{D5CDD505-2E9C-101B-9397-08002B2CF9AE}" pid="4" name="MediaServiceImageTags">
    <vt:lpwstr/>
  </property>
</Properties>
</file>