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84" r:id="rId6"/>
  </p:sldMasterIdLst>
  <p:notesMasterIdLst>
    <p:notesMasterId r:id="rId8"/>
  </p:notesMasterIdLst>
  <p:sldIdLst>
    <p:sldId id="257" r:id="rId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68" autoAdjust="0"/>
    <p:restoredTop sz="94660"/>
  </p:normalViewPr>
  <p:slideViewPr>
    <p:cSldViewPr>
      <p:cViewPr varScale="1">
        <p:scale>
          <a:sx n="94" d="100"/>
          <a:sy n="94" d="100"/>
        </p:scale>
        <p:origin x="250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0E420C9D-021C-4141-A040-74E89B34E43F}" type="datetimeFigureOut">
              <a:rPr lang="en-US" smtClean="0"/>
              <a:t>10/26/2018</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546B35FE-D9D3-441D-B808-A46CDE40BCAE}" type="slidenum">
              <a:rPr lang="en-US" smtClean="0"/>
              <a:t>‹#›</a:t>
            </a:fld>
            <a:endParaRPr lang="en-US"/>
          </a:p>
        </p:txBody>
      </p:sp>
    </p:spTree>
    <p:extLst>
      <p:ext uri="{BB962C8B-B14F-4D97-AF65-F5344CB8AC3E}">
        <p14:creationId xmlns:p14="http://schemas.microsoft.com/office/powerpoint/2010/main" val="4204473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file:///O:\Graphics\BRIEFS\CSSARS\pics&amp;logos\redbar.JPG" TargetMode="External"/><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5C4E53-AD0A-4393-95AB-E94A1202712E}"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1640325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C4E53-AD0A-4393-95AB-E94A1202712E}"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4076843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C4E53-AD0A-4393-95AB-E94A1202712E}"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1449463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99330" name="Rectangle 1026"/>
          <p:cNvSpPr>
            <a:spLocks noGrp="1" noChangeArrowheads="1"/>
          </p:cNvSpPr>
          <p:nvPr>
            <p:ph type="ctrTitle"/>
          </p:nvPr>
        </p:nvSpPr>
        <p:spPr>
          <a:xfrm>
            <a:off x="2733773" y="2234154"/>
            <a:ext cx="6181627" cy="1866508"/>
          </a:xfrm>
          <a:prstGeom prst="rect">
            <a:avLst/>
          </a:prstGeom>
        </p:spPr>
        <p:txBody>
          <a:bodyPr/>
          <a:lstStyle>
            <a:lvl1pPr>
              <a:defRPr/>
            </a:lvl1pPr>
          </a:lstStyle>
          <a:p>
            <a:r>
              <a:rPr lang="en-US" smtClean="0"/>
              <a:t>Click to edit Master title style</a:t>
            </a:r>
            <a:endParaRPr lang="en-US" dirty="0"/>
          </a:p>
        </p:txBody>
      </p:sp>
      <p:pic>
        <p:nvPicPr>
          <p:cNvPr id="9" name="Picture 1030" descr="O:\Graphics\BRIEFS\CSSARS\pics&amp;logos\redbar.JPG"/>
          <p:cNvPicPr>
            <a:picLocks noChangeAspect="1" noChangeArrowheads="1"/>
          </p:cNvPicPr>
          <p:nvPr userDrawn="1"/>
        </p:nvPicPr>
        <p:blipFill>
          <a:blip r:embed="rId2" r:link="rId3" cstate="print"/>
          <a:srcRect b="12222"/>
          <a:stretch>
            <a:fillRect/>
          </a:stretch>
        </p:blipFill>
        <p:spPr bwMode="auto">
          <a:xfrm>
            <a:off x="0" y="0"/>
            <a:ext cx="2692400" cy="6019800"/>
          </a:xfrm>
          <a:prstGeom prst="rect">
            <a:avLst/>
          </a:prstGeom>
          <a:noFill/>
        </p:spPr>
      </p:pic>
      <p:pic>
        <p:nvPicPr>
          <p:cNvPr id="10" name="Picture 1030" descr="O:\Graphics\BRIEFS\CSSARS\pics&amp;logos\redbar.JPG"/>
          <p:cNvPicPr>
            <a:picLocks noChangeAspect="1" noChangeArrowheads="1"/>
          </p:cNvPicPr>
          <p:nvPr userDrawn="1"/>
        </p:nvPicPr>
        <p:blipFill>
          <a:blip r:embed="rId2" r:link="rId3" cstate="print"/>
          <a:srcRect l="16981" t="86667"/>
          <a:stretch>
            <a:fillRect/>
          </a:stretch>
        </p:blipFill>
        <p:spPr bwMode="auto">
          <a:xfrm>
            <a:off x="457200" y="5943600"/>
            <a:ext cx="2235200" cy="914400"/>
          </a:xfrm>
          <a:prstGeom prst="rect">
            <a:avLst/>
          </a:prstGeom>
          <a:noFill/>
        </p:spPr>
      </p:pic>
      <p:sp>
        <p:nvSpPr>
          <p:cNvPr id="6" name="Slide Number Placeholder 5"/>
          <p:cNvSpPr>
            <a:spLocks noGrp="1"/>
          </p:cNvSpPr>
          <p:nvPr>
            <p:ph type="sldNum" sz="quarter" idx="4"/>
          </p:nvPr>
        </p:nvSpPr>
        <p:spPr>
          <a:xfrm>
            <a:off x="8229600" y="6492876"/>
            <a:ext cx="914400" cy="365125"/>
          </a:xfrm>
          <a:prstGeom prst="rect">
            <a:avLst/>
          </a:prstGeom>
        </p:spPr>
        <p:txBody>
          <a:bodyPr vert="horz" lIns="91440" tIns="45720" rIns="91440" bIns="45720" rtlCol="0" anchor="ctr"/>
          <a:lstStyle>
            <a:lvl1pPr algn="r">
              <a:defRPr sz="1200">
                <a:solidFill>
                  <a:schemeClr val="tx1"/>
                </a:solidFill>
              </a:defRPr>
            </a:lvl1pPr>
          </a:lstStyle>
          <a:p>
            <a:fld id="{7E87BEDA-A2D1-4D9C-8D2F-60D6BEEF6C47}" type="slidenum">
              <a:rPr lang="en-US" smtClean="0">
                <a:solidFill>
                  <a:srgbClr val="000000"/>
                </a:solidFill>
              </a:rPr>
              <a:pPr/>
              <a:t>‹#›</a:t>
            </a:fld>
            <a:endParaRPr lang="en-US" dirty="0">
              <a:solidFill>
                <a:srgbClr val="000000"/>
              </a:solidFill>
            </a:endParaRPr>
          </a:p>
        </p:txBody>
      </p:sp>
      <p:sp>
        <p:nvSpPr>
          <p:cNvPr id="7" name="TextBox 6"/>
          <p:cNvSpPr txBox="1"/>
          <p:nvPr userDrawn="1"/>
        </p:nvSpPr>
        <p:spPr>
          <a:xfrm>
            <a:off x="776556" y="6400801"/>
            <a:ext cx="1109406" cy="276999"/>
          </a:xfrm>
          <a:prstGeom prst="rect">
            <a:avLst/>
          </a:prstGeom>
          <a:noFill/>
        </p:spPr>
        <p:txBody>
          <a:bodyPr wrap="none" rtlCol="0">
            <a:spAutoFit/>
          </a:bodyPr>
          <a:lstStyle/>
          <a:p>
            <a:r>
              <a:rPr lang="en-US" sz="1200" b="1" dirty="0" smtClean="0">
                <a:solidFill>
                  <a:srgbClr val="FFFFFF"/>
                </a:solidFill>
              </a:rPr>
              <a:t>20171229 v.3</a:t>
            </a:r>
          </a:p>
        </p:txBody>
      </p:sp>
    </p:spTree>
    <p:extLst>
      <p:ext uri="{BB962C8B-B14F-4D97-AF65-F5344CB8AC3E}">
        <p14:creationId xmlns:p14="http://schemas.microsoft.com/office/powerpoint/2010/main" val="629038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48033" y="197964"/>
            <a:ext cx="7673419" cy="622168"/>
          </a:xfrm>
          <a:prstGeom prst="rect">
            <a:avLst/>
          </a:prstGeo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a:xfrm>
            <a:off x="339365" y="1282046"/>
            <a:ext cx="8587819" cy="5250730"/>
          </a:xfrm>
          <a:prstGeom prst="rect">
            <a:avLst/>
          </a:prstGeom>
        </p:spPr>
        <p:txBody>
          <a:bodyPr/>
          <a:lstStyle>
            <a:lvl1pPr>
              <a:buFont typeface="Wingdings" pitchFamily="2" charset="2"/>
              <a:buChar char="Ø"/>
              <a:defRPr sz="2000"/>
            </a:lvl1pPr>
            <a:lvl2pPr>
              <a:buFont typeface="Arial" pitchFamily="34" charset="0"/>
              <a:buChar char="•"/>
              <a:defRPr sz="1700"/>
            </a:lvl2pPr>
            <a:lvl3pPr marL="1143000" indent="-228600">
              <a:buClr>
                <a:srgbClr val="C00000"/>
              </a:buClr>
              <a:buFont typeface="Arial" pitchFamily="34" charset="0"/>
              <a:buChar char="–"/>
              <a:defRPr sz="1400"/>
            </a:lvl3pPr>
            <a:lvl4pPr marL="1600200" indent="-228600">
              <a:buClr>
                <a:srgbClr val="FF0000"/>
              </a:buClr>
              <a:buFont typeface="Courier New" pitchFamily="49" charset="0"/>
              <a:buChar char="o"/>
              <a:defRPr sz="1200"/>
            </a:lvl4pPr>
            <a:lvl5pPr>
              <a:defRPr sz="1100"/>
            </a:lvl5pPr>
            <a:lvl6pPr>
              <a:defRPr sz="1100"/>
            </a:lvl6pPr>
            <a:lvl7pPr>
              <a:defRPr sz="900" baseline="0"/>
            </a:lvl7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8229600" y="6492876"/>
            <a:ext cx="914400" cy="365125"/>
          </a:xfrm>
          <a:prstGeom prst="rect">
            <a:avLst/>
          </a:prstGeom>
        </p:spPr>
        <p:txBody>
          <a:bodyPr vert="horz" lIns="91440" tIns="45720" rIns="91440" bIns="45720" rtlCol="0" anchor="ctr"/>
          <a:lstStyle>
            <a:lvl1pPr algn="r">
              <a:defRPr sz="1200">
                <a:solidFill>
                  <a:schemeClr val="tx1"/>
                </a:solidFill>
              </a:defRPr>
            </a:lvl1pPr>
          </a:lstStyle>
          <a:p>
            <a:fld id="{7E87BEDA-A2D1-4D9C-8D2F-60D6BEEF6C47}"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499116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C4E53-AD0A-4393-95AB-E94A1202712E}"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295122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5C4E53-AD0A-4393-95AB-E94A1202712E}"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2659334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5C4E53-AD0A-4393-95AB-E94A1202712E}" type="datetimeFigureOut">
              <a:rPr lang="en-US" smtClean="0"/>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4206112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5C4E53-AD0A-4393-95AB-E94A1202712E}" type="datetimeFigureOut">
              <a:rPr lang="en-US" smtClean="0"/>
              <a:t>10/26/2018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1455056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5C4E53-AD0A-4393-95AB-E94A1202712E}" type="datetimeFigureOut">
              <a:rPr lang="en-US" smtClean="0"/>
              <a:t>10/26/2018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857348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C4E53-AD0A-4393-95AB-E94A1202712E}" type="datetimeFigureOut">
              <a:rPr lang="en-US" smtClean="0"/>
              <a:t>10/26/2018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802014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5C4E53-AD0A-4393-95AB-E94A1202712E}" type="datetimeFigureOut">
              <a:rPr lang="en-US" smtClean="0"/>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366340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5C4E53-AD0A-4393-95AB-E94A1202712E}" type="datetimeFigureOut">
              <a:rPr lang="en-US" smtClean="0"/>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DF7B9A-1A49-49C2-A70C-A59ED26481C8}" type="slidenum">
              <a:rPr lang="en-US" smtClean="0"/>
              <a:t>‹#›</a:t>
            </a:fld>
            <a:endParaRPr lang="en-US"/>
          </a:p>
        </p:txBody>
      </p:sp>
    </p:spTree>
    <p:extLst>
      <p:ext uri="{BB962C8B-B14F-4D97-AF65-F5344CB8AC3E}">
        <p14:creationId xmlns:p14="http://schemas.microsoft.com/office/powerpoint/2010/main" val="3761417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file:///C:\TEMP\Usmc.GIF" TargetMode="Externa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C4E53-AD0A-4393-95AB-E94A1202712E}" type="datetimeFigureOut">
              <a:rPr lang="en-US" smtClean="0"/>
              <a:t>10/26/2018</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F7B9A-1A49-49C2-A70C-A59ED26481C8}" type="slidenum">
              <a:rPr lang="en-US" smtClean="0"/>
              <a:t>‹#›</a:t>
            </a:fld>
            <a:endParaRPr lang="en-US"/>
          </a:p>
        </p:txBody>
      </p:sp>
    </p:spTree>
    <p:extLst>
      <p:ext uri="{BB962C8B-B14F-4D97-AF65-F5344CB8AC3E}">
        <p14:creationId xmlns:p14="http://schemas.microsoft.com/office/powerpoint/2010/main" val="727939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2743201" y="6616701"/>
            <a:ext cx="3735388" cy="261610"/>
          </a:xfrm>
          <a:prstGeom prst="rect">
            <a:avLst/>
          </a:prstGeom>
          <a:noFill/>
        </p:spPr>
        <p:txBody>
          <a:bodyPr>
            <a:spAutoFit/>
          </a:bodyPr>
          <a:lstStyle/>
          <a:p>
            <a:pPr algn="ctr" fontAlgn="base">
              <a:spcBef>
                <a:spcPct val="0"/>
              </a:spcBef>
              <a:spcAft>
                <a:spcPct val="0"/>
              </a:spcAft>
              <a:defRPr/>
            </a:pPr>
            <a:r>
              <a:rPr lang="en-US" sz="1100" dirty="0">
                <a:solidFill>
                  <a:srgbClr val="FF0000"/>
                </a:solidFill>
                <a:latin typeface="Times New Roman" pitchFamily="18" charset="0"/>
              </a:rPr>
              <a:t>Pre-Decisional / FOUO – Do not distribute outside USMC</a:t>
            </a:r>
          </a:p>
        </p:txBody>
      </p:sp>
      <p:sp>
        <p:nvSpPr>
          <p:cNvPr id="5" name="Slide Number Placeholder 5"/>
          <p:cNvSpPr>
            <a:spLocks noGrp="1"/>
          </p:cNvSpPr>
          <p:nvPr>
            <p:ph type="sldNum" sz="quarter" idx="4"/>
          </p:nvPr>
        </p:nvSpPr>
        <p:spPr>
          <a:xfrm>
            <a:off x="8229600" y="6492876"/>
            <a:ext cx="914400" cy="365125"/>
          </a:xfrm>
          <a:prstGeom prst="rect">
            <a:avLst/>
          </a:prstGeom>
        </p:spPr>
        <p:txBody>
          <a:bodyPr vert="horz" lIns="91440" tIns="45720" rIns="91440" bIns="45720" rtlCol="0" anchor="ctr"/>
          <a:lstStyle>
            <a:lvl1pPr algn="r">
              <a:defRPr sz="1200">
                <a:solidFill>
                  <a:schemeClr val="tx1"/>
                </a:solidFill>
              </a:defRPr>
            </a:lvl1pPr>
          </a:lstStyle>
          <a:p>
            <a:fld id="{7E87BEDA-A2D1-4D9C-8D2F-60D6BEEF6C47}" type="slidenum">
              <a:rPr lang="en-US" smtClean="0">
                <a:solidFill>
                  <a:srgbClr val="000000"/>
                </a:solidFill>
              </a:rPr>
              <a:pPr/>
              <a:t>‹#›</a:t>
            </a:fld>
            <a:endParaRPr lang="en-US" dirty="0">
              <a:solidFill>
                <a:srgbClr val="000000"/>
              </a:solidFill>
            </a:endParaRPr>
          </a:p>
        </p:txBody>
      </p:sp>
      <p:sp>
        <p:nvSpPr>
          <p:cNvPr id="7" name="Rectangle 1046"/>
          <p:cNvSpPr>
            <a:spLocks noChangeArrowheads="1"/>
          </p:cNvSpPr>
          <p:nvPr userDrawn="1"/>
        </p:nvSpPr>
        <p:spPr bwMode="auto">
          <a:xfrm>
            <a:off x="381000" y="909345"/>
            <a:ext cx="8305800" cy="45719"/>
          </a:xfrm>
          <a:prstGeom prst="rect">
            <a:avLst/>
          </a:prstGeom>
          <a:gradFill rotWithShape="1">
            <a:gsLst>
              <a:gs pos="0">
                <a:srgbClr val="FF0000"/>
              </a:gs>
              <a:gs pos="100000">
                <a:srgbClr val="FF0000">
                  <a:gamma/>
                  <a:shade val="46275"/>
                  <a:invGamma/>
                </a:srgbClr>
              </a:gs>
            </a:gsLst>
            <a:lin ang="5400000" scaled="1"/>
          </a:gradFill>
          <a:ln w="9525" algn="ctr">
            <a:solidFill>
              <a:schemeClr val="tx1"/>
            </a:solidFill>
            <a:miter lim="800000"/>
            <a:headEnd/>
            <a:tailEnd/>
          </a:ln>
          <a:effectLst/>
        </p:spPr>
        <p:txBody>
          <a:bodyPr wrap="none" anchor="ctr"/>
          <a:lstStyle/>
          <a:p>
            <a:pPr eaLnBrk="0" fontAlgn="base" hangingPunct="0">
              <a:lnSpc>
                <a:spcPct val="80000"/>
              </a:lnSpc>
              <a:spcBef>
                <a:spcPct val="20000"/>
              </a:spcBef>
              <a:spcAft>
                <a:spcPct val="0"/>
              </a:spcAft>
              <a:buClr>
                <a:srgbClr val="FF0000"/>
              </a:buClr>
              <a:buFont typeface="Wingdings 2" pitchFamily="18" charset="2"/>
              <a:buChar char="è"/>
            </a:pPr>
            <a:endParaRPr lang="en-US" sz="2000" b="1" dirty="0">
              <a:solidFill>
                <a:srgbClr val="000000"/>
              </a:solidFill>
            </a:endParaRPr>
          </a:p>
        </p:txBody>
      </p:sp>
      <p:pic>
        <p:nvPicPr>
          <p:cNvPr id="98309" name="Picture 1029" descr="C:\TEMP\Usmc.GIF"/>
          <p:cNvPicPr>
            <a:picLocks noChangeAspect="1" noChangeArrowheads="1"/>
          </p:cNvPicPr>
          <p:nvPr/>
        </p:nvPicPr>
        <p:blipFill>
          <a:blip r:embed="rId4" r:link="rId5" cstate="print"/>
          <a:srcRect/>
          <a:stretch>
            <a:fillRect/>
          </a:stretch>
        </p:blipFill>
        <p:spPr bwMode="auto">
          <a:xfrm>
            <a:off x="90488" y="69851"/>
            <a:ext cx="1128712" cy="1122363"/>
          </a:xfrm>
          <a:prstGeom prst="rect">
            <a:avLst/>
          </a:prstGeom>
          <a:noFill/>
        </p:spPr>
      </p:pic>
    </p:spTree>
    <p:extLst>
      <p:ext uri="{BB962C8B-B14F-4D97-AF65-F5344CB8AC3E}">
        <p14:creationId xmlns:p14="http://schemas.microsoft.com/office/powerpoint/2010/main" val="452434056"/>
      </p:ext>
    </p:extLst>
  </p:cSld>
  <p:clrMap bg1="lt1" tx1="dk1" bg2="lt2" tx2="dk2" accent1="accent1" accent2="accent2" accent3="accent3" accent4="accent4" accent5="accent5" accent6="accent6" hlink="hlink" folHlink="folHlink"/>
  <p:sldLayoutIdLst>
    <p:sldLayoutId id="2147483685" r:id="rId1"/>
    <p:sldLayoutId id="2147483686"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sz="2800" b="1" i="1">
          <a:solidFill>
            <a:schemeClr val="tx2"/>
          </a:solidFill>
          <a:latin typeface="+mj-lt"/>
          <a:ea typeface="+mj-ea"/>
          <a:cs typeface="+mj-cs"/>
        </a:defRPr>
      </a:lvl1pPr>
      <a:lvl2pPr algn="ctr" rtl="0" eaLnBrk="1" fontAlgn="base" hangingPunct="1">
        <a:spcBef>
          <a:spcPct val="0"/>
        </a:spcBef>
        <a:spcAft>
          <a:spcPct val="0"/>
        </a:spcAft>
        <a:defRPr sz="2800" b="1" i="1">
          <a:solidFill>
            <a:schemeClr val="tx2"/>
          </a:solidFill>
          <a:latin typeface="Arial" charset="0"/>
          <a:cs typeface="Arial" charset="0"/>
        </a:defRPr>
      </a:lvl2pPr>
      <a:lvl3pPr algn="ctr" rtl="0" eaLnBrk="1" fontAlgn="base" hangingPunct="1">
        <a:spcBef>
          <a:spcPct val="0"/>
        </a:spcBef>
        <a:spcAft>
          <a:spcPct val="0"/>
        </a:spcAft>
        <a:defRPr sz="2800" b="1" i="1">
          <a:solidFill>
            <a:schemeClr val="tx2"/>
          </a:solidFill>
          <a:latin typeface="Arial" charset="0"/>
          <a:cs typeface="Arial" charset="0"/>
        </a:defRPr>
      </a:lvl3pPr>
      <a:lvl4pPr algn="ctr" rtl="0" eaLnBrk="1" fontAlgn="base" hangingPunct="1">
        <a:spcBef>
          <a:spcPct val="0"/>
        </a:spcBef>
        <a:spcAft>
          <a:spcPct val="0"/>
        </a:spcAft>
        <a:defRPr sz="2800" b="1" i="1">
          <a:solidFill>
            <a:schemeClr val="tx2"/>
          </a:solidFill>
          <a:latin typeface="Arial" charset="0"/>
          <a:cs typeface="Arial" charset="0"/>
        </a:defRPr>
      </a:lvl4pPr>
      <a:lvl5pPr algn="ctr" rtl="0" eaLnBrk="1" fontAlgn="base" hangingPunct="1">
        <a:spcBef>
          <a:spcPct val="0"/>
        </a:spcBef>
        <a:spcAft>
          <a:spcPct val="0"/>
        </a:spcAft>
        <a:defRPr sz="2800" b="1" i="1">
          <a:solidFill>
            <a:schemeClr val="tx2"/>
          </a:solidFill>
          <a:latin typeface="Arial" charset="0"/>
          <a:cs typeface="Arial" charset="0"/>
        </a:defRPr>
      </a:lvl5pPr>
      <a:lvl6pPr marL="457200" algn="ctr" rtl="0" eaLnBrk="1" fontAlgn="base" hangingPunct="1">
        <a:spcBef>
          <a:spcPct val="0"/>
        </a:spcBef>
        <a:spcAft>
          <a:spcPct val="0"/>
        </a:spcAft>
        <a:defRPr sz="2800" b="1" i="1">
          <a:solidFill>
            <a:schemeClr val="tx2"/>
          </a:solidFill>
          <a:latin typeface="Arial" charset="0"/>
          <a:cs typeface="Arial" charset="0"/>
        </a:defRPr>
      </a:lvl6pPr>
      <a:lvl7pPr marL="914400" algn="ctr" rtl="0" eaLnBrk="1" fontAlgn="base" hangingPunct="1">
        <a:spcBef>
          <a:spcPct val="0"/>
        </a:spcBef>
        <a:spcAft>
          <a:spcPct val="0"/>
        </a:spcAft>
        <a:defRPr sz="2800" b="1" i="1">
          <a:solidFill>
            <a:schemeClr val="tx2"/>
          </a:solidFill>
          <a:latin typeface="Arial" charset="0"/>
          <a:cs typeface="Arial" charset="0"/>
        </a:defRPr>
      </a:lvl7pPr>
      <a:lvl8pPr marL="1371600" algn="ctr" rtl="0" eaLnBrk="1" fontAlgn="base" hangingPunct="1">
        <a:spcBef>
          <a:spcPct val="0"/>
        </a:spcBef>
        <a:spcAft>
          <a:spcPct val="0"/>
        </a:spcAft>
        <a:defRPr sz="2800" b="1" i="1">
          <a:solidFill>
            <a:schemeClr val="tx2"/>
          </a:solidFill>
          <a:latin typeface="Arial" charset="0"/>
          <a:cs typeface="Arial" charset="0"/>
        </a:defRPr>
      </a:lvl8pPr>
      <a:lvl9pPr marL="1828800" algn="ctr" rtl="0" eaLnBrk="1" fontAlgn="base" hangingPunct="1">
        <a:spcBef>
          <a:spcPct val="0"/>
        </a:spcBef>
        <a:spcAft>
          <a:spcPct val="0"/>
        </a:spcAft>
        <a:defRPr sz="2800" b="1" i="1">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lr>
          <a:srgbClr val="FF0000"/>
        </a:buClr>
        <a:buFont typeface="Wingdings 2" pitchFamily="18" charset="2"/>
        <a:buChar char="è"/>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FF0000"/>
        </a:buClr>
        <a:buFont typeface="Wingdings" pitchFamily="2" charset="2"/>
        <a:buChar char="²"/>
        <a:defRPr sz="2800">
          <a:solidFill>
            <a:schemeClr val="tx1"/>
          </a:solidFill>
          <a:latin typeface="+mn-lt"/>
          <a:cs typeface="+mn-cs"/>
        </a:defRPr>
      </a:lvl2pPr>
      <a:lvl3pPr marL="1143000" indent="-228600" algn="l" rtl="0" eaLnBrk="1" fontAlgn="base" hangingPunct="1">
        <a:spcBef>
          <a:spcPct val="20000"/>
        </a:spcBef>
        <a:spcAft>
          <a:spcPct val="0"/>
        </a:spcAft>
        <a:buFont typeface="Wingdings" pitchFamily="2" charset="2"/>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mbqmcapplications@usmc.mil" TargetMode="External"/><Relationship Id="rId2" Type="http://schemas.openxmlformats.org/officeDocument/2006/relationships/hyperlink" Target="file:///C:\Users\nathan.a.wood\Desktop\External%20Billet%20Program%20ISQ.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18635" y="1556139"/>
            <a:ext cx="2503470" cy="577081"/>
          </a:xfrm>
          <a:prstGeom prst="rect">
            <a:avLst/>
          </a:prstGeom>
          <a:solidFill>
            <a:schemeClr val="bg1">
              <a:lumMod val="95000"/>
            </a:schemeClr>
          </a:solidFill>
          <a:ln w="38100">
            <a:solidFill>
              <a:schemeClr val="tx1"/>
            </a:solidFill>
          </a:ln>
        </p:spPr>
        <p:txBody>
          <a:bodyPr wrap="square" rtlCol="0">
            <a:spAutoFit/>
          </a:bodyPr>
          <a:lstStyle/>
          <a:p>
            <a:pPr algn="ctr"/>
            <a:r>
              <a:rPr lang="en-US" sz="1050" b="1" dirty="0" smtClean="0"/>
              <a:t>Monitors/sponsors will notify possible candidates of the external billet and its application requirements.</a:t>
            </a:r>
            <a:endParaRPr lang="en-US" sz="1050" b="1" dirty="0"/>
          </a:p>
        </p:txBody>
      </p:sp>
      <p:cxnSp>
        <p:nvCxnSpPr>
          <p:cNvPr id="47" name="Straight Connector 46"/>
          <p:cNvCxnSpPr/>
          <p:nvPr/>
        </p:nvCxnSpPr>
        <p:spPr>
          <a:xfrm flipV="1">
            <a:off x="12794376" y="6139680"/>
            <a:ext cx="139492" cy="1"/>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6042924" y="1232974"/>
            <a:ext cx="2514600" cy="1223412"/>
          </a:xfrm>
          <a:prstGeom prst="rect">
            <a:avLst/>
          </a:prstGeom>
          <a:solidFill>
            <a:schemeClr val="bg1">
              <a:lumMod val="95000"/>
            </a:schemeClr>
          </a:solidFill>
          <a:ln w="38100">
            <a:solidFill>
              <a:schemeClr val="tx1"/>
            </a:solidFill>
          </a:ln>
        </p:spPr>
        <p:txBody>
          <a:bodyPr wrap="square" rtlCol="0">
            <a:spAutoFit/>
          </a:bodyPr>
          <a:lstStyle/>
          <a:p>
            <a:pPr algn="ctr"/>
            <a:r>
              <a:rPr lang="en-US" sz="1050" b="1" dirty="0" smtClean="0"/>
              <a:t>Applicants will complete the </a:t>
            </a:r>
            <a:r>
              <a:rPr lang="en-US" sz="1050" b="1" dirty="0" smtClean="0">
                <a:hlinkClick r:id="rId2" action="ppaction://hlinkfile"/>
              </a:rPr>
              <a:t>USMC External Billet Initial Screening Questionnaire</a:t>
            </a:r>
            <a:r>
              <a:rPr lang="en-US" sz="1050" b="1" dirty="0" smtClean="0"/>
              <a:t> and submit it to </a:t>
            </a:r>
            <a:r>
              <a:rPr lang="en-US" sz="1050" b="1" dirty="0" smtClean="0">
                <a:hlinkClick r:id="rId3"/>
              </a:rPr>
              <a:t>ombhqmcapplications@usmc.mil</a:t>
            </a:r>
            <a:r>
              <a:rPr lang="en-US" sz="1050" b="1" dirty="0" smtClean="0"/>
              <a:t>.  Applicants will be notified of the receipt of their application </a:t>
            </a:r>
            <a:r>
              <a:rPr lang="en-US" sz="1050" b="1" dirty="0" smtClean="0">
                <a:solidFill>
                  <a:srgbClr val="FF0000"/>
                </a:solidFill>
              </a:rPr>
              <a:t>NLT 30 days </a:t>
            </a:r>
            <a:r>
              <a:rPr lang="en-US" sz="1050" b="1" dirty="0" smtClean="0"/>
              <a:t>from the date of submission.</a:t>
            </a:r>
          </a:p>
        </p:txBody>
      </p:sp>
      <p:sp>
        <p:nvSpPr>
          <p:cNvPr id="88" name="TextBox 87"/>
          <p:cNvSpPr txBox="1"/>
          <p:nvPr/>
        </p:nvSpPr>
        <p:spPr>
          <a:xfrm>
            <a:off x="2286000" y="152400"/>
            <a:ext cx="4507324" cy="584775"/>
          </a:xfrm>
          <a:prstGeom prst="rect">
            <a:avLst/>
          </a:prstGeom>
          <a:noFill/>
          <a:ln w="12700">
            <a:noFill/>
          </a:ln>
        </p:spPr>
        <p:txBody>
          <a:bodyPr wrap="none" rtlCol="0">
            <a:spAutoFit/>
          </a:bodyPr>
          <a:lstStyle/>
          <a:p>
            <a:pPr algn="ctr"/>
            <a:r>
              <a:rPr lang="en-US" sz="2000" b="1" dirty="0" smtClean="0"/>
              <a:t>USMC External Billet Application Process</a:t>
            </a:r>
          </a:p>
          <a:p>
            <a:pPr algn="ctr"/>
            <a:r>
              <a:rPr lang="en-US" sz="1200" b="1" dirty="0" smtClean="0">
                <a:solidFill>
                  <a:srgbClr val="FF0000"/>
                </a:solidFill>
              </a:rPr>
              <a:t>CAO 20181026</a:t>
            </a:r>
          </a:p>
        </p:txBody>
      </p:sp>
      <p:sp>
        <p:nvSpPr>
          <p:cNvPr id="34" name="TextBox 33"/>
          <p:cNvSpPr txBox="1"/>
          <p:nvPr/>
        </p:nvSpPr>
        <p:spPr>
          <a:xfrm>
            <a:off x="168769" y="990600"/>
            <a:ext cx="2514600" cy="1708160"/>
          </a:xfrm>
          <a:prstGeom prst="rect">
            <a:avLst/>
          </a:prstGeom>
          <a:solidFill>
            <a:schemeClr val="bg1">
              <a:lumMod val="95000"/>
            </a:schemeClr>
          </a:solidFill>
          <a:ln w="38100">
            <a:solidFill>
              <a:schemeClr val="tx1"/>
            </a:solidFill>
          </a:ln>
        </p:spPr>
        <p:txBody>
          <a:bodyPr wrap="square" rtlCol="0">
            <a:spAutoFit/>
          </a:bodyPr>
          <a:lstStyle/>
          <a:p>
            <a:pPr algn="ctr"/>
            <a:r>
              <a:rPr lang="en-US" sz="1050" b="1" dirty="0" smtClean="0"/>
              <a:t>6-18 months before an external billet opens, the Special Programs Section within the Special Operations Directorate, PP&amp;O, HQMC will notify monitors/occupational field sponsors that an external billet will soon be available.  The monitors/sponsors will be notified of the billet’s MOS/rank requirement, location, month/year the billet will open, and application deadline. </a:t>
            </a:r>
          </a:p>
        </p:txBody>
      </p:sp>
      <p:sp>
        <p:nvSpPr>
          <p:cNvPr id="42" name="TextBox 41"/>
          <p:cNvSpPr txBox="1"/>
          <p:nvPr/>
        </p:nvSpPr>
        <p:spPr>
          <a:xfrm>
            <a:off x="6049550" y="3352800"/>
            <a:ext cx="2514600" cy="1708160"/>
          </a:xfrm>
          <a:prstGeom prst="rect">
            <a:avLst/>
          </a:prstGeom>
          <a:solidFill>
            <a:schemeClr val="bg1">
              <a:lumMod val="95000"/>
            </a:schemeClr>
          </a:solidFill>
          <a:ln w="38100">
            <a:solidFill>
              <a:schemeClr val="tx1"/>
            </a:solidFill>
          </a:ln>
        </p:spPr>
        <p:txBody>
          <a:bodyPr wrap="square" rtlCol="0">
            <a:spAutoFit/>
          </a:bodyPr>
          <a:lstStyle/>
          <a:p>
            <a:pPr algn="ctr"/>
            <a:r>
              <a:rPr lang="en-US" sz="1050" b="1" dirty="0" smtClean="0"/>
              <a:t>The Special </a:t>
            </a:r>
            <a:r>
              <a:rPr lang="en-US" sz="1050" b="1" dirty="0"/>
              <a:t>Programs </a:t>
            </a:r>
            <a:r>
              <a:rPr lang="en-US" sz="1050" b="1" dirty="0" smtClean="0"/>
              <a:t>Section, monitors/sponsors, and other HQMC entities will review submitted applications to ensure applicants satisfy the billet criteria and are eligible to receive orders.  Applicants who do not meet the criteria or who are not eligible for orders will be notified.  </a:t>
            </a:r>
            <a:r>
              <a:rPr lang="en-US" sz="1050" b="1" dirty="0" smtClean="0">
                <a:solidFill>
                  <a:srgbClr val="FF0000"/>
                </a:solidFill>
              </a:rPr>
              <a:t>ALL </a:t>
            </a:r>
            <a:r>
              <a:rPr lang="en-US" sz="1050" b="1" dirty="0" smtClean="0"/>
              <a:t>remaining eligible applications will be sent to the external organization(s) for review.</a:t>
            </a:r>
          </a:p>
        </p:txBody>
      </p:sp>
      <p:sp>
        <p:nvSpPr>
          <p:cNvPr id="48" name="TextBox 47"/>
          <p:cNvSpPr txBox="1"/>
          <p:nvPr/>
        </p:nvSpPr>
        <p:spPr>
          <a:xfrm>
            <a:off x="3118635" y="3581400"/>
            <a:ext cx="2514600" cy="1223412"/>
          </a:xfrm>
          <a:prstGeom prst="rect">
            <a:avLst/>
          </a:prstGeom>
          <a:solidFill>
            <a:schemeClr val="bg1">
              <a:lumMod val="95000"/>
            </a:schemeClr>
          </a:solidFill>
          <a:ln w="38100">
            <a:solidFill>
              <a:schemeClr val="tx1"/>
            </a:solidFill>
          </a:ln>
        </p:spPr>
        <p:txBody>
          <a:bodyPr wrap="square" rtlCol="0">
            <a:spAutoFit/>
          </a:bodyPr>
          <a:lstStyle/>
          <a:p>
            <a:pPr algn="ctr"/>
            <a:r>
              <a:rPr lang="en-US" sz="1050" b="1" dirty="0"/>
              <a:t>If an organization is interested in </a:t>
            </a:r>
            <a:r>
              <a:rPr lang="en-US" sz="1050" b="1" dirty="0" smtClean="0"/>
              <a:t>an applicant, </a:t>
            </a:r>
            <a:r>
              <a:rPr lang="en-US" sz="1050" b="1" dirty="0"/>
              <a:t>it will contact </a:t>
            </a:r>
            <a:r>
              <a:rPr lang="en-US" sz="1050" b="1" dirty="0" smtClean="0"/>
              <a:t>the Marine with </a:t>
            </a:r>
            <a:r>
              <a:rPr lang="en-US" sz="1050" b="1" dirty="0"/>
              <a:t>additional application requirements, which may include a more detailed application form as well as a period of assessment and selection, which could range from 1-6 weeks in length.  </a:t>
            </a:r>
            <a:endParaRPr lang="en-US" sz="1050" b="1" dirty="0" smtClean="0"/>
          </a:p>
        </p:txBody>
      </p:sp>
      <p:cxnSp>
        <p:nvCxnSpPr>
          <p:cNvPr id="50" name="Straight Arrow Connector 49"/>
          <p:cNvCxnSpPr>
            <a:stCxn id="34" idx="3"/>
            <a:endCxn id="5" idx="1"/>
          </p:cNvCxnSpPr>
          <p:nvPr/>
        </p:nvCxnSpPr>
        <p:spPr>
          <a:xfrm>
            <a:off x="2683369" y="1844680"/>
            <a:ext cx="43526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87720" y="4191000"/>
            <a:ext cx="2514600" cy="1223412"/>
          </a:xfrm>
          <a:prstGeom prst="rect">
            <a:avLst/>
          </a:prstGeom>
          <a:solidFill>
            <a:schemeClr val="bg1">
              <a:lumMod val="95000"/>
            </a:schemeClr>
          </a:solidFill>
          <a:ln w="38100">
            <a:solidFill>
              <a:srgbClr val="FF0000"/>
            </a:solidFill>
          </a:ln>
        </p:spPr>
        <p:txBody>
          <a:bodyPr wrap="square" rtlCol="0">
            <a:spAutoFit/>
          </a:bodyPr>
          <a:lstStyle/>
          <a:p>
            <a:pPr algn="ctr"/>
            <a:r>
              <a:rPr lang="en-US" sz="1050" b="1" dirty="0" smtClean="0"/>
              <a:t>If not selected: </a:t>
            </a:r>
            <a:r>
              <a:rPr lang="en-US" sz="1050" b="1" dirty="0"/>
              <a:t>Applicants who are not selected will be </a:t>
            </a:r>
            <a:r>
              <a:rPr lang="en-US" sz="1050" b="1" dirty="0" smtClean="0"/>
              <a:t>notified.  Applications are </a:t>
            </a:r>
            <a:r>
              <a:rPr lang="en-US" sz="1050" b="1" dirty="0" smtClean="0">
                <a:solidFill>
                  <a:srgbClr val="FF0000"/>
                </a:solidFill>
              </a:rPr>
              <a:t>NOT </a:t>
            </a:r>
            <a:r>
              <a:rPr lang="en-US" sz="1050" b="1" dirty="0" smtClean="0"/>
              <a:t>archived </a:t>
            </a:r>
            <a:r>
              <a:rPr lang="en-US" sz="1050" b="1" dirty="0"/>
              <a:t>and re-reviewed during future rounds of selection for external billets.  </a:t>
            </a:r>
            <a:r>
              <a:rPr lang="en-US" sz="1050" b="1" dirty="0" smtClean="0"/>
              <a:t>Therefore, applicants who are not selected but wish </a:t>
            </a:r>
            <a:r>
              <a:rPr lang="en-US" sz="1050" b="1" dirty="0"/>
              <a:t>to be considered </a:t>
            </a:r>
            <a:r>
              <a:rPr lang="en-US" sz="1050" b="1" dirty="0" smtClean="0"/>
              <a:t>again must reapply for external billets.</a:t>
            </a:r>
          </a:p>
        </p:txBody>
      </p:sp>
      <p:cxnSp>
        <p:nvCxnSpPr>
          <p:cNvPr id="19" name="Straight Arrow Connector 18"/>
          <p:cNvCxnSpPr/>
          <p:nvPr/>
        </p:nvCxnSpPr>
        <p:spPr>
          <a:xfrm>
            <a:off x="5622105" y="1828800"/>
            <a:ext cx="420819"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5" idx="2"/>
            <a:endCxn id="42" idx="0"/>
          </p:cNvCxnSpPr>
          <p:nvPr/>
        </p:nvCxnSpPr>
        <p:spPr>
          <a:xfrm>
            <a:off x="7300224" y="2456386"/>
            <a:ext cx="6626" cy="89641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5633235" y="4191000"/>
            <a:ext cx="416315" cy="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8" idx="1"/>
            <a:endCxn id="13" idx="3"/>
          </p:cNvCxnSpPr>
          <p:nvPr/>
        </p:nvCxnSpPr>
        <p:spPr>
          <a:xfrm flipH="1">
            <a:off x="2702320" y="4193106"/>
            <a:ext cx="416315" cy="609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68769" y="3393590"/>
            <a:ext cx="2514600" cy="415498"/>
          </a:xfrm>
          <a:prstGeom prst="rect">
            <a:avLst/>
          </a:prstGeom>
          <a:solidFill>
            <a:schemeClr val="bg1">
              <a:lumMod val="95000"/>
            </a:schemeClr>
          </a:solidFill>
          <a:ln w="38100">
            <a:solidFill>
              <a:srgbClr val="00B050"/>
            </a:solidFill>
          </a:ln>
        </p:spPr>
        <p:txBody>
          <a:bodyPr wrap="square" rtlCol="0">
            <a:spAutoFit/>
          </a:bodyPr>
          <a:lstStyle/>
          <a:p>
            <a:pPr algn="ctr"/>
            <a:r>
              <a:rPr lang="en-US" sz="1050" b="1" dirty="0" smtClean="0"/>
              <a:t>If selected: Applicants receive orders and report to external organization.</a:t>
            </a:r>
          </a:p>
        </p:txBody>
      </p:sp>
      <p:cxnSp>
        <p:nvCxnSpPr>
          <p:cNvPr id="36" name="Straight Arrow Connector 35"/>
          <p:cNvCxnSpPr>
            <a:stCxn id="48" idx="1"/>
            <a:endCxn id="35" idx="3"/>
          </p:cNvCxnSpPr>
          <p:nvPr/>
        </p:nvCxnSpPr>
        <p:spPr>
          <a:xfrm flipH="1" flipV="1">
            <a:off x="2683369" y="3601339"/>
            <a:ext cx="435266" cy="59176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68769" y="5867400"/>
            <a:ext cx="4724400" cy="923330"/>
          </a:xfrm>
          <a:prstGeom prst="rect">
            <a:avLst/>
          </a:prstGeom>
          <a:noFill/>
          <a:ln w="12700">
            <a:noFill/>
          </a:ln>
        </p:spPr>
        <p:txBody>
          <a:bodyPr wrap="square" rtlCol="0">
            <a:spAutoFit/>
          </a:bodyPr>
          <a:lstStyle/>
          <a:p>
            <a:r>
              <a:rPr lang="en-US" sz="1200" b="1" dirty="0">
                <a:solidFill>
                  <a:srgbClr val="FF0000"/>
                </a:solidFill>
              </a:rPr>
              <a:t>Contact Us</a:t>
            </a:r>
          </a:p>
          <a:p>
            <a:r>
              <a:rPr lang="en-US" sz="1050" b="1" dirty="0"/>
              <a:t>Special Programs Section, Special Operations Directorate, PP&amp;O, </a:t>
            </a:r>
            <a:r>
              <a:rPr lang="en-US" sz="1050" b="1" dirty="0" smtClean="0"/>
              <a:t>HQMC</a:t>
            </a:r>
          </a:p>
          <a:p>
            <a:r>
              <a:rPr lang="en-US" sz="1050" b="1" dirty="0" smtClean="0">
                <a:hlinkClick r:id="rId3"/>
              </a:rPr>
              <a:t>ombhqmcapplications@usmc.mil </a:t>
            </a:r>
            <a:endParaRPr lang="en-US" sz="1050" b="1" dirty="0" smtClean="0"/>
          </a:p>
          <a:p>
            <a:r>
              <a:rPr lang="en-US" sz="1050" b="1" dirty="0" smtClean="0"/>
              <a:t>For </a:t>
            </a:r>
            <a:r>
              <a:rPr lang="en-US" sz="1050" b="1" dirty="0"/>
              <a:t>officer </a:t>
            </a:r>
            <a:r>
              <a:rPr lang="en-US" sz="1050" b="1" dirty="0" smtClean="0"/>
              <a:t>applicants: </a:t>
            </a:r>
            <a:r>
              <a:rPr lang="en-US" sz="1050" b="1" dirty="0"/>
              <a:t>(703) 571-1059 (commercial) or (302) 221-0661 (SVOIP)</a:t>
            </a:r>
          </a:p>
          <a:p>
            <a:r>
              <a:rPr lang="en-US" sz="1050" b="1" dirty="0"/>
              <a:t>For enlisted </a:t>
            </a:r>
            <a:r>
              <a:rPr lang="en-US" sz="1050" b="1" dirty="0" smtClean="0"/>
              <a:t>applicants: </a:t>
            </a:r>
            <a:r>
              <a:rPr lang="en-US" sz="1050" b="1" dirty="0"/>
              <a:t>(571) 256-9830 (commercial) or (302) 221-0668 (SVOIP</a:t>
            </a:r>
            <a:r>
              <a:rPr lang="en-US" sz="1050" b="1" dirty="0" smtClean="0"/>
              <a:t>)</a:t>
            </a:r>
            <a:endParaRPr lang="en-US" sz="1050" b="1" dirty="0"/>
          </a:p>
        </p:txBody>
      </p:sp>
    </p:spTree>
    <p:extLst>
      <p:ext uri="{BB962C8B-B14F-4D97-AF65-F5344CB8AC3E}">
        <p14:creationId xmlns:p14="http://schemas.microsoft.com/office/powerpoint/2010/main" val="21765950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ln w="12700">
          <a:solidFill>
            <a:schemeClr val="tx1"/>
          </a:solidFill>
        </a:ln>
      </a:spPr>
      <a:bodyPr wrap="square" rtlCol="0">
        <a:spAutoFit/>
      </a:bodyPr>
      <a:lstStyle>
        <a:defPPr>
          <a:defRPr sz="1050" dirty="0" smtClean="0"/>
        </a:defPPr>
      </a:lstStyle>
    </a:txDef>
  </a:objectDefaults>
  <a:extraClrSchemeLst/>
</a:theme>
</file>

<file path=ppt/theme/theme2.xml><?xml version="1.0" encoding="utf-8"?>
<a:theme xmlns:a="http://schemas.openxmlformats.org/drawingml/2006/main" name="P&amp;R Template v01">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B2B2B2"/>
      </a:folHlink>
    </a:clrScheme>
    <a:fontScheme name="HQMC TITLE">
      <a:majorFont>
        <a:latin typeface="Arial"/>
        <a:ea typeface=""/>
        <a:cs typeface="Arial"/>
      </a:majorFont>
      <a:minorFont>
        <a:latin typeface="Arial"/>
        <a:ea typeface=""/>
        <a:cs typeface="Arial"/>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990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457200" marR="0" indent="-457200" algn="l" defTabSz="914400" rtl="0" eaLnBrk="0" fontAlgn="base" latinLnBrk="0" hangingPunct="0">
          <a:lnSpc>
            <a:spcPct val="80000"/>
          </a:lnSpc>
          <a:spcBef>
            <a:spcPct val="20000"/>
          </a:spcBef>
          <a:spcAft>
            <a:spcPct val="0"/>
          </a:spcAft>
          <a:buClr>
            <a:srgbClr val="FF0000"/>
          </a:buClr>
          <a:buSzTx/>
          <a:buFont typeface="Wingdings 2" pitchFamily="18" charset="2"/>
          <a:buChar char="è"/>
          <a:tabLst/>
          <a:defRPr kumimoji="0" sz="2000" b="1" i="0" u="none" strike="noStrike" cap="none" normalizeH="0" baseline="0" smtClean="0">
            <a:ln>
              <a:noFill/>
            </a:ln>
            <a:solidFill>
              <a:schemeClr val="tx1"/>
            </a:solidFill>
            <a:effectLst/>
            <a:latin typeface="Arial" charset="0"/>
            <a:cs typeface="Arial" charset="0"/>
          </a:defRPr>
        </a:defPPr>
      </a:lstStyle>
    </a:spDef>
    <a:lnDef>
      <a:spPr bwMode="auto">
        <a:noFill/>
        <a:ln w="9525" cap="flat" cmpd="sng" algn="ctr">
          <a:solidFill>
            <a:srgbClr val="FF0000"/>
          </a:solidFill>
          <a:prstDash val="solid"/>
          <a:round/>
          <a:headEnd type="none" w="med" len="med"/>
          <a:tailEnd type="none" w="med" len="med"/>
        </a:ln>
        <a:effectLst/>
      </a:spPr>
      <a:bodyPr/>
      <a:lstStyle/>
    </a:lnDef>
    <a:txDef>
      <a:spPr>
        <a:noFill/>
      </a:spPr>
      <a:bodyPr wrap="none" rtlCol="0">
        <a:spAutoFit/>
      </a:bodyPr>
      <a:lstStyle>
        <a:defPPr>
          <a:buNone/>
          <a:defRPr sz="1200" b="0" dirty="0" smtClean="0"/>
        </a:defPPr>
      </a:lstStyle>
    </a:txDef>
  </a:objectDefaults>
  <a:extraClrSchemeLst>
    <a:extraClrScheme>
      <a:clrScheme name="HQMC TITL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HQMC TITL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HQMC TITL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HQMC TITL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QMC 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HQMC 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HQMC 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Type xmlns="82f78e9b-ddf5-459e-9892-3f2301393c25">Sample</Document_x0020_Type>
    <Unit xmlns="82f78e9b-ddf5-459e-9892-3f2301393c25">G-7</Unit>
  </documentManagement>
</p:properties>
</file>

<file path=customXml/item2.xml><?xml version="1.0" encoding="utf-8"?>
<?mso-contentType ?>
<customXsn xmlns="http://schemas.microsoft.com/office/2006/metadata/customXsn">
  <xsnLocation/>
  <cached>True</cached>
  <openByDefault>True</openByDefault>
  <xsnScope>/sites/hq/G7/exercises/RMT</xsnScope>
</customXsn>
</file>

<file path=customXml/item3.xml><?xml version="1.0" encoding="utf-8"?>
<ct:contentTypeSchema xmlns:ct="http://schemas.microsoft.com/office/2006/metadata/contentType" xmlns:ma="http://schemas.microsoft.com/office/2006/metadata/properties/metaAttributes" ct:_="" ma:_="" ma:contentTypeName="Document" ma:contentTypeID="0x010100B346CA36A02D3F43AF74EE98229A12C7" ma:contentTypeVersion="3" ma:contentTypeDescription="Create a new document." ma:contentTypeScope="" ma:versionID="720c6f2ade8cec588ac1c723da29d598">
  <xsd:schema xmlns:xsd="http://www.w3.org/2001/XMLSchema" xmlns:xs="http://www.w3.org/2001/XMLSchema" xmlns:p="http://schemas.microsoft.com/office/2006/metadata/properties" xmlns:ns1="82f78e9b-ddf5-459e-9892-3f2301393c25" targetNamespace="http://schemas.microsoft.com/office/2006/metadata/properties" ma:root="true" ma:fieldsID="a7bce78cf0d02a9e9c44aba5a7dd3255" ns1:_="">
    <xsd:import namespace="82f78e9b-ddf5-459e-9892-3f2301393c25"/>
    <xsd:element name="properties">
      <xsd:complexType>
        <xsd:sequence>
          <xsd:element name="documentManagement">
            <xsd:complexType>
              <xsd:all>
                <xsd:element ref="ns1:Unit"/>
                <xsd:element ref="ns1:Document_x0020_Typ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f78e9b-ddf5-459e-9892-3f2301393c25" elementFormDefault="qualified">
    <xsd:import namespace="http://schemas.microsoft.com/office/2006/documentManagement/types"/>
    <xsd:import namespace="http://schemas.microsoft.com/office/infopath/2007/PartnerControls"/>
    <xsd:element name="Unit" ma:index="0" ma:displayName="Unit" ma:format="Dropdown" ma:internalName="Unit">
      <xsd:simpleType>
        <xsd:restriction base="dms:Choice">
          <xsd:enumeration value="G-7"/>
          <xsd:enumeration value="MRR"/>
          <xsd:enumeration value="MRSG"/>
          <xsd:enumeration value="MSOS"/>
        </xsd:restriction>
      </xsd:simpleType>
    </xsd:element>
    <xsd:element name="Document_x0020_Type" ma:index="1" ma:displayName="Document Type" ma:format="Dropdown" ma:internalName="Document_x0020_Type">
      <xsd:simpleType>
        <xsd:restriction base="dms:Choice">
          <xsd:enumeration value="Access Agreement"/>
          <xsd:enumeration value="Approval to Collect"/>
          <xsd:enumeration value="Claim"/>
          <xsd:enumeration value="Litigation Report"/>
          <xsd:enumeration value="MOU"/>
          <xsd:enumeration value="Other"/>
          <xsd:enumeration value="Reference"/>
          <xsd:enumeration value="Sample"/>
          <xsd:enumeration value="Target Packe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3C7306-98A7-4D19-8308-FD2D3A3F3B29}">
  <ds:schemaRefs>
    <ds:schemaRef ds:uri="http://schemas.microsoft.com/office/2006/metadata/properties"/>
    <ds:schemaRef ds:uri="http://schemas.microsoft.com/office/2006/documentManagement/types"/>
    <ds:schemaRef ds:uri="82f78e9b-ddf5-459e-9892-3f2301393c25"/>
    <ds:schemaRef ds:uri="http://purl.org/dc/terms/"/>
    <ds:schemaRef ds:uri="http://schemas.openxmlformats.org/package/2006/metadata/core-properties"/>
    <ds:schemaRef ds:uri="http://purl.org/dc/elements/1.1/"/>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3BC42970-B145-4EFA-9B46-FD98CB50E064}">
  <ds:schemaRefs>
    <ds:schemaRef ds:uri="http://schemas.microsoft.com/office/2006/metadata/customXsn"/>
  </ds:schemaRefs>
</ds:datastoreItem>
</file>

<file path=customXml/itemProps3.xml><?xml version="1.0" encoding="utf-8"?>
<ds:datastoreItem xmlns:ds="http://schemas.openxmlformats.org/officeDocument/2006/customXml" ds:itemID="{2A636D90-D816-4C96-8E55-A0A6E3F9DA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f78e9b-ddf5-459e-9892-3f2301393c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BCADBB0-592F-444D-906F-E5D33F9A50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513</TotalTime>
  <Words>333</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Arial</vt:lpstr>
      <vt:lpstr>Calibri</vt:lpstr>
      <vt:lpstr>Courier New</vt:lpstr>
      <vt:lpstr>Times New Roman</vt:lpstr>
      <vt:lpstr>Wingdings</vt:lpstr>
      <vt:lpstr>Wingdings 2</vt:lpstr>
      <vt:lpstr>Office Theme</vt:lpstr>
      <vt:lpstr>P&amp;R Template v01</vt:lpstr>
      <vt:lpstr>PowerPoint Presentation</vt:lpstr>
    </vt:vector>
  </TitlesOfParts>
  <Company>USSOCOM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Wood Capt Nathan A</cp:lastModifiedBy>
  <cp:revision>40</cp:revision>
  <cp:lastPrinted>2015-08-11T18:38:32Z</cp:lastPrinted>
  <dcterms:created xsi:type="dcterms:W3CDTF">2015-07-26T13:24:03Z</dcterms:created>
  <dcterms:modified xsi:type="dcterms:W3CDTF">2018-10-26T17:27:03Z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0x010100B346CA36A02D3F43AF74EE98229A12C7</vt:lpwstr>
  </property>
  <property fmtid="{D5CDD505-2E9C-101B-9397-08002B2CF9AE}" pid="3" name="Record">
    <vt:lpwstr>2;#Yes|baae5743-f891-43fd-9671-936c32c99bd4</vt:lpwstr>
  </property>
  <property fmtid="{D5CDD505-2E9C-101B-9397-08002B2CF9AE}" pid="4" name="Lifecycle_x0020_Status">
    <vt:lpwstr/>
  </property>
  <property fmtid="{D5CDD505-2E9C-101B-9397-08002B2CF9AE}" pid="5" name="Classification">
    <vt:lpwstr/>
  </property>
  <property fmtid="{D5CDD505-2E9C-101B-9397-08002B2CF9AE}" pid="6" name="Privacy Act">
    <vt:lpwstr>1;#No|870fbe40-cfa1-4385-9b34-87c1173fc3b2</vt:lpwstr>
  </property>
  <property fmtid="{D5CDD505-2E9C-101B-9397-08002B2CF9AE}" pid="7" name="Lifecycle Status">
    <vt:lpwstr/>
  </property>
  <property fmtid="{D5CDD505-2E9C-101B-9397-08002B2CF9AE}" pid="8" name="Order">
    <vt:r8>519500</vt:r8>
  </property>
</Properties>
</file>